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6" autoAdjust="0"/>
    <p:restoredTop sz="94595" autoAdjust="0"/>
  </p:normalViewPr>
  <p:slideViewPr>
    <p:cSldViewPr>
      <p:cViewPr varScale="1">
        <p:scale>
          <a:sx n="78" d="100"/>
          <a:sy n="78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17C3039-F3F6-403A-A235-9FD0663DAE7D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D7D8C8B-E5C7-48BB-A075-1F27F35EE7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3039-F3F6-403A-A235-9FD0663DAE7D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8C8B-E5C7-48BB-A075-1F27F35EE7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3039-F3F6-403A-A235-9FD0663DAE7D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8C8B-E5C7-48BB-A075-1F27F35EE7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17C3039-F3F6-403A-A235-9FD0663DAE7D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8C8B-E5C7-48BB-A075-1F27F35EE7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17C3039-F3F6-403A-A235-9FD0663DAE7D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D7D8C8B-E5C7-48BB-A075-1F27F35EE72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7C3039-F3F6-403A-A235-9FD0663DAE7D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7D8C8B-E5C7-48BB-A075-1F27F35EE7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17C3039-F3F6-403A-A235-9FD0663DAE7D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D7D8C8B-E5C7-48BB-A075-1F27F35EE7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3039-F3F6-403A-A235-9FD0663DAE7D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8C8B-E5C7-48BB-A075-1F27F35EE7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7C3039-F3F6-403A-A235-9FD0663DAE7D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7D8C8B-E5C7-48BB-A075-1F27F35EE7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17C3039-F3F6-403A-A235-9FD0663DAE7D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D7D8C8B-E5C7-48BB-A075-1F27F35EE7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17C3039-F3F6-403A-A235-9FD0663DAE7D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D7D8C8B-E5C7-48BB-A075-1F27F35EE7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17C3039-F3F6-403A-A235-9FD0663DAE7D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D7D8C8B-E5C7-48BB-A075-1F27F35EE72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DETONATION SYNTHESIS</a:t>
            </a:r>
            <a:r>
              <a:rPr lang="en-US" dirty="0"/>
              <a:t> </a:t>
            </a:r>
            <a:r>
              <a:rPr lang="en-US" b="1" dirty="0"/>
              <a:t>MICRODIAMONDS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b="1" dirty="0"/>
              <a:t>Blank V</a:t>
            </a:r>
            <a:r>
              <a:rPr lang="ru-RU" sz="3200" b="1" dirty="0"/>
              <a:t>.</a:t>
            </a:r>
            <a:r>
              <a:rPr lang="en-US" sz="3200" b="1" dirty="0"/>
              <a:t>D</a:t>
            </a:r>
            <a:r>
              <a:rPr lang="ru-RU" sz="3200" b="1" dirty="0"/>
              <a:t>.*,  </a:t>
            </a:r>
            <a:r>
              <a:rPr lang="en-US" sz="3200" b="1" dirty="0" err="1"/>
              <a:t>Golubev</a:t>
            </a:r>
            <a:r>
              <a:rPr lang="en-US" sz="3200" b="1" dirty="0"/>
              <a:t> A</a:t>
            </a:r>
            <a:r>
              <a:rPr lang="ru-RU" sz="3200" b="1" dirty="0"/>
              <a:t>.</a:t>
            </a:r>
            <a:r>
              <a:rPr lang="en-US" sz="3200" b="1" dirty="0"/>
              <a:t>A</a:t>
            </a:r>
            <a:r>
              <a:rPr lang="ru-RU" sz="3200" b="1" dirty="0"/>
              <a:t>.*, </a:t>
            </a:r>
            <a:r>
              <a:rPr lang="en-US" sz="3200" b="1" dirty="0"/>
              <a:t>Gorbachev V</a:t>
            </a:r>
            <a:r>
              <a:rPr lang="ru-RU" sz="3200" b="1" dirty="0"/>
              <a:t>.</a:t>
            </a:r>
            <a:r>
              <a:rPr lang="en-US" sz="3200" b="1" dirty="0"/>
              <a:t>A</a:t>
            </a:r>
            <a:r>
              <a:rPr lang="ru-RU" sz="3200" b="1" dirty="0"/>
              <a:t>.** </a:t>
            </a:r>
            <a:r>
              <a:rPr lang="en-US" sz="3200" b="1" dirty="0" err="1"/>
              <a:t>Dubitsky</a:t>
            </a:r>
            <a:r>
              <a:rPr lang="en-US" sz="3200" b="1" dirty="0"/>
              <a:t> G</a:t>
            </a:r>
            <a:r>
              <a:rPr lang="ru-RU" sz="3200" b="1" dirty="0"/>
              <a:t>.</a:t>
            </a:r>
            <a:r>
              <a:rPr lang="en-US" sz="3200" b="1" dirty="0"/>
              <a:t>A</a:t>
            </a:r>
            <a:r>
              <a:rPr lang="ru-RU" sz="3200" b="1" dirty="0"/>
              <a:t>.* </a:t>
            </a:r>
            <a:r>
              <a:rPr lang="en-US" sz="3200" b="1" dirty="0" err="1"/>
              <a:t>Serebryanaya</a:t>
            </a:r>
            <a:r>
              <a:rPr lang="en-US" sz="3200" b="1" dirty="0"/>
              <a:t> N</a:t>
            </a:r>
            <a:r>
              <a:rPr lang="ru-RU" sz="3200" b="1" dirty="0"/>
              <a:t>.</a:t>
            </a:r>
            <a:r>
              <a:rPr lang="en-US" sz="3200" b="1" dirty="0"/>
              <a:t>R</a:t>
            </a:r>
            <a:r>
              <a:rPr lang="ru-RU" sz="3200" b="1" dirty="0"/>
              <a:t>. *,  </a:t>
            </a:r>
            <a:r>
              <a:rPr lang="en-US" sz="3200" b="1" dirty="0"/>
              <a:t>Shevchenko N</a:t>
            </a:r>
            <a:r>
              <a:rPr lang="ru-RU" sz="3200" b="1" dirty="0"/>
              <a:t>.</a:t>
            </a:r>
            <a:r>
              <a:rPr lang="en-US" sz="3200" b="1" dirty="0"/>
              <a:t>V</a:t>
            </a:r>
            <a:r>
              <a:rPr lang="ru-RU" sz="3200" b="1" dirty="0"/>
              <a:t>.**</a:t>
            </a:r>
            <a:r>
              <a:rPr lang="en-US" sz="3200" b="1" dirty="0"/>
              <a:t>and </a:t>
            </a:r>
            <a:r>
              <a:rPr lang="en-US" sz="3200" b="1" dirty="0" err="1"/>
              <a:t>Deribas</a:t>
            </a:r>
            <a:r>
              <a:rPr lang="ru-RU" sz="3200" b="1" dirty="0"/>
              <a:t> А.А.*</a:t>
            </a:r>
          </a:p>
          <a:p>
            <a:r>
              <a:rPr lang="ru-RU" b="1" i="1" dirty="0"/>
              <a:t> </a:t>
            </a:r>
          </a:p>
          <a:p>
            <a:r>
              <a:rPr lang="en-US" b="1" i="1" dirty="0"/>
              <a:t>* </a:t>
            </a:r>
            <a:r>
              <a:rPr lang="en-US" b="1" i="1" dirty="0" err="1"/>
              <a:t>Tehnological</a:t>
            </a:r>
            <a:r>
              <a:rPr lang="en-US" b="1" i="1" dirty="0"/>
              <a:t> Institute for </a:t>
            </a:r>
            <a:r>
              <a:rPr lang="en-US" b="1" i="1" dirty="0" err="1"/>
              <a:t>Superhard</a:t>
            </a:r>
            <a:r>
              <a:rPr lang="en-US" b="1" i="1" dirty="0"/>
              <a:t> and Novel Carbon Materials</a:t>
            </a:r>
            <a:endParaRPr lang="ru-RU" b="1" i="1" dirty="0"/>
          </a:p>
          <a:p>
            <a:r>
              <a:rPr lang="en-US" b="1" i="1" dirty="0"/>
              <a:t>** FUGAS </a:t>
            </a:r>
            <a:r>
              <a:rPr lang="en-US" b="1" i="1" dirty="0" err="1"/>
              <a:t>Petrovsky</a:t>
            </a:r>
            <a:r>
              <a:rPr lang="en-US" b="1" i="1" dirty="0"/>
              <a:t> Research Centre, e-</a:t>
            </a:r>
            <a:r>
              <a:rPr lang="en-US" b="1" i="1" dirty="0" err="1"/>
              <a:t>mail:pncfugas.ru</a:t>
            </a:r>
            <a:r>
              <a:rPr lang="en-US" b="1" i="1" dirty="0"/>
              <a:t> </a:t>
            </a:r>
            <a:endParaRPr lang="ru-RU" b="1" i="1" dirty="0"/>
          </a:p>
          <a:p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r>
              <a:rPr lang="en-US" dirty="0"/>
              <a:t>INTRODUCTION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i="1" dirty="0" smtClean="0"/>
              <a:t> </a:t>
            </a:r>
            <a:r>
              <a:rPr lang="en-US" sz="1200" b="1" i="1" dirty="0" smtClean="0"/>
              <a:t>A dynamic synthesis of detonation diamonds with </a:t>
            </a:r>
            <a:r>
              <a:rPr lang="en-US" sz="1200" b="1" i="1" dirty="0" err="1" smtClean="0"/>
              <a:t>nanoscale</a:t>
            </a:r>
            <a:r>
              <a:rPr lang="en-US" sz="1200" b="1" i="1" dirty="0" smtClean="0"/>
              <a:t> features, as well as static and dynamic synthesis of diamond </a:t>
            </a:r>
            <a:r>
              <a:rPr lang="en-US" sz="1200" b="1" i="1" dirty="0" err="1" smtClean="0"/>
              <a:t>micropowders</a:t>
            </a:r>
            <a:r>
              <a:rPr lang="en-US" sz="1200" b="1" i="1" dirty="0" smtClean="0"/>
              <a:t>, has been the dominant area of research in recent years [1-6. </a:t>
            </a:r>
            <a:endParaRPr lang="ru-RU" sz="1200" b="1" i="1" dirty="0" smtClean="0"/>
          </a:p>
          <a:p>
            <a:pPr>
              <a:buNone/>
            </a:pPr>
            <a:r>
              <a:rPr lang="en-US" sz="1200" b="1" i="1" dirty="0" smtClean="0"/>
              <a:t>Micron diamond synthesis technology is based on the methods of static and dynamic loading of graphite or carbon-containing substances. Diamond </a:t>
            </a:r>
            <a:r>
              <a:rPr lang="en-US" sz="1200" b="1" i="1" dirty="0" err="1" smtClean="0"/>
              <a:t>microparticles</a:t>
            </a:r>
            <a:r>
              <a:rPr lang="en-US" sz="1200" b="1" i="1" dirty="0" smtClean="0"/>
              <a:t> are formed under conditions corresponding to the lower boundary of the diamond stability in the phase diagram of carbon. This approach has been used over a long period by the “Du Pont de Nemours Company” for the detonation industrial production using the “</a:t>
            </a:r>
            <a:r>
              <a:rPr lang="en-US" sz="1200" b="1" i="1" dirty="0" err="1" smtClean="0"/>
              <a:t>Mypolex</a:t>
            </a:r>
            <a:r>
              <a:rPr lang="en-US" sz="1200" b="1" i="1" dirty="0" smtClean="0"/>
              <a:t>” diamond </a:t>
            </a:r>
            <a:r>
              <a:rPr lang="en-US" sz="1200" b="1" i="1" dirty="0" err="1" smtClean="0"/>
              <a:t>micropowder</a:t>
            </a:r>
            <a:r>
              <a:rPr lang="en-US" sz="1200" b="1" i="1" dirty="0" smtClean="0"/>
              <a:t> with the polycrystalline particles with a size up to several tens of micrometers [1]. Although this technology provides a number of fractions of diamond particles in the micron range dimensions, it has some disadvantages as it requires the use of a large amount of explosives (up to 5 tons) for a single blasting and has some restrictions on the product output in the synthesis of diamond </a:t>
            </a:r>
            <a:r>
              <a:rPr lang="en-US" sz="1200" b="1" i="1" dirty="0" err="1" smtClean="0"/>
              <a:t>micropowder</a:t>
            </a:r>
            <a:r>
              <a:rPr lang="en-US" sz="1200" b="1" i="1" dirty="0" smtClean="0"/>
              <a:t>. </a:t>
            </a:r>
            <a:endParaRPr lang="ru-RU" sz="1200" b="1" i="1" dirty="0" smtClean="0"/>
          </a:p>
          <a:p>
            <a:pPr>
              <a:buNone/>
            </a:pPr>
            <a:r>
              <a:rPr lang="en-US" sz="1200" b="1" i="1" dirty="0" smtClean="0"/>
              <a:t> The </a:t>
            </a:r>
            <a:r>
              <a:rPr lang="en-US" sz="1200" b="1" i="1" dirty="0" err="1" smtClean="0"/>
              <a:t>nanoscale</a:t>
            </a:r>
            <a:r>
              <a:rPr lang="en-US" sz="1200" b="1" i="1" dirty="0" smtClean="0"/>
              <a:t> diamonds are produced by the mechanical and chemical treatment of the solid residue remaining after the explosion– these are the detonation </a:t>
            </a:r>
            <a:r>
              <a:rPr lang="en-US" sz="1200" b="1" i="1" dirty="0" err="1" smtClean="0"/>
              <a:t>nanodiamonds</a:t>
            </a:r>
            <a:r>
              <a:rPr lang="en-US" sz="1200" b="1" i="1" dirty="0" smtClean="0"/>
              <a:t> (DND). </a:t>
            </a:r>
            <a:endParaRPr lang="ru-RU" sz="1200" b="1" i="1" dirty="0" smtClean="0"/>
          </a:p>
          <a:p>
            <a:pPr>
              <a:buNone/>
            </a:pPr>
            <a:r>
              <a:rPr lang="en-US" sz="1200" b="1" i="1" dirty="0" smtClean="0"/>
              <a:t>The detonation properties of the diamonds related to the </a:t>
            </a:r>
            <a:r>
              <a:rPr lang="en-US" sz="1200" b="1" i="1" dirty="0" err="1" smtClean="0"/>
              <a:t>nanocrystalline</a:t>
            </a:r>
            <a:r>
              <a:rPr lang="en-US" sz="1200" b="1" i="1" dirty="0" smtClean="0"/>
              <a:t> particles suggest a variety of applications and prospects for the production of these structures. Despite this, a field of DNA application, at present, is limited by the high cost of production and purification of </a:t>
            </a:r>
            <a:r>
              <a:rPr lang="en-US" sz="1200" b="1" i="1" dirty="0" err="1" smtClean="0"/>
              <a:t>nanodiamonds</a:t>
            </a:r>
            <a:r>
              <a:rPr lang="en-US" sz="1200" b="1" i="1" dirty="0" smtClean="0"/>
              <a:t>. A possible way out is to use the explosives obtained in the disposal of ammunition as a raw material for the detonation synthesis [6]. Another promising area is the development of a detonation diamond production technology with the particle sizes ranging from </a:t>
            </a:r>
            <a:r>
              <a:rPr lang="en-US" sz="1200" b="1" i="1" dirty="0" err="1" smtClean="0"/>
              <a:t>nano</a:t>
            </a:r>
            <a:r>
              <a:rPr lang="en-US" sz="1200" b="1" i="1" dirty="0" smtClean="0"/>
              <a:t>- to micrometers, supplying a wide range of consumers with these products. </a:t>
            </a:r>
            <a:endParaRPr lang="ru-RU" sz="1200" b="1" i="1" dirty="0" smtClean="0"/>
          </a:p>
          <a:p>
            <a:pPr>
              <a:buNone/>
            </a:pPr>
            <a:r>
              <a:rPr lang="en-US" sz="1200" b="1" i="1" dirty="0" smtClean="0"/>
              <a:t>This study is aimed at exploring the possibilities of the diamond </a:t>
            </a:r>
            <a:r>
              <a:rPr lang="en-US" sz="1200" b="1" i="1" dirty="0" err="1" smtClean="0"/>
              <a:t>microcrystals</a:t>
            </a:r>
            <a:r>
              <a:rPr lang="en-US" sz="1200" b="1" i="1" dirty="0" smtClean="0"/>
              <a:t> detonation synthesis using an explosive chamber, and a comprehensive study of the properties of the microcrystalline powders obtained by this method.  </a:t>
            </a:r>
            <a:r>
              <a:rPr lang="en-US" sz="1050" dirty="0" smtClean="0"/>
              <a:t> </a:t>
            </a:r>
            <a:endParaRPr lang="ru-RU" sz="105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43578"/>
            <a:ext cx="8183880" cy="462900"/>
          </a:xfrm>
        </p:spPr>
        <p:txBody>
          <a:bodyPr>
            <a:normAutofit/>
          </a:bodyPr>
          <a:lstStyle/>
          <a:p>
            <a:r>
              <a:rPr lang="en-US" sz="1800" b="1" dirty="0"/>
              <a:t>Fig.1 Micrographs</a:t>
            </a:r>
            <a:r>
              <a:rPr lang="en-US" sz="1800" dirty="0"/>
              <a:t> </a:t>
            </a:r>
            <a:r>
              <a:rPr lang="en-US" sz="1800" b="1" dirty="0"/>
              <a:t>of</a:t>
            </a:r>
            <a:r>
              <a:rPr lang="en-US" sz="1800" dirty="0"/>
              <a:t> </a:t>
            </a:r>
            <a:r>
              <a:rPr lang="en-US" sz="1800" b="1" dirty="0"/>
              <a:t>the</a:t>
            </a:r>
            <a:r>
              <a:rPr lang="en-US" sz="1800" dirty="0"/>
              <a:t> </a:t>
            </a:r>
            <a:r>
              <a:rPr lang="en-US" sz="1800" b="1" dirty="0"/>
              <a:t>typical</a:t>
            </a:r>
            <a:r>
              <a:rPr lang="en-US" sz="1800" dirty="0"/>
              <a:t> </a:t>
            </a:r>
            <a:r>
              <a:rPr lang="en-US" sz="1800" b="1" dirty="0"/>
              <a:t>detonation</a:t>
            </a:r>
            <a:r>
              <a:rPr lang="en-US" sz="1800" dirty="0"/>
              <a:t> </a:t>
            </a:r>
            <a:r>
              <a:rPr lang="en-US" sz="1800" b="1" dirty="0"/>
              <a:t>microdiamonds</a:t>
            </a:r>
            <a:r>
              <a:rPr lang="en-US" sz="1800" dirty="0"/>
              <a:t> </a:t>
            </a:r>
            <a:endParaRPr lang="ru-RU" sz="1800" dirty="0"/>
          </a:p>
        </p:txBody>
      </p:sp>
      <p:pic>
        <p:nvPicPr>
          <p:cNvPr id="6146" name="Рисунок 1" descr="E:\N001(ржевка)_Vzriv_Shevchenko\N001(ржевка)\0001\00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357059" cy="468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857760"/>
            <a:ext cx="8183880" cy="500066"/>
          </a:xfrm>
        </p:spPr>
        <p:txBody>
          <a:bodyPr>
            <a:normAutofit fontScale="90000"/>
          </a:bodyPr>
          <a:lstStyle/>
          <a:p>
            <a:r>
              <a:rPr lang="en-US" sz="1800" b="1" dirty="0"/>
              <a:t>Fig. 2 Size distribution of the </a:t>
            </a:r>
            <a:r>
              <a:rPr lang="en-US" sz="1800" b="1" dirty="0" err="1"/>
              <a:t>microdispersed</a:t>
            </a:r>
            <a:r>
              <a:rPr lang="en-US" sz="1800" b="1" dirty="0"/>
              <a:t> particles of diamonds, percents of total number of particles.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распредел_8cm_eng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6129755" cy="390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71472" y="5286388"/>
            <a:ext cx="80724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Column 1. Size distribution of the diamond particles obtained by the optical measurements.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Column 2. Size distribution of the diamond particles obtained by the electron microscopic measurements. 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500702"/>
            <a:ext cx="7429552" cy="534338"/>
          </a:xfrm>
        </p:spPr>
        <p:txBody>
          <a:bodyPr>
            <a:normAutofit/>
          </a:bodyPr>
          <a:lstStyle/>
          <a:p>
            <a:r>
              <a:rPr lang="en-US" sz="1600" b="1" dirty="0"/>
              <a:t>Fig. 3 A micrograph</a:t>
            </a:r>
            <a:r>
              <a:rPr lang="en-US" sz="1600" dirty="0"/>
              <a:t> </a:t>
            </a:r>
            <a:r>
              <a:rPr lang="en-US" sz="1600" b="1" dirty="0"/>
              <a:t>of</a:t>
            </a:r>
            <a:r>
              <a:rPr lang="en-US" sz="1600" dirty="0"/>
              <a:t> a </a:t>
            </a:r>
            <a:r>
              <a:rPr lang="en-US" sz="1600" b="1" dirty="0"/>
              <a:t>detonation</a:t>
            </a:r>
            <a:r>
              <a:rPr lang="en-US" sz="1600" dirty="0"/>
              <a:t> </a:t>
            </a:r>
            <a:r>
              <a:rPr lang="en-US" sz="1600" b="1" dirty="0"/>
              <a:t>microdiamond</a:t>
            </a:r>
            <a:r>
              <a:rPr lang="en-US" sz="1600" dirty="0"/>
              <a:t> </a:t>
            </a:r>
            <a:r>
              <a:rPr lang="en-US" sz="1600" b="1" dirty="0"/>
              <a:t>sample.</a:t>
            </a:r>
            <a:r>
              <a:rPr lang="en-US" sz="1600" dirty="0"/>
              <a:t> </a:t>
            </a:r>
            <a:endParaRPr lang="ru-RU" sz="1600" dirty="0"/>
          </a:p>
        </p:txBody>
      </p:sp>
      <p:pic>
        <p:nvPicPr>
          <p:cNvPr id="18434" name="Picture 2" descr="кристалл_8_450_д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42918"/>
            <a:ext cx="5977222" cy="478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357694"/>
            <a:ext cx="6786610" cy="428628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en-US" sz="2000" b="1" dirty="0"/>
              <a:t>Fig.</a:t>
            </a:r>
            <a:r>
              <a:rPr lang="en-US" sz="2000" dirty="0"/>
              <a:t> </a:t>
            </a:r>
            <a:r>
              <a:rPr lang="en-US" sz="2000" b="1" dirty="0"/>
              <a:t>4</a:t>
            </a:r>
            <a:r>
              <a:rPr lang="en-US" sz="2000" dirty="0"/>
              <a:t> </a:t>
            </a:r>
            <a:r>
              <a:rPr lang="en-US" sz="2000" b="1" dirty="0" err="1"/>
              <a:t>Difractograms</a:t>
            </a:r>
            <a:r>
              <a:rPr lang="en-US" sz="2000" dirty="0"/>
              <a:t> </a:t>
            </a:r>
            <a:r>
              <a:rPr lang="en-US" sz="2000" b="1" dirty="0"/>
              <a:t>of</a:t>
            </a:r>
            <a:r>
              <a:rPr lang="en-US" sz="2000" dirty="0"/>
              <a:t> </a:t>
            </a:r>
            <a:r>
              <a:rPr lang="en-US" sz="2000" b="1" dirty="0"/>
              <a:t>the detonation diamonds.</a:t>
            </a:r>
            <a:r>
              <a:rPr lang="en-US" sz="2000" dirty="0"/>
              <a:t> </a:t>
            </a:r>
            <a:endParaRPr lang="ru-RU" sz="2000" dirty="0"/>
          </a:p>
        </p:txBody>
      </p:sp>
      <p:pic>
        <p:nvPicPr>
          <p:cNvPr id="5" name="Рисунок 4" descr="Без 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428604"/>
            <a:ext cx="5357850" cy="4101072"/>
          </a:xfrm>
          <a:prstGeom prst="rect">
            <a:avLst/>
          </a:prstGeom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5072074"/>
            <a:ext cx="85725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1 - a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Dalan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type detonation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nanodiamond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a detonation microdiamond manufactured during the present study;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a compact of detonation microdiamonds after HPHT (7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GPa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1400</a:t>
            </a:r>
            <a:r>
              <a:rPr kumimoji="0" lang="en-US" sz="14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C);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– a compact of detonation microdiamonds after HPHT (12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GPa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1400</a:t>
            </a:r>
            <a:r>
              <a:rPr kumimoji="0" lang="en-US" sz="14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C). 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6"/>
            <a:ext cx="9501254" cy="1399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sz="2700" b="1" dirty="0" smtClean="0"/>
              <a:t>Fig.</a:t>
            </a:r>
            <a:r>
              <a:rPr lang="en-US" sz="2700" dirty="0" smtClean="0"/>
              <a:t> </a:t>
            </a:r>
            <a:r>
              <a:rPr lang="en-US" sz="2700" b="1" dirty="0" smtClean="0"/>
              <a:t>5 Raman spectra of the detonation microdiamonds.</a:t>
            </a:r>
            <a:r>
              <a:rPr lang="en-US" sz="27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Без имени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500042"/>
            <a:ext cx="6124210" cy="4755051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2518564"/>
          </a:xfrm>
        </p:spPr>
        <p:txBody>
          <a:bodyPr>
            <a:normAutofit fontScale="90000"/>
          </a:bodyPr>
          <a:lstStyle/>
          <a:p>
            <a:r>
              <a:rPr lang="en-US" sz="4700" dirty="0" smtClean="0"/>
              <a:t>CONCLUSION</a:t>
            </a:r>
            <a:r>
              <a:rPr lang="ru-RU" sz="4700" dirty="0" smtClean="0"/>
              <a:t> </a:t>
            </a:r>
            <a:br>
              <a:rPr lang="ru-RU" sz="4700" dirty="0" smtClean="0"/>
            </a:br>
            <a:r>
              <a:rPr lang="ru-RU" sz="4700" dirty="0" smtClean="0"/>
              <a:t/>
            </a:r>
            <a:br>
              <a:rPr lang="ru-RU" sz="4700" dirty="0" smtClean="0"/>
            </a:br>
            <a:r>
              <a:rPr lang="ru-RU" sz="4700" dirty="0" smtClean="0"/>
              <a:t/>
            </a:r>
            <a:br>
              <a:rPr lang="ru-RU" sz="4700" dirty="0" smtClean="0"/>
            </a:br>
            <a:r>
              <a:rPr lang="en-US" sz="4400" dirty="0" smtClean="0"/>
              <a:t>REFERENCES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700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35004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i="1" dirty="0" smtClean="0"/>
              <a:t>The research results showed the possibility of obtaining the diamond </a:t>
            </a:r>
            <a:r>
              <a:rPr lang="en-US" sz="1200" b="1" i="1" dirty="0" err="1" smtClean="0"/>
              <a:t>microcrystals</a:t>
            </a:r>
            <a:r>
              <a:rPr lang="en-US" sz="1200" b="1" i="1" dirty="0" smtClean="0"/>
              <a:t> in the detonation synthesis process in an aqueous medium, using TNT as an explosive. The appearance of the diamond micro-particles in the charge is recorded by the optical and electron microscopy, X-ray analysis and </a:t>
            </a:r>
            <a:r>
              <a:rPr lang="en-US" sz="1200" b="1" i="1" dirty="0" smtClean="0"/>
              <a:t>Raman scattering</a:t>
            </a:r>
            <a:r>
              <a:rPr lang="en-US" sz="1200" b="1" i="1" dirty="0" smtClean="0"/>
              <a:t>. The detonation synthesis conditions provide the diamond phase particle formation in the size range from 1 to 140 microns, with sharp edges and a characteristic shine in the optical range. Further studies will provide more detailed characteristics of the synthesized diamond </a:t>
            </a:r>
            <a:r>
              <a:rPr lang="en-US" sz="1200" b="1" i="1" dirty="0" err="1" smtClean="0"/>
              <a:t>microparticles</a:t>
            </a:r>
            <a:r>
              <a:rPr lang="en-US" sz="1200" b="1" i="1" dirty="0" smtClean="0"/>
              <a:t> and identify the areas for their further application. </a:t>
            </a:r>
            <a:endParaRPr lang="ru-RU" sz="1200" b="1" i="1" dirty="0" smtClean="0"/>
          </a:p>
          <a:p>
            <a:pPr>
              <a:buNone/>
            </a:pPr>
            <a:endParaRPr lang="ru-RU" sz="1200" b="1" i="1" dirty="0" smtClean="0"/>
          </a:p>
          <a:p>
            <a:pPr>
              <a:buNone/>
            </a:pPr>
            <a:endParaRPr lang="ru-RU" sz="1200" b="1" i="1" dirty="0" smtClean="0"/>
          </a:p>
          <a:p>
            <a:pPr>
              <a:buNone/>
            </a:pPr>
            <a:endParaRPr lang="ru-RU" sz="1200" b="1" i="1" dirty="0" smtClean="0"/>
          </a:p>
          <a:p>
            <a:pPr>
              <a:buNone/>
            </a:pPr>
            <a:r>
              <a:rPr lang="ru-RU" sz="1200" b="1" i="1" dirty="0" smtClean="0"/>
              <a:t>1.  </a:t>
            </a:r>
            <a:r>
              <a:rPr lang="ru-RU" sz="1200" b="1" i="1" dirty="0" err="1" smtClean="0"/>
              <a:t>Decarly</a:t>
            </a:r>
            <a:r>
              <a:rPr lang="ru-RU" sz="1200" b="1" i="1" dirty="0" smtClean="0"/>
              <a:t> P.S., </a:t>
            </a:r>
            <a:r>
              <a:rPr lang="ru-RU" sz="1200" b="1" i="1" dirty="0" err="1" smtClean="0"/>
              <a:t>Jamison</a:t>
            </a:r>
            <a:r>
              <a:rPr lang="ru-RU" sz="1200" b="1" i="1" dirty="0" smtClean="0"/>
              <a:t> T.S. </a:t>
            </a:r>
            <a:r>
              <a:rPr lang="ru-RU" sz="1200" b="1" i="1" dirty="0" err="1" smtClean="0"/>
              <a:t>Formations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of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diamond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by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explosive</a:t>
            </a:r>
            <a:r>
              <a:rPr lang="ru-RU" sz="1200" b="1" i="1" dirty="0" smtClean="0"/>
              <a:t> </a:t>
            </a:r>
            <a:r>
              <a:rPr lang="ru-RU" sz="1200" b="1" i="1" dirty="0" err="1" smtClean="0"/>
              <a:t>shock</a:t>
            </a:r>
            <a:r>
              <a:rPr lang="ru-RU" sz="1200" b="1" i="1" dirty="0" smtClean="0"/>
              <a:t>. </a:t>
            </a:r>
            <a:r>
              <a:rPr lang="ru-RU" sz="1200" b="1" i="1" dirty="0" err="1" smtClean="0"/>
              <a:t>Science</a:t>
            </a:r>
            <a:r>
              <a:rPr lang="ru-RU" sz="1200" b="1" i="1" dirty="0" smtClean="0"/>
              <a:t>, 1961. V. 133. 3466. P. 1821 – 1823.</a:t>
            </a:r>
          </a:p>
          <a:p>
            <a:pPr>
              <a:buNone/>
            </a:pPr>
            <a:r>
              <a:rPr lang="ru-RU" sz="1200" b="1" i="1" dirty="0" smtClean="0"/>
              <a:t> </a:t>
            </a:r>
          </a:p>
          <a:p>
            <a:pPr>
              <a:buNone/>
            </a:pPr>
            <a:r>
              <a:rPr lang="ru-RU" sz="1200" b="1" i="1" dirty="0" smtClean="0"/>
              <a:t>2. Даниленко В.В. Синтез и спекание </a:t>
            </a:r>
            <a:r>
              <a:rPr lang="ru-RU" sz="1200" b="1" i="1" dirty="0" err="1" smtClean="0"/>
              <a:t>алмазов.М</a:t>
            </a:r>
            <a:r>
              <a:rPr lang="ru-RU" sz="1200" b="1" i="1" dirty="0" smtClean="0"/>
              <a:t>.: </a:t>
            </a:r>
            <a:r>
              <a:rPr lang="ru-RU" sz="1200" b="1" i="1" dirty="0" err="1" smtClean="0"/>
              <a:t>Энергоатомиздат</a:t>
            </a:r>
            <a:r>
              <a:rPr lang="ru-RU" sz="1200" b="1" i="1" dirty="0" smtClean="0"/>
              <a:t>. 2003. 272 с.</a:t>
            </a:r>
          </a:p>
          <a:p>
            <a:pPr>
              <a:buNone/>
            </a:pPr>
            <a:r>
              <a:rPr lang="ru-RU" sz="1200" b="1" i="1" dirty="0" smtClean="0"/>
              <a:t>3. Бугров Н.В., Захаров Н.С. О возможности лазерного синтеза алмазов .  </a:t>
            </a:r>
            <a:r>
              <a:rPr lang="ru-RU" sz="1200" b="1" i="1" dirty="0" err="1" smtClean="0"/>
              <a:t>Изв</a:t>
            </a:r>
            <a:r>
              <a:rPr lang="ru-RU" sz="1200" b="1" i="1" dirty="0" smtClean="0"/>
              <a:t>. АН СССР Сер. Физ. 1991. Т.55. № 7. С.1444-1447.</a:t>
            </a:r>
          </a:p>
          <a:p>
            <a:pPr>
              <a:buNone/>
            </a:pPr>
            <a:r>
              <a:rPr lang="ru-RU" sz="1200" b="1" i="1" dirty="0" smtClean="0"/>
              <a:t>4. </a:t>
            </a:r>
            <a:r>
              <a:rPr lang="ru-RU" sz="1200" b="1" i="1" dirty="0" err="1" smtClean="0"/>
              <a:t>Гордюхин</a:t>
            </a:r>
            <a:r>
              <a:rPr lang="ru-RU" sz="1200" b="1" i="1" dirty="0" smtClean="0"/>
              <a:t>  А.А., Горбачёв В.А. ,  </a:t>
            </a:r>
            <a:r>
              <a:rPr lang="ru-RU" sz="1200" b="1" i="1" dirty="0" err="1" smtClean="0"/>
              <a:t>Дерибас</a:t>
            </a:r>
            <a:r>
              <a:rPr lang="ru-RU" sz="1200" b="1" i="1" dirty="0" smtClean="0"/>
              <a:t> А.А.,  </a:t>
            </a:r>
            <a:r>
              <a:rPr lang="ru-RU" sz="1200" b="1" i="1" dirty="0" err="1" smtClean="0"/>
              <a:t>Чобонян</a:t>
            </a:r>
            <a:r>
              <a:rPr lang="ru-RU" sz="1200" b="1" i="1" dirty="0" smtClean="0"/>
              <a:t> В.А.,    Шевченко Н.В. Актуальные проблемы организации промышленного получения детонационного </a:t>
            </a:r>
            <a:r>
              <a:rPr lang="ru-RU" sz="1200" b="1" i="1" dirty="0" err="1" smtClean="0"/>
              <a:t>наноуглерода</a:t>
            </a:r>
            <a:r>
              <a:rPr lang="ru-RU" sz="1200" b="1" i="1" dirty="0" smtClean="0"/>
              <a:t> из утилизируемых взрывчатых веществ. Информационно-аналитический журнал. Вооружение. Политика. Конверсия. 2009, №4(88), С. 34-39.</a:t>
            </a:r>
          </a:p>
          <a:p>
            <a:pPr>
              <a:buNone/>
            </a:pPr>
            <a:r>
              <a:rPr lang="ru-RU" sz="1200" b="1" i="1" dirty="0" smtClean="0"/>
              <a:t>5. Бланк В.Д.,   Голубев  А.А.,   Горбачёв В.А. , </a:t>
            </a:r>
            <a:r>
              <a:rPr lang="ru-RU" sz="1200" b="1" i="1" dirty="0" err="1" smtClean="0"/>
              <a:t>Гордюхин</a:t>
            </a:r>
            <a:r>
              <a:rPr lang="ru-RU" sz="1200" b="1" i="1" dirty="0" smtClean="0"/>
              <a:t>  А.А., </a:t>
            </a:r>
            <a:r>
              <a:rPr lang="ru-RU" sz="1200" b="1" i="1" dirty="0" err="1" smtClean="0"/>
              <a:t>Дерибас</a:t>
            </a:r>
            <a:r>
              <a:rPr lang="ru-RU" sz="1200" b="1" i="1" dirty="0" smtClean="0"/>
              <a:t> А.А.,  </a:t>
            </a:r>
            <a:r>
              <a:rPr lang="ru-RU" sz="1200" b="1" i="1" dirty="0" err="1" smtClean="0"/>
              <a:t>Чобонян</a:t>
            </a:r>
            <a:r>
              <a:rPr lang="ru-RU" sz="1200" b="1" i="1" dirty="0" smtClean="0"/>
              <a:t> В.А.,    Шевченко Н.В. Детонационный синтез углеродных материалов при использовании смесей взрывчатых веществ (ВВ) утилизируемых боеприпасов (БП). Тез. </a:t>
            </a:r>
            <a:r>
              <a:rPr lang="ru-RU" sz="1200" b="1" i="1" dirty="0" err="1" smtClean="0"/>
              <a:t>докл</a:t>
            </a:r>
            <a:r>
              <a:rPr lang="ru-RU" sz="1200" b="1" i="1" dirty="0" smtClean="0"/>
              <a:t>. 6-ой международной </a:t>
            </a:r>
            <a:r>
              <a:rPr lang="ru-RU" sz="1200" b="1" i="1" dirty="0" err="1" smtClean="0"/>
              <a:t>конф</a:t>
            </a:r>
            <a:r>
              <a:rPr lang="ru-RU" sz="1200" b="1" i="1" dirty="0" smtClean="0"/>
              <a:t>. «Углерод: фундаментальные проблемы науки, материаловедение, технология». </a:t>
            </a:r>
            <a:r>
              <a:rPr lang="en-US" sz="1200" b="1" i="1" dirty="0" err="1" smtClean="0"/>
              <a:t>Троицк</a:t>
            </a:r>
            <a:r>
              <a:rPr lang="en-US" sz="1200" b="1" i="1" dirty="0" smtClean="0"/>
              <a:t>, 2009. С. 227.</a:t>
            </a:r>
            <a:endParaRPr lang="ru-RU" sz="1200" b="1" i="1" dirty="0" smtClean="0"/>
          </a:p>
          <a:p>
            <a:pPr>
              <a:buNone/>
            </a:pPr>
            <a:r>
              <a:rPr lang="en-US" sz="1200" b="1" i="1" dirty="0" smtClean="0"/>
              <a:t>6. </a:t>
            </a:r>
            <a:r>
              <a:rPr lang="en-US" sz="1200" b="1" i="1" dirty="0" err="1" smtClean="0"/>
              <a:t>Zaitsev</a:t>
            </a:r>
            <a:r>
              <a:rPr lang="en-US" sz="1200" b="1" i="1" dirty="0" smtClean="0"/>
              <a:t> A. M.. Optical properties of diamond. A data handbook.// Springer-</a:t>
            </a:r>
            <a:r>
              <a:rPr lang="en-US" sz="1200" b="1" i="1" dirty="0" err="1" smtClean="0"/>
              <a:t>Verlag</a:t>
            </a:r>
            <a:r>
              <a:rPr lang="en-US" sz="1200" b="1" i="1" dirty="0" smtClean="0"/>
              <a:t> Berlin Heidelberg New York, 2001, P. 502. ISBN 3-540-66582-x. </a:t>
            </a:r>
            <a:endParaRPr lang="ru-RU" sz="1200" b="1" i="1" dirty="0" smtClean="0"/>
          </a:p>
          <a:p>
            <a:pPr>
              <a:buNone/>
            </a:pPr>
            <a:r>
              <a:rPr lang="en-US" sz="1200" b="1" i="1" dirty="0" smtClean="0"/>
              <a:t>7. Blank V. D., </a:t>
            </a:r>
            <a:r>
              <a:rPr lang="en-US" sz="1200" b="1" i="1" dirty="0" err="1" smtClean="0"/>
              <a:t>Dubitsky</a:t>
            </a:r>
            <a:r>
              <a:rPr lang="en-US" sz="1200" b="1" i="1" dirty="0" smtClean="0"/>
              <a:t> G. A., </a:t>
            </a:r>
            <a:r>
              <a:rPr lang="en-US" sz="1200" b="1" i="1" dirty="0" err="1" smtClean="0"/>
              <a:t>Serebryanaya</a:t>
            </a:r>
            <a:r>
              <a:rPr lang="en-US" sz="1200" b="1" i="1" dirty="0" smtClean="0"/>
              <a:t>, B. </a:t>
            </a:r>
            <a:r>
              <a:rPr lang="en-US" sz="1200" b="1" i="1" dirty="0" err="1" smtClean="0"/>
              <a:t>N.Mavrin</a:t>
            </a:r>
            <a:r>
              <a:rPr lang="en-US" sz="1200" b="1" i="1" dirty="0" smtClean="0"/>
              <a:t>, V. N. </a:t>
            </a:r>
            <a:r>
              <a:rPr lang="en-US" sz="1200" b="1" i="1" dirty="0" err="1" smtClean="0"/>
              <a:t>Denisov</a:t>
            </a:r>
            <a:r>
              <a:rPr lang="en-US" sz="1200" b="1" i="1" dirty="0" smtClean="0"/>
              <a:t>, S. G. </a:t>
            </a:r>
            <a:r>
              <a:rPr lang="en-US" sz="1200" b="1" i="1" dirty="0" err="1" smtClean="0"/>
              <a:t>Buga</a:t>
            </a:r>
            <a:r>
              <a:rPr lang="en-US" sz="1200" b="1" i="1" dirty="0" smtClean="0"/>
              <a:t>, L. A. </a:t>
            </a:r>
            <a:r>
              <a:rPr lang="en-US" sz="1200" b="1" i="1" dirty="0" err="1" smtClean="0"/>
              <a:t>Chernozatonskii</a:t>
            </a:r>
            <a:r>
              <a:rPr lang="en-US" sz="1200" b="1" i="1" dirty="0" smtClean="0"/>
              <a:t>. </a:t>
            </a:r>
            <a:r>
              <a:rPr lang="en-US" sz="1200" b="1" i="1" dirty="0" err="1" smtClean="0"/>
              <a:t>Physica</a:t>
            </a:r>
            <a:r>
              <a:rPr lang="en-US" sz="1200" b="1" i="1" dirty="0" smtClean="0"/>
              <a:t> B, 2003, v. 339, P. 39-44.</a:t>
            </a:r>
            <a:endParaRPr lang="ru-RU" sz="1200" b="1" i="1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14620"/>
            <a:ext cx="8215370" cy="1399032"/>
          </a:xfrm>
        </p:spPr>
        <p:txBody>
          <a:bodyPr/>
          <a:lstStyle/>
          <a:p>
            <a:r>
              <a:rPr lang="en-US" b="1" dirty="0" smtClean="0"/>
              <a:t>THANK YOU FOR ATTANTION!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100</TotalTime>
  <Words>651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DETONATION SYNTHESIS MICRODIAMONDS </vt:lpstr>
      <vt:lpstr>INTRODUCTION </vt:lpstr>
      <vt:lpstr>Fig.1 Micrographs of the typical detonation microdiamonds </vt:lpstr>
      <vt:lpstr>Fig. 2 Size distribution of the microdispersed particles of diamonds, percents of total number of particles.  </vt:lpstr>
      <vt:lpstr>Fig. 3 A micrograph of a detonation microdiamond sample. </vt:lpstr>
      <vt:lpstr> Fig. 4 Difractograms of the detonation diamonds. </vt:lpstr>
      <vt:lpstr> Fig. 5 Raman spectra of the detonation microdiamonds.  </vt:lpstr>
      <vt:lpstr>CONCLUSION    REFERENCES    </vt:lpstr>
      <vt:lpstr>THANK YOU FOR ATTANTION!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DETONATION SYNTHESIS MICRODIAMONDS</dc:title>
  <dc:creator>Olga</dc:creator>
  <cp:lastModifiedBy>Olga</cp:lastModifiedBy>
  <cp:revision>10</cp:revision>
  <dcterms:created xsi:type="dcterms:W3CDTF">2012-04-30T11:55:19Z</dcterms:created>
  <dcterms:modified xsi:type="dcterms:W3CDTF">2012-04-30T13:35:24Z</dcterms:modified>
</cp:coreProperties>
</file>