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handoutMasterIdLst>
    <p:handoutMasterId r:id="rId45"/>
  </p:handoutMasterIdLst>
  <p:sldIdLst>
    <p:sldId id="256" r:id="rId2"/>
    <p:sldId id="353" r:id="rId3"/>
    <p:sldId id="357" r:id="rId4"/>
    <p:sldId id="355" r:id="rId5"/>
    <p:sldId id="354" r:id="rId6"/>
    <p:sldId id="333" r:id="rId7"/>
    <p:sldId id="338" r:id="rId8"/>
    <p:sldId id="339" r:id="rId9"/>
    <p:sldId id="340" r:id="rId10"/>
    <p:sldId id="342" r:id="rId11"/>
    <p:sldId id="359" r:id="rId12"/>
    <p:sldId id="364" r:id="rId13"/>
    <p:sldId id="365" r:id="rId14"/>
    <p:sldId id="358" r:id="rId15"/>
    <p:sldId id="363" r:id="rId16"/>
    <p:sldId id="366" r:id="rId17"/>
    <p:sldId id="269" r:id="rId18"/>
    <p:sldId id="259" r:id="rId19"/>
    <p:sldId id="271" r:id="rId20"/>
    <p:sldId id="367" r:id="rId21"/>
    <p:sldId id="278" r:id="rId22"/>
    <p:sldId id="360" r:id="rId23"/>
    <p:sldId id="281" r:id="rId24"/>
    <p:sldId id="286" r:id="rId25"/>
    <p:sldId id="298" r:id="rId26"/>
    <p:sldId id="361" r:id="rId27"/>
    <p:sldId id="301" r:id="rId28"/>
    <p:sldId id="299" r:id="rId29"/>
    <p:sldId id="306" r:id="rId30"/>
    <p:sldId id="377" r:id="rId31"/>
    <p:sldId id="350" r:id="rId32"/>
    <p:sldId id="351" r:id="rId33"/>
    <p:sldId id="362" r:id="rId34"/>
    <p:sldId id="311" r:id="rId35"/>
    <p:sldId id="309" r:id="rId36"/>
    <p:sldId id="308" r:id="rId37"/>
    <p:sldId id="317" r:id="rId38"/>
    <p:sldId id="316" r:id="rId39"/>
    <p:sldId id="315" r:id="rId40"/>
    <p:sldId id="314" r:id="rId41"/>
    <p:sldId id="321" r:id="rId42"/>
    <p:sldId id="331" r:id="rId43"/>
    <p:sldId id="267" r:id="rId4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D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2" autoAdjust="0"/>
  </p:normalViewPr>
  <p:slideViewPr>
    <p:cSldViewPr>
      <p:cViewPr>
        <p:scale>
          <a:sx n="77" d="100"/>
          <a:sy n="77" d="100"/>
        </p:scale>
        <p:origin x="-1176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4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794519F9-5F91-4254-B251-939785A532AF}" type="datetimeFigureOut">
              <a:rPr lang="zh-CN" altLang="en-US"/>
              <a:pPr>
                <a:defRPr/>
              </a:pPr>
              <a:t>2012/5/4</a:t>
            </a:fld>
            <a:endParaRPr lang="en-US" altLang="zh-CN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084BF0D1-02A5-46B3-888F-F0BE6526F64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87"/>
          <p:cNvSpPr>
            <a:spLocks noChangeArrowheads="1"/>
          </p:cNvSpPr>
          <p:nvPr userDrawn="1"/>
        </p:nvSpPr>
        <p:spPr bwMode="ltGray">
          <a:xfrm>
            <a:off x="0" y="1657350"/>
            <a:ext cx="9144000" cy="207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5" name="Group 2805"/>
          <p:cNvGrpSpPr>
            <a:grpSpLocks/>
          </p:cNvGrpSpPr>
          <p:nvPr userDrawn="1"/>
        </p:nvGrpSpPr>
        <p:grpSpPr bwMode="auto">
          <a:xfrm>
            <a:off x="5940152" y="1865873"/>
            <a:ext cx="3113857" cy="370681"/>
            <a:chOff x="3120" y="2430"/>
            <a:chExt cx="2304" cy="46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AutoShape 2788"/>
            <p:cNvSpPr>
              <a:spLocks noChangeArrowheads="1"/>
            </p:cNvSpPr>
            <p:nvPr/>
          </p:nvSpPr>
          <p:spPr bwMode="auto">
            <a:xfrm>
              <a:off x="3120" y="2430"/>
              <a:ext cx="601" cy="467"/>
            </a:xfrm>
            <a:prstGeom prst="chevron">
              <a:avLst>
                <a:gd name="adj" fmla="val 32173"/>
              </a:avLst>
            </a:pr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" name="AutoShape 2792"/>
            <p:cNvSpPr>
              <a:spLocks noChangeArrowheads="1"/>
            </p:cNvSpPr>
            <p:nvPr/>
          </p:nvSpPr>
          <p:spPr bwMode="auto">
            <a:xfrm>
              <a:off x="3690" y="2430"/>
              <a:ext cx="601" cy="467"/>
            </a:xfrm>
            <a:prstGeom prst="chevron">
              <a:avLst>
                <a:gd name="adj" fmla="val 32173"/>
              </a:avLst>
            </a:pr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" name="AutoShape 2793"/>
            <p:cNvSpPr>
              <a:spLocks noChangeArrowheads="1"/>
            </p:cNvSpPr>
            <p:nvPr/>
          </p:nvSpPr>
          <p:spPr bwMode="auto">
            <a:xfrm>
              <a:off x="4247" y="2430"/>
              <a:ext cx="601" cy="467"/>
            </a:xfrm>
            <a:prstGeom prst="chevron">
              <a:avLst>
                <a:gd name="adj" fmla="val 32173"/>
              </a:avLst>
            </a:pr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" name="AutoShape 2794"/>
            <p:cNvSpPr>
              <a:spLocks noChangeArrowheads="1"/>
            </p:cNvSpPr>
            <p:nvPr/>
          </p:nvSpPr>
          <p:spPr bwMode="auto">
            <a:xfrm>
              <a:off x="4823" y="2430"/>
              <a:ext cx="601" cy="467"/>
            </a:xfrm>
            <a:prstGeom prst="chevron">
              <a:avLst>
                <a:gd name="adj" fmla="val 32173"/>
              </a:avLst>
            </a:pr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0" y="6399213"/>
            <a:ext cx="9166225" cy="4619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</a:rPr>
              <a:t>EPNM-2012</a:t>
            </a:r>
            <a:r>
              <a:rPr lang="en-US" altLang="zh-CN" sz="1600" dirty="0">
                <a:solidFill>
                  <a:schemeClr val="bg1"/>
                </a:solidFill>
              </a:rPr>
              <a:t>                                </a:t>
            </a:r>
            <a:r>
              <a:rPr lang="en-US" altLang="zh-CN" sz="1600" b="1" dirty="0">
                <a:solidFill>
                  <a:schemeClr val="bg1"/>
                </a:solidFill>
              </a:rPr>
              <a:t>Shock Physics &amp; Chemistry Research Group, BIT      http: //shock.bit.edu.cn/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1588"/>
            <a:ext cx="914241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784"/>
          <p:cNvSpPr>
            <a:spLocks noChangeArrowheads="1"/>
          </p:cNvSpPr>
          <p:nvPr userDrawn="1"/>
        </p:nvSpPr>
        <p:spPr bwMode="ltGray">
          <a:xfrm>
            <a:off x="0" y="1265238"/>
            <a:ext cx="9144000" cy="392112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ctrTitle"/>
          </p:nvPr>
        </p:nvSpPr>
        <p:spPr>
          <a:xfrm>
            <a:off x="611559" y="2276872"/>
            <a:ext cx="8036323" cy="79208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gray">
          <a:xfrm flipV="1">
            <a:off x="0" y="6381328"/>
            <a:ext cx="9144000" cy="3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 userDrawn="1"/>
        </p:nvPicPr>
        <p:blipFill>
          <a:blip r:embed="rId2" cstate="print"/>
          <a:srcRect t="19101"/>
          <a:stretch>
            <a:fillRect/>
          </a:stretch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1"/>
          <p:cNvSpPr>
            <a:spLocks noChangeArrowheads="1"/>
          </p:cNvSpPr>
          <p:nvPr userDrawn="1"/>
        </p:nvSpPr>
        <p:spPr bwMode="gray">
          <a:xfrm>
            <a:off x="900113" y="692150"/>
            <a:ext cx="7416800" cy="5762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1B3456"/>
              </a:gs>
              <a:gs pos="50000">
                <a:srgbClr val="3B71B9"/>
              </a:gs>
              <a:gs pos="100000">
                <a:srgbClr val="1B3456"/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7" name="日期占位符 4"/>
          <p:cNvSpPr txBox="1">
            <a:spLocks/>
          </p:cNvSpPr>
          <p:nvPr userDrawn="1"/>
        </p:nvSpPr>
        <p:spPr bwMode="auto">
          <a:xfrm>
            <a:off x="395288" y="6481763"/>
            <a:ext cx="8275637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defRPr/>
            </a:pPr>
            <a:r>
              <a:rPr lang="en-US" altLang="zh-CN" sz="1400" b="1" smtClean="0">
                <a:solidFill>
                  <a:srgbClr val="3B71B9"/>
                </a:solidFill>
                <a:latin typeface="Verdana" pitchFamily="34" charset="0"/>
                <a:ea typeface="Gulim" pitchFamily="34" charset="-127"/>
              </a:rPr>
              <a:t>h</a:t>
            </a:r>
            <a:r>
              <a:rPr lang="en-US" altLang="ko-KR" sz="1400" b="1" smtClean="0">
                <a:solidFill>
                  <a:srgbClr val="3B71B9"/>
                </a:solidFill>
                <a:latin typeface="Verdana" pitchFamily="34" charset="0"/>
                <a:ea typeface="Gulim" pitchFamily="34" charset="-127"/>
              </a:rPr>
              <a:t>ttp:</a:t>
            </a:r>
            <a:r>
              <a:rPr lang="en-US" altLang="zh-CN" sz="1400" b="1" smtClean="0">
                <a:solidFill>
                  <a:srgbClr val="3B71B9"/>
                </a:solidFill>
                <a:latin typeface="Verdana" pitchFamily="34" charset="0"/>
                <a:ea typeface="Gulim" pitchFamily="34" charset="-127"/>
              </a:rPr>
              <a:t>//</a:t>
            </a:r>
            <a:r>
              <a:rPr lang="en-US" altLang="ko-KR" sz="1400" b="1" smtClean="0">
                <a:solidFill>
                  <a:srgbClr val="3B71B9"/>
                </a:solidFill>
                <a:latin typeface="Verdana" pitchFamily="34" charset="0"/>
                <a:ea typeface="Gulim" pitchFamily="34" charset="-127"/>
              </a:rPr>
              <a:t>shock.bit.edu.cn</a:t>
            </a:r>
            <a:r>
              <a:rPr lang="en-US" altLang="zh-CN" sz="1400" b="1" smtClean="0">
                <a:solidFill>
                  <a:srgbClr val="3B71B9"/>
                </a:solidFill>
                <a:latin typeface="Verdana" pitchFamily="34" charset="0"/>
                <a:ea typeface="Gulim" pitchFamily="34" charset="-127"/>
              </a:rPr>
              <a:t>/</a:t>
            </a:r>
            <a:endParaRPr lang="en-US" altLang="ko-KR" sz="1400" b="1" smtClean="0">
              <a:solidFill>
                <a:srgbClr val="3B71B9"/>
              </a:solidFill>
              <a:latin typeface="Verdana" pitchFamily="34" charset="0"/>
              <a:ea typeface="Gulim" pitchFamily="34" charset="-127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>
                  <a:lumMod val="75000"/>
                </a:schemeClr>
              </a:buClr>
              <a:defRPr baseline="0">
                <a:solidFill>
                  <a:schemeClr val="tx2">
                    <a:lumMod val="75000"/>
                  </a:schemeClr>
                </a:solidFill>
                <a:latin typeface="Century" pitchFamily="18" charset="0"/>
                <a:ea typeface="华文楷体" pitchFamily="2" charset="-122"/>
              </a:defRPr>
            </a:lvl1pPr>
            <a:lvl2pPr>
              <a:defRPr baseline="0">
                <a:ea typeface="华文楷体" pitchFamily="2" charset="-122"/>
              </a:defRPr>
            </a:lvl2pPr>
            <a:lvl3pPr>
              <a:defRPr>
                <a:latin typeface="华文楷体" pitchFamily="2" charset="-122"/>
                <a:ea typeface="华文楷体" pitchFamily="2" charset="-122"/>
              </a:defRPr>
            </a:lvl3pPr>
            <a:lvl4pPr>
              <a:defRPr>
                <a:latin typeface="华文楷体" pitchFamily="2" charset="-122"/>
                <a:ea typeface="华文楷体" pitchFamily="2" charset="-122"/>
              </a:defRPr>
            </a:lvl4pPr>
            <a:lvl5pPr>
              <a:defRPr>
                <a:latin typeface="华文楷体" pitchFamily="2" charset="-122"/>
                <a:ea typeface="华文楷体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067128" cy="604916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073C-D5D5-4E68-A3D2-FB279DEF5302}" type="datetimeFigureOut">
              <a:rPr lang="zh-CN" altLang="en-US"/>
              <a:pPr>
                <a:defRPr/>
              </a:pPr>
              <a:t>2012/5/4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宋体" charset="-122"/>
              </a:defRPr>
            </a:lvl1pPr>
          </a:lstStyle>
          <a:p>
            <a:pPr>
              <a:defRPr/>
            </a:pPr>
            <a:fld id="{6026B3C7-8034-4E48-AC57-4296E40636D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28775"/>
            <a:ext cx="8229600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1507" name="标题占位符 1"/>
          <p:cNvSpPr>
            <a:spLocks noGrp="1"/>
          </p:cNvSpPr>
          <p:nvPr>
            <p:ph type="title"/>
          </p:nvPr>
        </p:nvSpPr>
        <p:spPr bwMode="auto">
          <a:xfrm>
            <a:off x="1116013" y="865188"/>
            <a:ext cx="70659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519863"/>
            <a:ext cx="2133600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5BEEC33-E7F6-4BF2-ABAF-17569F230CC6}" type="datetimeFigureOut">
              <a:rPr lang="zh-CN" altLang="en-US"/>
              <a:pPr>
                <a:defRPr/>
              </a:pPr>
              <a:t>2012/5/4</a:t>
            </a:fld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519863"/>
            <a:ext cx="2895600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4" name="Text Box 4"/>
          <p:cNvSpPr txBox="1">
            <a:spLocks noGrp="1" noChangeArrowheads="1"/>
          </p:cNvSpPr>
          <p:nvPr>
            <p:ph type="ctrTitle" idx="4294967295"/>
          </p:nvPr>
        </p:nvSpPr>
        <p:spPr>
          <a:xfrm>
            <a:off x="611188" y="2132857"/>
            <a:ext cx="8035925" cy="935782"/>
          </a:xfrm>
          <a:effectLst>
            <a:prstShdw prst="shdw17" dist="17961" dir="2700000">
              <a:srgbClr val="708688"/>
            </a:prstShdw>
          </a:effectLst>
        </p:spPr>
        <p:txBody>
          <a:bodyPr/>
          <a:lstStyle/>
          <a:p>
            <a:pPr>
              <a:defRPr/>
            </a:pPr>
            <a:r>
              <a:rPr lang="en-US" altLang="zh-CN" b="1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rPr>
              <a:t>Elemental doping and phase transition of TiO2 induced by shock waves</a:t>
            </a:r>
          </a:p>
        </p:txBody>
      </p:sp>
      <p:sp>
        <p:nvSpPr>
          <p:cNvPr id="25603" name="Text Box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540125"/>
            <a:ext cx="6400800" cy="896938"/>
          </a:xfrm>
          <a:noFill/>
          <a:effectLst>
            <a:prstShdw prst="shdw17" dist="17961" dir="2700000">
              <a:srgbClr val="708688"/>
            </a:prstShdw>
          </a:effectLst>
        </p:spPr>
        <p:txBody>
          <a:bodyPr/>
          <a:lstStyle/>
          <a:p>
            <a:pPr marL="0" indent="0" algn="ctr">
              <a:spcBef>
                <a:spcPct val="0"/>
              </a:spcBef>
              <a:buFontTx/>
              <a:buNone/>
            </a:pPr>
            <a:r>
              <a:rPr lang="en-US" altLang="zh-CN" sz="2400" b="1" u="sng" dirty="0" err="1" smtClean="0">
                <a:latin typeface="Times New Roman" pitchFamily="18" charset="0"/>
                <a:ea typeface="楷体_GB2312" pitchFamily="49" charset="-122"/>
              </a:rPr>
              <a:t>Pengwan</a:t>
            </a:r>
            <a:r>
              <a:rPr lang="en-US" altLang="zh-CN" sz="2400" b="1" u="sng" dirty="0" smtClean="0">
                <a:latin typeface="Times New Roman" pitchFamily="18" charset="0"/>
                <a:ea typeface="楷体_GB2312" pitchFamily="49" charset="-122"/>
              </a:rPr>
              <a:t> CHEN</a:t>
            </a:r>
            <a:r>
              <a:rPr lang="en-US" altLang="zh-CN" sz="2400" b="1" dirty="0" smtClean="0">
                <a:ea typeface="宋体" pitchFamily="2" charset="-122"/>
              </a:rPr>
              <a:t>, Xiang GAO, </a:t>
            </a:r>
            <a:r>
              <a:rPr lang="en-US" altLang="zh-CN" sz="2400" b="1" dirty="0" err="1" smtClean="0">
                <a:ea typeface="宋体" pitchFamily="2" charset="-122"/>
              </a:rPr>
              <a:t>Naifu</a:t>
            </a:r>
            <a:r>
              <a:rPr lang="en-US" altLang="zh-CN" sz="2400" b="1" dirty="0" smtClean="0">
                <a:ea typeface="宋体" pitchFamily="2" charset="-122"/>
              </a:rPr>
              <a:t> CUI, </a:t>
            </a:r>
            <a:r>
              <a:rPr lang="en-US" altLang="zh-CN" sz="2400" b="1" dirty="0" err="1" smtClean="0">
                <a:ea typeface="宋体" pitchFamily="2" charset="-122"/>
              </a:rPr>
              <a:t>Jianjun</a:t>
            </a:r>
            <a:r>
              <a:rPr lang="en-US" altLang="zh-CN" sz="2400" b="1" dirty="0" smtClean="0">
                <a:ea typeface="宋体" pitchFamily="2" charset="-122"/>
              </a:rPr>
              <a:t> LIU*</a:t>
            </a:r>
            <a:endParaRPr lang="en-US" altLang="zh-CN" sz="2400" b="1" dirty="0" smtClean="0"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1503854" y="4767263"/>
            <a:ext cx="58997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b="1" dirty="0" smtClean="0">
                <a:latin typeface="Times New Roman" pitchFamily="18" charset="0"/>
                <a:ea typeface="楷体_GB2312" pitchFamily="49" charset="-122"/>
              </a:rPr>
              <a:t>Beijing Institute of Technology </a:t>
            </a:r>
          </a:p>
          <a:p>
            <a:pPr algn="ctr">
              <a:defRPr/>
            </a:pPr>
            <a:r>
              <a:rPr lang="en-US" altLang="zh-CN" sz="2400" b="1" dirty="0" smtClean="0">
                <a:latin typeface="Times New Roman" pitchFamily="18" charset="0"/>
                <a:ea typeface="楷体_GB2312" pitchFamily="49" charset="-122"/>
              </a:rPr>
              <a:t>*Beijing University of Chemical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987675" y="6165850"/>
            <a:ext cx="2771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Explosion chamber</a:t>
            </a:r>
          </a:p>
        </p:txBody>
      </p:sp>
      <p:pic>
        <p:nvPicPr>
          <p:cNvPr id="36867" name="Picture 4" descr="爆炸罐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620713"/>
            <a:ext cx="30924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A620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3343275"/>
            <a:ext cx="3097212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A620 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614363"/>
            <a:ext cx="30241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图片 7" descr="ALIM00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3863" y="2884488"/>
            <a:ext cx="21907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图片 8" descr="DSC_064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3703638"/>
            <a:ext cx="31670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ufd_chenqu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140968"/>
            <a:ext cx="2520280" cy="226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0" descr="t039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449" y="476672"/>
            <a:ext cx="2938463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618629"/>
            <a:ext cx="3886200" cy="1946275"/>
          </a:xfrm>
          <a:prstGeom prst="rect">
            <a:avLst/>
          </a:prstGeom>
          <a:noFill/>
        </p:spPr>
      </p:pic>
      <p:pic>
        <p:nvPicPr>
          <p:cNvPr id="8" name="图片 7" descr="2011791236535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175871"/>
            <a:ext cx="2952328" cy="2214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1760" y="558924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Detonation-synthesized diamond </a:t>
            </a:r>
            <a:endParaRPr lang="zh-CN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2607295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Shock-synthesized diamond 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爆炸焊接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996795" cy="173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PI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966"/>
            <a:ext cx="5112568" cy="2696978"/>
          </a:xfrm>
          <a:prstGeom prst="rect">
            <a:avLst/>
          </a:prstGeom>
          <a:noFill/>
        </p:spPr>
      </p:pic>
      <p:pic>
        <p:nvPicPr>
          <p:cNvPr id="4" name="Picture 3" descr="PIC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26141"/>
            <a:ext cx="5688632" cy="2207115"/>
          </a:xfrm>
          <a:prstGeom prst="rect">
            <a:avLst/>
          </a:prstGeom>
          <a:noFill/>
        </p:spPr>
      </p:pic>
      <p:pic>
        <p:nvPicPr>
          <p:cNvPr id="5" name="图片 5" descr="cu(al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304381"/>
            <a:ext cx="2914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7784" y="594928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Explosive  welding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8203" t="14912" r="28407" b="27495"/>
          <a:stretch>
            <a:fillRect/>
          </a:stretch>
        </p:blipFill>
        <p:spPr bwMode="auto">
          <a:xfrm>
            <a:off x="5220072" y="3672408"/>
            <a:ext cx="324036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4" descr="DSC_11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132856"/>
            <a:ext cx="2808312" cy="218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b="7253"/>
          <a:stretch>
            <a:fillRect/>
          </a:stretch>
        </p:blipFill>
        <p:spPr>
          <a:xfrm>
            <a:off x="395536" y="3006380"/>
            <a:ext cx="3888432" cy="2654868"/>
          </a:xfrm>
          <a:prstGeom prst="rect">
            <a:avLst/>
          </a:prstGeom>
          <a:noFill/>
        </p:spPr>
      </p:pic>
      <p:pic>
        <p:nvPicPr>
          <p:cNvPr id="3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10725"/>
          <a:stretch>
            <a:fillRect/>
          </a:stretch>
        </p:blipFill>
        <p:spPr bwMode="auto">
          <a:xfrm>
            <a:off x="0" y="404664"/>
            <a:ext cx="5004048" cy="230879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5" descr="DSC_0632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528392" cy="21124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683568" y="587727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Explosive  hardening</a:t>
            </a:r>
            <a:endParaRPr lang="zh-CN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99992" y="623731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Explosive  powder compaction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700783"/>
            <a:ext cx="8229600" cy="3168377"/>
          </a:xfrm>
        </p:spPr>
        <p:txBody>
          <a:bodyPr/>
          <a:lstStyle/>
          <a:p>
            <a:pPr>
              <a:defRPr/>
            </a:pPr>
            <a:r>
              <a:rPr lang="en-US" altLang="zh-CN" sz="2400" dirty="0" smtClean="0">
                <a:solidFill>
                  <a:schemeClr val="tx1"/>
                </a:solidFill>
              </a:rPr>
              <a:t>More than 10 plants dealing with explosive cladding; </a:t>
            </a:r>
          </a:p>
          <a:p>
            <a:pPr>
              <a:defRPr/>
            </a:pPr>
            <a:r>
              <a:rPr lang="en-US" altLang="zh-CN" sz="2400" dirty="0" smtClean="0">
                <a:solidFill>
                  <a:schemeClr val="tx1"/>
                </a:solidFill>
              </a:rPr>
              <a:t>Output value of explosive clad metals is ¥6-7 billion ($1 billion) in 2011;</a:t>
            </a:r>
          </a:p>
          <a:p>
            <a:pPr>
              <a:defRPr/>
            </a:pPr>
            <a:r>
              <a:rPr lang="en-US" altLang="zh-CN" sz="2400" dirty="0" smtClean="0">
                <a:solidFill>
                  <a:schemeClr val="tx1"/>
                </a:solidFill>
              </a:rPr>
              <a:t>About 15 research institutes engaged in explosive production of new materials;</a:t>
            </a:r>
          </a:p>
          <a:p>
            <a:pPr>
              <a:defRPr/>
            </a:pPr>
            <a:r>
              <a:rPr lang="en-US" altLang="zh-CN" sz="2400" dirty="0" smtClean="0">
                <a:solidFill>
                  <a:schemeClr val="tx1"/>
                </a:solidFill>
              </a:rPr>
              <a:t>National conference on explosive synthesis of materials is held every year.</a:t>
            </a:r>
          </a:p>
        </p:txBody>
      </p:sp>
      <p:sp>
        <p:nvSpPr>
          <p:cNvPr id="39939" name="标题 2"/>
          <p:cNvSpPr>
            <a:spLocks noGrp="1"/>
          </p:cNvSpPr>
          <p:nvPr>
            <p:ph type="title"/>
          </p:nvPr>
        </p:nvSpPr>
        <p:spPr>
          <a:xfrm>
            <a:off x="1116013" y="692150"/>
            <a:ext cx="7065962" cy="604838"/>
          </a:xfrm>
        </p:spPr>
        <p:txBody>
          <a:bodyPr/>
          <a:lstStyle/>
          <a:p>
            <a:r>
              <a:rPr lang="en-US" altLang="zh-CN" sz="2400" b="1" dirty="0" smtClean="0">
                <a:latin typeface="Arial" charset="0"/>
                <a:ea typeface="宋体" pitchFamily="2" charset="-122"/>
              </a:rPr>
              <a:t>Explosive welding in China</a:t>
            </a:r>
            <a:endParaRPr lang="zh-CN" altLang="en-US" sz="2400" b="1" dirty="0" smtClean="0"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内容占位符 7"/>
          <p:cNvSpPr>
            <a:spLocks noGrp="1"/>
          </p:cNvSpPr>
          <p:nvPr>
            <p:ph idx="4294967295"/>
          </p:nvPr>
        </p:nvSpPr>
        <p:spPr>
          <a:xfrm>
            <a:off x="468313" y="1341438"/>
            <a:ext cx="8099425" cy="244792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F79646"/>
              </a:buClr>
              <a:buFont typeface="Wingdings" pitchFamily="2" charset="2"/>
              <a:buChar char="n"/>
            </a:pPr>
            <a:r>
              <a:rPr lang="en-US" altLang="zh-CN" sz="240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International  Explosives,</a:t>
            </a:r>
            <a:r>
              <a:rPr lang="zh-CN" altLang="en-US" sz="240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　</a:t>
            </a:r>
            <a:r>
              <a:rPr lang="en-US" altLang="zh-CN" sz="240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Propellant  and  Pyrotechnic  Symposium</a:t>
            </a:r>
          </a:p>
          <a:p>
            <a:pPr eaLnBrk="1" hangingPunct="1">
              <a:lnSpc>
                <a:spcPct val="110000"/>
              </a:lnSpc>
              <a:buClr>
                <a:srgbClr val="F79646"/>
              </a:buClr>
              <a:buFont typeface="Wingdings" pitchFamily="2" charset="2"/>
              <a:buChar char="n"/>
            </a:pPr>
            <a:r>
              <a:rPr lang="en-US" altLang="zh-CN" sz="240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International  Safety  Science  and  Technology Symposium</a:t>
            </a:r>
          </a:p>
          <a:p>
            <a:pPr eaLnBrk="1" hangingPunct="1">
              <a:lnSpc>
                <a:spcPct val="110000"/>
              </a:lnSpc>
              <a:buClr>
                <a:srgbClr val="F79646"/>
              </a:buClr>
              <a:buFont typeface="Wingdings" pitchFamily="2" charset="2"/>
              <a:buChar char="n"/>
            </a:pPr>
            <a:r>
              <a:rPr lang="en-US" altLang="zh-CN" sz="240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International Workshop on Intensive Loading and Its Effects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717032"/>
            <a:ext cx="2616200" cy="199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734494"/>
            <a:ext cx="2881312" cy="197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734494"/>
            <a:ext cx="2689225" cy="196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7544" y="539969"/>
            <a:ext cx="8027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smtClean="0"/>
              <a:t>International conferences </a:t>
            </a:r>
            <a:r>
              <a:rPr lang="en-US" altLang="zh-CN" sz="3200" dirty="0"/>
              <a:t>organized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k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94662"/>
            <a:ext cx="3564508" cy="267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prum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9" y="548680"/>
            <a:ext cx="3960440" cy="263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okam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3455091"/>
            <a:ext cx="3744416" cy="249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17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248980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55776" y="616530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Academic exchange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1042988" y="692150"/>
            <a:ext cx="7065962" cy="576263"/>
          </a:xfrm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Calibri" pitchFamily="34" charset="0"/>
                <a:ea typeface="宋体" pitchFamily="2" charset="-122"/>
              </a:rPr>
              <a:t>Outline</a:t>
            </a:r>
            <a:endParaRPr lang="zh-CN" altLang="en-US" sz="2800" b="1" dirty="0" smtClean="0"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6628" name="Group 37"/>
          <p:cNvGrpSpPr>
            <a:grpSpLocks/>
          </p:cNvGrpSpPr>
          <p:nvPr/>
        </p:nvGrpSpPr>
        <p:grpSpPr bwMode="auto">
          <a:xfrm>
            <a:off x="1898650" y="2780432"/>
            <a:ext cx="5410200" cy="665163"/>
            <a:chOff x="1248" y="1947"/>
            <a:chExt cx="3408" cy="419"/>
          </a:xfrm>
        </p:grpSpPr>
        <p:grpSp>
          <p:nvGrpSpPr>
            <p:cNvPr id="26658" name="Group 12"/>
            <p:cNvGrpSpPr>
              <a:grpSpLocks/>
            </p:cNvGrpSpPr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49" name="AutoShape 1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0" name="AutoShape 1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1" name="AutoShape 15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>
              <a:off x="1632" y="2331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Text Box 20"/>
            <p:cNvSpPr txBox="1">
              <a:spLocks noChangeArrowheads="1"/>
            </p:cNvSpPr>
            <p:nvPr/>
          </p:nvSpPr>
          <p:spPr bwMode="auto">
            <a:xfrm>
              <a:off x="3180" y="1988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61" name="Text Box 21"/>
            <p:cNvSpPr txBox="1">
              <a:spLocks noChangeArrowheads="1"/>
            </p:cNvSpPr>
            <p:nvPr/>
          </p:nvSpPr>
          <p:spPr bwMode="gray">
            <a:xfrm>
              <a:off x="1376" y="2009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2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629" name="Group 38"/>
          <p:cNvGrpSpPr>
            <a:grpSpLocks/>
          </p:cNvGrpSpPr>
          <p:nvPr/>
        </p:nvGrpSpPr>
        <p:grpSpPr bwMode="auto">
          <a:xfrm>
            <a:off x="1898650" y="3644032"/>
            <a:ext cx="5410200" cy="665163"/>
            <a:chOff x="1248" y="2509"/>
            <a:chExt cx="3408" cy="419"/>
          </a:xfrm>
        </p:grpSpPr>
        <p:grpSp>
          <p:nvGrpSpPr>
            <p:cNvPr id="26651" name="Group 22"/>
            <p:cNvGrpSpPr>
              <a:grpSpLocks/>
            </p:cNvGrpSpPr>
            <p:nvPr/>
          </p:nvGrpSpPr>
          <p:grpSpPr bwMode="auto">
            <a:xfrm>
              <a:off x="1248" y="2509"/>
              <a:ext cx="480" cy="419"/>
              <a:chOff x="1110" y="2656"/>
              <a:chExt cx="1549" cy="1351"/>
            </a:xfrm>
          </p:grpSpPr>
          <p:sp>
            <p:nvSpPr>
              <p:cNvPr id="57" name="AutoShape 23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8" name="AutoShape 24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9" name="AutoShape 25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>
              <a:off x="1632" y="2893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1882" y="2557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54" name="Text Box 32"/>
            <p:cNvSpPr txBox="1">
              <a:spLocks noChangeArrowheads="1"/>
            </p:cNvSpPr>
            <p:nvPr/>
          </p:nvSpPr>
          <p:spPr bwMode="gray">
            <a:xfrm>
              <a:off x="1376" y="2571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3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630" name="Group 39"/>
          <p:cNvGrpSpPr>
            <a:grpSpLocks/>
          </p:cNvGrpSpPr>
          <p:nvPr/>
        </p:nvGrpSpPr>
        <p:grpSpPr bwMode="auto">
          <a:xfrm>
            <a:off x="1898650" y="4509220"/>
            <a:ext cx="5410200" cy="663575"/>
            <a:chOff x="1248" y="3085"/>
            <a:chExt cx="3408" cy="419"/>
          </a:xfrm>
        </p:grpSpPr>
        <p:grpSp>
          <p:nvGrpSpPr>
            <p:cNvPr id="26644" name="Group 26"/>
            <p:cNvGrpSpPr>
              <a:grpSpLocks/>
            </p:cNvGrpSpPr>
            <p:nvPr/>
          </p:nvGrpSpPr>
          <p:grpSpPr bwMode="auto">
            <a:xfrm>
              <a:off x="1248" y="3085"/>
              <a:ext cx="480" cy="419"/>
              <a:chOff x="3174" y="2656"/>
              <a:chExt cx="1549" cy="1351"/>
            </a:xfrm>
          </p:grpSpPr>
          <p:sp>
            <p:nvSpPr>
              <p:cNvPr id="65" name="AutoShape 2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6" name="AutoShape 2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7" name="AutoShape 2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2" name="Line 33"/>
            <p:cNvSpPr>
              <a:spLocks noChangeShapeType="1"/>
            </p:cNvSpPr>
            <p:nvPr/>
          </p:nvSpPr>
          <p:spPr bwMode="auto">
            <a:xfrm>
              <a:off x="1632" y="3469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Text Box 34"/>
            <p:cNvSpPr txBox="1">
              <a:spLocks noChangeArrowheads="1"/>
            </p:cNvSpPr>
            <p:nvPr/>
          </p:nvSpPr>
          <p:spPr bwMode="auto">
            <a:xfrm>
              <a:off x="1882" y="313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7" name="Text Box 35"/>
            <p:cNvSpPr txBox="1">
              <a:spLocks noChangeArrowheads="1"/>
            </p:cNvSpPr>
            <p:nvPr/>
          </p:nvSpPr>
          <p:spPr bwMode="gray">
            <a:xfrm>
              <a:off x="1376" y="3147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4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2" name="Rectangle 36"/>
          <p:cNvSpPr>
            <a:spLocks noChangeArrowheads="1"/>
          </p:cNvSpPr>
          <p:nvPr/>
        </p:nvSpPr>
        <p:spPr bwMode="auto">
          <a:xfrm>
            <a:off x="2657649" y="3042370"/>
            <a:ext cx="31384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 dirty="0">
                <a:latin typeface="Times New Roman" pitchFamily="18" charset="0"/>
                <a:ea typeface="楷体_GB2312" pitchFamily="49" charset="-122"/>
              </a:rPr>
              <a:t>Shock induced doping of TiO</a:t>
            </a:r>
            <a:r>
              <a:rPr lang="en-US" altLang="zh-CN" sz="1400" b="1" dirty="0"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3" name="Rectangle 37"/>
          <p:cNvSpPr>
            <a:spLocks noChangeArrowheads="1"/>
          </p:cNvSpPr>
          <p:nvPr/>
        </p:nvSpPr>
        <p:spPr bwMode="auto">
          <a:xfrm>
            <a:off x="2667000" y="3851995"/>
            <a:ext cx="4765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>
                <a:latin typeface="Times New Roman" pitchFamily="18" charset="0"/>
                <a:ea typeface="楷体_GB2312" pitchFamily="49" charset="-122"/>
              </a:rPr>
              <a:t>Shock synthesis of high pressure phase of TiO</a:t>
            </a:r>
            <a:r>
              <a:rPr lang="en-US" altLang="zh-CN" sz="1400" b="1"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4" name="Rectangle 38"/>
          <p:cNvSpPr>
            <a:spLocks noChangeArrowheads="1"/>
          </p:cNvSpPr>
          <p:nvPr/>
        </p:nvSpPr>
        <p:spPr bwMode="auto">
          <a:xfrm>
            <a:off x="2667000" y="4715595"/>
            <a:ext cx="5073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b="1" dirty="0" smtClean="0">
                <a:latin typeface="Times New Roman" pitchFamily="18" charset="0"/>
                <a:ea typeface="楷体_GB2312" pitchFamily="49" charset="-122"/>
              </a:rPr>
              <a:t>Photo</a:t>
            </a:r>
            <a:r>
              <a:rPr lang="en-US" altLang="zh-CN" b="1" dirty="0" smtClean="0">
                <a:latin typeface="Times New Roman" pitchFamily="18" charset="0"/>
                <a:ea typeface="楷体_GB2312" pitchFamily="49" charset="-122"/>
              </a:rPr>
              <a:t>response properties of </a:t>
            </a:r>
            <a:r>
              <a:rPr lang="zh-CN" altLang="zh-CN" b="1" dirty="0">
                <a:latin typeface="Times New Roman" pitchFamily="18" charset="0"/>
                <a:ea typeface="楷体_GB2312" pitchFamily="49" charset="-122"/>
              </a:rPr>
              <a:t>shock </a:t>
            </a:r>
            <a:r>
              <a:rPr lang="zh-CN" altLang="en-US" b="1" dirty="0">
                <a:latin typeface="Times New Roman" pitchFamily="18" charset="0"/>
                <a:ea typeface="楷体_GB2312" pitchFamily="49" charset="-122"/>
              </a:rPr>
              <a:t>t</a:t>
            </a:r>
            <a:r>
              <a:rPr lang="en-US" altLang="zh-CN" b="1" dirty="0" err="1">
                <a:latin typeface="Times New Roman" pitchFamily="18" charset="0"/>
                <a:ea typeface="楷体_GB2312" pitchFamily="49" charset="-122"/>
              </a:rPr>
              <a:t>reated</a:t>
            </a:r>
            <a:r>
              <a:rPr lang="zh-CN" altLang="zh-CN" b="1" dirty="0">
                <a:latin typeface="Times New Roman" pitchFamily="18" charset="0"/>
                <a:ea typeface="楷体_GB2312" pitchFamily="49" charset="-122"/>
              </a:rPr>
              <a:t> TiO</a:t>
            </a:r>
            <a:r>
              <a:rPr lang="zh-CN" altLang="zh-CN" sz="1400" b="1" dirty="0">
                <a:latin typeface="Times New Roman" pitchFamily="18" charset="0"/>
                <a:ea typeface="楷体_GB2312" pitchFamily="49" charset="-122"/>
              </a:rPr>
              <a:t>2</a:t>
            </a:r>
            <a:endParaRPr lang="zh-CN" altLang="en-US" sz="1400" b="1" dirty="0">
              <a:latin typeface="Times New Roman" pitchFamily="18" charset="0"/>
              <a:ea typeface="楷体_GB2312" pitchFamily="49" charset="-122"/>
            </a:endParaRPr>
          </a:p>
        </p:txBody>
      </p:sp>
      <p:grpSp>
        <p:nvGrpSpPr>
          <p:cNvPr id="26635" name="Group 36"/>
          <p:cNvGrpSpPr>
            <a:grpSpLocks/>
          </p:cNvGrpSpPr>
          <p:nvPr/>
        </p:nvGrpSpPr>
        <p:grpSpPr bwMode="auto">
          <a:xfrm>
            <a:off x="1898650" y="1916832"/>
            <a:ext cx="5410200" cy="665163"/>
            <a:chOff x="1248" y="1371"/>
            <a:chExt cx="3408" cy="419"/>
          </a:xfrm>
        </p:grpSpPr>
        <p:grpSp>
          <p:nvGrpSpPr>
            <p:cNvPr id="26637" name="Group 8"/>
            <p:cNvGrpSpPr>
              <a:grpSpLocks/>
            </p:cNvGrpSpPr>
            <p:nvPr/>
          </p:nvGrpSpPr>
          <p:grpSpPr bwMode="auto">
            <a:xfrm>
              <a:off x="1248" y="1371"/>
              <a:ext cx="480" cy="419"/>
              <a:chOff x="1110" y="2656"/>
              <a:chExt cx="1549" cy="1351"/>
            </a:xfrm>
          </p:grpSpPr>
          <p:sp>
            <p:nvSpPr>
              <p:cNvPr id="53" name="AutoShape 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6" name="AutoShape 1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0" name="AutoShape 11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1632" y="1755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2474" y="1422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0" name="Text Box 18"/>
            <p:cNvSpPr txBox="1">
              <a:spLocks noChangeArrowheads="1"/>
            </p:cNvSpPr>
            <p:nvPr/>
          </p:nvSpPr>
          <p:spPr bwMode="gray">
            <a:xfrm>
              <a:off x="1376" y="1433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1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6" name="Rectangle 35"/>
          <p:cNvSpPr>
            <a:spLocks noChangeArrowheads="1"/>
          </p:cNvSpPr>
          <p:nvPr/>
        </p:nvSpPr>
        <p:spPr bwMode="auto">
          <a:xfrm>
            <a:off x="2702699" y="2097807"/>
            <a:ext cx="1437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Introduction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>
          <a:xfrm>
            <a:off x="1116013" y="692150"/>
            <a:ext cx="7065962" cy="576263"/>
          </a:xfrm>
          <a:noFill/>
        </p:spPr>
        <p:txBody>
          <a:bodyPr/>
          <a:lstStyle/>
          <a:p>
            <a:pPr eaLnBrk="1" hangingPunct="1"/>
            <a:r>
              <a:rPr lang="de-DE" altLang="zh-CN" smtClean="0">
                <a:latin typeface="Times New Roman" pitchFamily="18" charset="0"/>
                <a:ea typeface="宋体" pitchFamily="2" charset="-122"/>
              </a:rPr>
              <a:t>Elemental doping of TiO</a:t>
            </a:r>
            <a:r>
              <a:rPr lang="de-DE" altLang="zh-CN" sz="2000" smtClean="0">
                <a:latin typeface="Times New Roman" pitchFamily="18" charset="0"/>
                <a:ea typeface="宋体" pitchFamily="2" charset="-122"/>
              </a:rPr>
              <a:t>2</a:t>
            </a:r>
            <a:endParaRPr lang="zh-CN" altLang="en-US" sz="2000" smtClean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1663" y="1905000"/>
            <a:ext cx="7858125" cy="3828256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TiO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semiconductor has oxidative capacity, chemical stability and low cost advantages. </a:t>
            </a:r>
          </a:p>
          <a:p>
            <a:pPr algn="just">
              <a:buFont typeface="Wingdings" pitchFamily="2" charset="2"/>
              <a:buChar char="Ø"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Main drawback: energy gap is rather large, thus TiO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is only active in the ultraviolet region (λ&lt;420 nm) accounting for less than 5% of the natural solar light. </a:t>
            </a:r>
          </a:p>
          <a:p>
            <a:pPr algn="just">
              <a:buFont typeface="Wingdings" pitchFamily="2" charset="2"/>
              <a:buChar char="Ø"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Element-doped TiO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will enhance visible-light absorption and reduce energy gap. </a:t>
            </a:r>
          </a:p>
          <a:p>
            <a:pPr algn="just"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Conventional doping methods: 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Sputtering; Ion implantation; Chemical vapor deposition; Hydrolysis.</a:t>
            </a:r>
            <a:endParaRPr lang="de-DE" altLang="zh-CN" sz="2400" dirty="0" smtClean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1116013" y="549275"/>
            <a:ext cx="7065962" cy="820738"/>
          </a:xfrm>
        </p:spPr>
        <p:txBody>
          <a:bodyPr/>
          <a:lstStyle/>
          <a:p>
            <a:pPr eaLnBrk="1" hangingPunct="1"/>
            <a:r>
              <a:rPr lang="de-DE" altLang="zh-CN" sz="2800" smtClean="0">
                <a:latin typeface="Times New Roman" pitchFamily="18" charset="0"/>
                <a:ea typeface="楷体_GB2312" pitchFamily="49" charset="-122"/>
              </a:rPr>
              <a:t>Elemental doping of TiO</a:t>
            </a:r>
            <a:r>
              <a:rPr lang="de-DE" altLang="zh-CN" sz="2000" smtClean="0">
                <a:latin typeface="Times New Roman" pitchFamily="18" charset="0"/>
                <a:ea typeface="楷体_GB2312" pitchFamily="49" charset="-122"/>
              </a:rPr>
              <a:t>2</a:t>
            </a:r>
            <a:endParaRPr lang="zh-CN" altLang="en-US" sz="2800" smtClean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pic>
        <p:nvPicPr>
          <p:cNvPr id="45059" name="Picture 3" descr="太阳光谱图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b="12189"/>
          <a:stretch>
            <a:fillRect/>
          </a:stretch>
        </p:blipFill>
        <p:spPr>
          <a:xfrm>
            <a:off x="683568" y="1340768"/>
            <a:ext cx="5328592" cy="3725010"/>
          </a:xfrm>
          <a:noFill/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011863" y="2204864"/>
            <a:ext cx="26638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dirty="0">
                <a:latin typeface="Times New Roman" pitchFamily="18" charset="0"/>
              </a:rPr>
              <a:t>TiO</a:t>
            </a:r>
            <a:r>
              <a:rPr kumimoji="1" lang="en-US" altLang="zh-CN" sz="2400" baseline="-25000" dirty="0">
                <a:latin typeface="Times New Roman" pitchFamily="18" charset="0"/>
              </a:rPr>
              <a:t>2</a:t>
            </a:r>
            <a:r>
              <a:rPr kumimoji="1" lang="en-US" altLang="zh-CN" sz="2400" dirty="0">
                <a:latin typeface="Times New Roman" pitchFamily="18" charset="0"/>
              </a:rPr>
              <a:t>(</a:t>
            </a:r>
            <a:r>
              <a:rPr kumimoji="1" lang="en-US" altLang="zh-CN" sz="2400" dirty="0" err="1">
                <a:latin typeface="Times New Roman" pitchFamily="18" charset="0"/>
              </a:rPr>
              <a:t>anatase</a:t>
            </a:r>
            <a:r>
              <a:rPr kumimoji="1" lang="en-US" altLang="zh-CN" sz="2400" dirty="0">
                <a:latin typeface="Times New Roman" pitchFamily="18" charset="0"/>
              </a:rPr>
              <a:t>)</a:t>
            </a:r>
            <a:endParaRPr kumimoji="1" lang="en-US" altLang="zh-CN" sz="2400" baseline="-25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kumimoji="1" lang="en-US" altLang="zh-CN" sz="2400" dirty="0" err="1" smtClean="0">
                <a:latin typeface="Times New Roman" pitchFamily="18" charset="0"/>
              </a:rPr>
              <a:t>E</a:t>
            </a:r>
            <a:r>
              <a:rPr kumimoji="1" lang="en-US" altLang="zh-CN" sz="2400" baseline="-25000" dirty="0" err="1" smtClean="0">
                <a:latin typeface="Times New Roman" pitchFamily="18" charset="0"/>
              </a:rPr>
              <a:t>g</a:t>
            </a:r>
            <a:r>
              <a:rPr kumimoji="1" lang="en-US" altLang="zh-CN" sz="2400" dirty="0" smtClean="0">
                <a:latin typeface="Times New Roman" pitchFamily="18" charset="0"/>
              </a:rPr>
              <a:t>=3.2eV;</a:t>
            </a:r>
          </a:p>
          <a:p>
            <a:pPr>
              <a:spcBef>
                <a:spcPct val="50000"/>
              </a:spcBef>
            </a:pPr>
            <a:r>
              <a:rPr kumimoji="1" lang="en-US" altLang="zh-CN" sz="24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kumimoji="1" lang="en-US" altLang="zh-CN" sz="2400" baseline="-25000" dirty="0" smtClean="0">
                <a:latin typeface="Times New Roman" pitchFamily="18" charset="0"/>
                <a:sym typeface="Symbol" pitchFamily="18" charset="2"/>
              </a:rPr>
              <a:t>ex</a:t>
            </a:r>
            <a:r>
              <a:rPr kumimoji="1" lang="en-US" altLang="zh-CN" sz="2400" dirty="0" smtClean="0">
                <a:latin typeface="Times New Roman" pitchFamily="18" charset="0"/>
                <a:sym typeface="Symbol" pitchFamily="18" charset="2"/>
              </a:rPr>
              <a:t>387nm</a:t>
            </a:r>
          </a:p>
          <a:p>
            <a:pPr>
              <a:spcBef>
                <a:spcPct val="50000"/>
              </a:spcBef>
            </a:pPr>
            <a:r>
              <a:rPr kumimoji="1" lang="en-US" altLang="zh-CN" sz="2400" dirty="0" smtClean="0">
                <a:latin typeface="Times New Roman" pitchFamily="18" charset="0"/>
                <a:sym typeface="Symbol" pitchFamily="18" charset="2"/>
              </a:rPr>
              <a:t>E</a:t>
            </a:r>
            <a:r>
              <a:rPr kumimoji="1" lang="en-US" altLang="zh-CN" sz="2400" baseline="-25000" dirty="0" smtClean="0">
                <a:latin typeface="Times New Roman" pitchFamily="18" charset="0"/>
                <a:sym typeface="Symbol" pitchFamily="18" charset="2"/>
              </a:rPr>
              <a:t>t </a:t>
            </a:r>
            <a:r>
              <a:rPr kumimoji="1" lang="en-US" altLang="zh-CN" sz="2400" dirty="0">
                <a:latin typeface="Times New Roman" pitchFamily="18" charset="0"/>
                <a:sym typeface="Symbol" pitchFamily="18" charset="2"/>
              </a:rPr>
              <a:t>3%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731838"/>
            <a:ext cx="65532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>
          <a:xfrm>
            <a:off x="1116013" y="692150"/>
            <a:ext cx="7065962" cy="576263"/>
          </a:xfrm>
          <a:noFill/>
        </p:spPr>
        <p:txBody>
          <a:bodyPr/>
          <a:lstStyle/>
          <a:p>
            <a:pPr eaLnBrk="1" hangingPunct="1"/>
            <a:r>
              <a:rPr lang="de-DE" altLang="zh-CN" dirty="0" smtClean="0">
                <a:latin typeface="Times New Roman" pitchFamily="18" charset="0"/>
                <a:ea typeface="宋体" pitchFamily="2" charset="-122"/>
              </a:rPr>
              <a:t>Phase transition of </a:t>
            </a:r>
            <a:r>
              <a:rPr lang="en-US" altLang="zh-CN" dirty="0" smtClean="0">
                <a:latin typeface="Times New Roman" pitchFamily="18" charset="0"/>
                <a:ea typeface="宋体" pitchFamily="2" charset="-122"/>
              </a:rPr>
              <a:t>TiO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2</a:t>
            </a:r>
            <a:endParaRPr lang="zh-CN" altLang="en-US" sz="2000" dirty="0" smtClean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1663" y="1905000"/>
            <a:ext cx="7858125" cy="3828256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Three common phases of TiO</a:t>
            </a:r>
            <a:r>
              <a:rPr lang="en-US" altLang="zh-CN" sz="2400" baseline="-30000" dirty="0" smtClean="0">
                <a:latin typeface="Times New Roman" pitchFamily="18" charset="0"/>
                <a:ea typeface="宋体" pitchFamily="2" charset="-122"/>
              </a:rPr>
              <a:t>2</a:t>
            </a: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 in nature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en-US" altLang="zh-CN" sz="2000" dirty="0" smtClean="0">
                <a:latin typeface="Times New Roman" pitchFamily="18" charset="0"/>
              </a:rPr>
              <a:t>               </a:t>
            </a:r>
            <a:r>
              <a:rPr lang="en-US" altLang="zh-CN" sz="2000" dirty="0" err="1" smtClean="0">
                <a:latin typeface="Times New Roman" pitchFamily="18" charset="0"/>
              </a:rPr>
              <a:t>Anatase</a:t>
            </a:r>
            <a:r>
              <a:rPr lang="en-US" altLang="zh-CN" sz="2000" dirty="0" smtClean="0">
                <a:latin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</a:rPr>
              <a:t>Eg</a:t>
            </a:r>
            <a:r>
              <a:rPr lang="en-US" altLang="zh-CN" sz="2000" dirty="0" smtClean="0">
                <a:latin typeface="Times New Roman" pitchFamily="18" charset="0"/>
              </a:rPr>
              <a:t>=3.2 </a:t>
            </a:r>
            <a:r>
              <a:rPr lang="en-US" altLang="zh-CN" sz="2000" dirty="0" err="1" smtClean="0">
                <a:latin typeface="Times New Roman" pitchFamily="18" charset="0"/>
              </a:rPr>
              <a:t>eV</a:t>
            </a:r>
            <a:r>
              <a:rPr lang="en-US" altLang="zh-CN" sz="2000" dirty="0" smtClean="0">
                <a:latin typeface="Times New Roman" pitchFamily="18" charset="0"/>
              </a:rPr>
              <a:t>)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en-US" altLang="zh-CN" sz="2000" dirty="0" smtClean="0">
                <a:latin typeface="Times New Roman" pitchFamily="18" charset="0"/>
              </a:rPr>
              <a:t>               </a:t>
            </a:r>
            <a:r>
              <a:rPr lang="en-US" altLang="zh-CN" sz="2000" dirty="0" err="1" smtClean="0">
                <a:latin typeface="Times New Roman" pitchFamily="18" charset="0"/>
              </a:rPr>
              <a:t>rutile</a:t>
            </a:r>
            <a:r>
              <a:rPr lang="en-US" altLang="zh-CN" sz="2000" dirty="0" smtClean="0">
                <a:latin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</a:rPr>
              <a:t>Eg</a:t>
            </a:r>
            <a:r>
              <a:rPr lang="en-US" altLang="zh-CN" sz="2000" dirty="0" smtClean="0">
                <a:latin typeface="Times New Roman" pitchFamily="18" charset="0"/>
              </a:rPr>
              <a:t>=3.2 </a:t>
            </a:r>
            <a:r>
              <a:rPr lang="en-US" altLang="zh-CN" sz="2000" dirty="0" err="1" smtClean="0">
                <a:latin typeface="Times New Roman" pitchFamily="18" charset="0"/>
              </a:rPr>
              <a:t>eV</a:t>
            </a:r>
            <a:r>
              <a:rPr lang="en-US" altLang="zh-CN" sz="2000" dirty="0" smtClean="0">
                <a:latin typeface="Times New Roman" pitchFamily="18" charset="0"/>
              </a:rPr>
              <a:t>)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en-US" altLang="zh-CN" sz="2000" dirty="0" smtClean="0">
                <a:latin typeface="Times New Roman" pitchFamily="18" charset="0"/>
              </a:rPr>
              <a:t>               </a:t>
            </a:r>
            <a:r>
              <a:rPr lang="en-US" altLang="zh-CN" sz="2000" dirty="0" err="1" smtClean="0">
                <a:latin typeface="Times New Roman" pitchFamily="18" charset="0"/>
              </a:rPr>
              <a:t>brookite</a:t>
            </a:r>
            <a:r>
              <a:rPr lang="en-US" altLang="zh-CN" sz="2000" dirty="0" smtClean="0">
                <a:latin typeface="Times New Roman" pitchFamily="18" charset="0"/>
              </a:rPr>
              <a:t> (</a:t>
            </a:r>
            <a:r>
              <a:rPr lang="en-US" altLang="zh-CN" sz="2000" dirty="0" err="1" smtClean="0">
                <a:latin typeface="Times New Roman" pitchFamily="18" charset="0"/>
              </a:rPr>
              <a:t>Eg</a:t>
            </a:r>
            <a:r>
              <a:rPr lang="en-US" altLang="zh-CN" sz="2000" dirty="0" smtClean="0">
                <a:latin typeface="Times New Roman" pitchFamily="18" charset="0"/>
              </a:rPr>
              <a:t>=3.4 </a:t>
            </a:r>
            <a:r>
              <a:rPr lang="en-US" altLang="zh-CN" sz="2000" dirty="0" err="1" smtClean="0">
                <a:latin typeface="Times New Roman" pitchFamily="18" charset="0"/>
              </a:rPr>
              <a:t>eV</a:t>
            </a:r>
            <a:r>
              <a:rPr lang="en-US" altLang="zh-CN" sz="2000" dirty="0" smtClean="0">
                <a:latin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High-pressure phases (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Srilankite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columbite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baddeleyite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, fluorite) may exhibit different electronic and optical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Srilankite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TiO2 has been observed by shock induced phase transition, but pure phase has not been obtained. </a:t>
            </a:r>
            <a:endParaRPr lang="de-DE" altLang="zh-CN" sz="2400" dirty="0" smtClean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 idx="4294967295"/>
          </p:nvPr>
        </p:nvSpPr>
        <p:spPr>
          <a:xfrm>
            <a:off x="1143000" y="692150"/>
            <a:ext cx="7065963" cy="576263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Times New Roman" pitchFamily="18" charset="0"/>
                <a:ea typeface="宋体" pitchFamily="2" charset="-122"/>
              </a:rPr>
              <a:t>Materials</a:t>
            </a:r>
            <a:endParaRPr lang="zh-CN" altLang="en-US" smtClean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9626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485354"/>
            <a:ext cx="6120680" cy="467995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Precursors for doping: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P25 TiO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(</a:t>
            </a:r>
            <a:r>
              <a:rPr lang="en-US" altLang="zh-CN" sz="2400" dirty="0" smtClean="0"/>
              <a:t>15-20 nm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</a:t>
            </a:r>
            <a:r>
              <a:rPr lang="de-DE" altLang="zh-CN" sz="16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TiO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3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Nitrogen doping resources :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dicyandiamide (DCD, C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N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4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H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4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hexamethylene tetramine (HMT, C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6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N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4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H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12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sodium amide (NaNH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2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)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</a:t>
            </a:r>
            <a:r>
              <a:rPr lang="zh-CN" altLang="zh-CN" sz="2400" dirty="0" smtClean="0">
                <a:latin typeface="Times New Roman" pitchFamily="18" charset="0"/>
                <a:ea typeface="宋体" pitchFamily="2" charset="-122"/>
              </a:rPr>
              <a:t>ammonium nitrate(NH</a:t>
            </a:r>
            <a:r>
              <a:rPr lang="zh-CN" altLang="zh-CN" sz="1600" dirty="0" smtClean="0">
                <a:latin typeface="Times New Roman" pitchFamily="18" charset="0"/>
                <a:ea typeface="宋体" pitchFamily="2" charset="-122"/>
              </a:rPr>
              <a:t>4</a:t>
            </a:r>
            <a:r>
              <a:rPr lang="zh-CN" altLang="zh-CN" sz="2400" dirty="0" smtClean="0">
                <a:latin typeface="Times New Roman" pitchFamily="18" charset="0"/>
                <a:ea typeface="宋体" pitchFamily="2" charset="-122"/>
              </a:rPr>
              <a:t>NO</a:t>
            </a:r>
            <a:r>
              <a:rPr lang="zh-CN" altLang="zh-CN" sz="1600" dirty="0" smtClean="0">
                <a:latin typeface="Times New Roman" pitchFamily="18" charset="0"/>
                <a:ea typeface="宋体" pitchFamily="2" charset="-122"/>
              </a:rPr>
              <a:t>3</a:t>
            </a:r>
            <a:r>
              <a:rPr lang="zh-CN" altLang="zh-CN" sz="2400" dirty="0" smtClean="0">
                <a:latin typeface="Times New Roman" pitchFamily="18" charset="0"/>
                <a:ea typeface="宋体" pitchFamily="2" charset="-122"/>
              </a:rPr>
              <a:t>)</a:t>
            </a:r>
            <a:endParaRPr lang="de-DE" altLang="zh-CN" sz="2400" dirty="0" smtClean="0">
              <a:latin typeface="Times New Roman" pitchFamily="18" charset="0"/>
              <a:ea typeface="宋体" pitchFamily="2" charset="-122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Precursor for high-pressure phase synthesis:</a:t>
            </a:r>
          </a:p>
          <a:p>
            <a:pPr marL="0" indent="0" algn="just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MC-150 TiO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2 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( 5 nm)</a:t>
            </a:r>
          </a:p>
          <a:p>
            <a:pPr marL="0" indent="0" algn="just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         T2 TiO</a:t>
            </a:r>
            <a:r>
              <a:rPr lang="de-DE" altLang="zh-CN" sz="2400" baseline="-30000" dirty="0" smtClean="0">
                <a:latin typeface="Times New Roman" pitchFamily="18" charset="0"/>
                <a:ea typeface="宋体" pitchFamily="2" charset="-122"/>
              </a:rPr>
              <a:t>2 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( 100 nm)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84784"/>
            <a:ext cx="2232248" cy="457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1042988" y="692150"/>
            <a:ext cx="7065962" cy="576263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latin typeface="Calibri" pitchFamily="34" charset="0"/>
                <a:ea typeface="宋体" pitchFamily="2" charset="-122"/>
              </a:rPr>
              <a:t>Content</a:t>
            </a:r>
            <a:endParaRPr lang="zh-CN" altLang="en-US" sz="2800" b="1" smtClean="0"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898650" y="2780432"/>
            <a:ext cx="5410200" cy="665163"/>
            <a:chOff x="1248" y="1947"/>
            <a:chExt cx="3408" cy="419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49" name="AutoShape 1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0" name="AutoShape 1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1" name="AutoShape 15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>
              <a:off x="1632" y="2331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Text Box 20"/>
            <p:cNvSpPr txBox="1">
              <a:spLocks noChangeArrowheads="1"/>
            </p:cNvSpPr>
            <p:nvPr/>
          </p:nvSpPr>
          <p:spPr bwMode="auto">
            <a:xfrm>
              <a:off x="3180" y="1988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61" name="Text Box 21"/>
            <p:cNvSpPr txBox="1">
              <a:spLocks noChangeArrowheads="1"/>
            </p:cNvSpPr>
            <p:nvPr/>
          </p:nvSpPr>
          <p:spPr bwMode="gray">
            <a:xfrm>
              <a:off x="1376" y="2009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2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898650" y="3644032"/>
            <a:ext cx="5410200" cy="665163"/>
            <a:chOff x="1248" y="2509"/>
            <a:chExt cx="3408" cy="419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248" y="2509"/>
              <a:ext cx="480" cy="419"/>
              <a:chOff x="1110" y="2656"/>
              <a:chExt cx="1549" cy="1351"/>
            </a:xfrm>
          </p:grpSpPr>
          <p:sp>
            <p:nvSpPr>
              <p:cNvPr id="57" name="AutoShape 23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8" name="AutoShape 24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9" name="AutoShape 25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>
              <a:off x="1632" y="2893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1882" y="2557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54" name="Text Box 32"/>
            <p:cNvSpPr txBox="1">
              <a:spLocks noChangeArrowheads="1"/>
            </p:cNvSpPr>
            <p:nvPr/>
          </p:nvSpPr>
          <p:spPr bwMode="gray">
            <a:xfrm>
              <a:off x="1376" y="2571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3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898650" y="4509220"/>
            <a:ext cx="5410200" cy="663575"/>
            <a:chOff x="1248" y="3085"/>
            <a:chExt cx="3408" cy="419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248" y="3085"/>
              <a:ext cx="480" cy="419"/>
              <a:chOff x="3174" y="2656"/>
              <a:chExt cx="1549" cy="1351"/>
            </a:xfrm>
          </p:grpSpPr>
          <p:sp>
            <p:nvSpPr>
              <p:cNvPr id="65" name="AutoShape 2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6" name="AutoShape 2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7" name="AutoShape 2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2" name="Line 33"/>
            <p:cNvSpPr>
              <a:spLocks noChangeShapeType="1"/>
            </p:cNvSpPr>
            <p:nvPr/>
          </p:nvSpPr>
          <p:spPr bwMode="auto">
            <a:xfrm>
              <a:off x="1632" y="3469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Text Box 34"/>
            <p:cNvSpPr txBox="1">
              <a:spLocks noChangeArrowheads="1"/>
            </p:cNvSpPr>
            <p:nvPr/>
          </p:nvSpPr>
          <p:spPr bwMode="auto">
            <a:xfrm>
              <a:off x="1882" y="313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7" name="Text Box 35"/>
            <p:cNvSpPr txBox="1">
              <a:spLocks noChangeArrowheads="1"/>
            </p:cNvSpPr>
            <p:nvPr/>
          </p:nvSpPr>
          <p:spPr bwMode="gray">
            <a:xfrm>
              <a:off x="1376" y="3147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4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2" name="Rectangle 36"/>
          <p:cNvSpPr>
            <a:spLocks noChangeArrowheads="1"/>
          </p:cNvSpPr>
          <p:nvPr/>
        </p:nvSpPr>
        <p:spPr bwMode="auto">
          <a:xfrm>
            <a:off x="2657649" y="3042370"/>
            <a:ext cx="31384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Shock induced doping of TiO</a:t>
            </a:r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3" name="Rectangle 37"/>
          <p:cNvSpPr>
            <a:spLocks noChangeArrowheads="1"/>
          </p:cNvSpPr>
          <p:nvPr/>
        </p:nvSpPr>
        <p:spPr bwMode="auto">
          <a:xfrm>
            <a:off x="2667000" y="3851995"/>
            <a:ext cx="4765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>
                <a:latin typeface="Times New Roman" pitchFamily="18" charset="0"/>
                <a:ea typeface="楷体_GB2312" pitchFamily="49" charset="-122"/>
              </a:rPr>
              <a:t>Shock synthesis of high pressure phase of TiO</a:t>
            </a:r>
            <a:r>
              <a:rPr lang="en-US" altLang="zh-CN" sz="1400" b="1"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4" name="Rectangle 38"/>
          <p:cNvSpPr>
            <a:spLocks noChangeArrowheads="1"/>
          </p:cNvSpPr>
          <p:nvPr/>
        </p:nvSpPr>
        <p:spPr bwMode="auto">
          <a:xfrm>
            <a:off x="2667000" y="4715595"/>
            <a:ext cx="4857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b="1" dirty="0" smtClean="0">
                <a:latin typeface="Times New Roman" pitchFamily="18" charset="0"/>
                <a:ea typeface="楷体_GB2312" pitchFamily="49" charset="-122"/>
              </a:rPr>
              <a:t>Photo</a:t>
            </a:r>
            <a:r>
              <a:rPr lang="en-US" altLang="zh-CN" b="1" dirty="0" smtClean="0">
                <a:latin typeface="Times New Roman" pitchFamily="18" charset="0"/>
                <a:ea typeface="楷体_GB2312" pitchFamily="49" charset="-122"/>
              </a:rPr>
              <a:t>response properties of </a:t>
            </a:r>
            <a:r>
              <a:rPr lang="zh-CN" altLang="zh-CN" b="1" dirty="0" smtClean="0">
                <a:latin typeface="Times New Roman" pitchFamily="18" charset="0"/>
                <a:ea typeface="楷体_GB2312" pitchFamily="49" charset="-122"/>
              </a:rPr>
              <a:t>shock </a:t>
            </a:r>
            <a:r>
              <a:rPr lang="zh-CN" altLang="en-US" b="1" dirty="0" smtClean="0">
                <a:latin typeface="Times New Roman" pitchFamily="18" charset="0"/>
                <a:ea typeface="楷体_GB2312" pitchFamily="49" charset="-122"/>
              </a:rPr>
              <a:t>t</a:t>
            </a:r>
            <a:r>
              <a:rPr lang="en-US" altLang="zh-CN" b="1" dirty="0" err="1" smtClean="0">
                <a:latin typeface="Times New Roman" pitchFamily="18" charset="0"/>
                <a:ea typeface="楷体_GB2312" pitchFamily="49" charset="-122"/>
              </a:rPr>
              <a:t>reated</a:t>
            </a:r>
            <a:r>
              <a:rPr lang="zh-CN" altLang="zh-CN" b="1" dirty="0" smtClean="0">
                <a:latin typeface="Times New Roman" pitchFamily="18" charset="0"/>
                <a:ea typeface="楷体_GB2312" pitchFamily="49" charset="-122"/>
              </a:rPr>
              <a:t> TiO</a:t>
            </a:r>
            <a:r>
              <a:rPr lang="zh-CN" altLang="zh-CN" sz="1400" b="1" dirty="0" smtClean="0">
                <a:latin typeface="Times New Roman" pitchFamily="18" charset="0"/>
                <a:ea typeface="楷体_GB2312" pitchFamily="49" charset="-122"/>
              </a:rPr>
              <a:t>2</a:t>
            </a:r>
            <a:endParaRPr lang="zh-CN" altLang="en-US" sz="1400" b="1" dirty="0">
              <a:latin typeface="Times New Roman" pitchFamily="18" charset="0"/>
              <a:ea typeface="楷体_GB2312" pitchFamily="49" charset="-122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898650" y="1916832"/>
            <a:ext cx="5410200" cy="665163"/>
            <a:chOff x="1248" y="1371"/>
            <a:chExt cx="3408" cy="419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248" y="1371"/>
              <a:ext cx="480" cy="419"/>
              <a:chOff x="1110" y="2656"/>
              <a:chExt cx="1549" cy="1351"/>
            </a:xfrm>
          </p:grpSpPr>
          <p:sp>
            <p:nvSpPr>
              <p:cNvPr id="53" name="AutoShape 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6" name="AutoShape 1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0" name="AutoShape 11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1632" y="1755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2474" y="1422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0" name="Text Box 18"/>
            <p:cNvSpPr txBox="1">
              <a:spLocks noChangeArrowheads="1"/>
            </p:cNvSpPr>
            <p:nvPr/>
          </p:nvSpPr>
          <p:spPr bwMode="gray">
            <a:xfrm>
              <a:off x="1376" y="1433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1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6" name="Rectangle 35"/>
          <p:cNvSpPr>
            <a:spLocks noChangeArrowheads="1"/>
          </p:cNvSpPr>
          <p:nvPr/>
        </p:nvSpPr>
        <p:spPr bwMode="auto">
          <a:xfrm>
            <a:off x="2702699" y="2097807"/>
            <a:ext cx="1437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ea typeface="楷体_GB2312" pitchFamily="49" charset="-122"/>
              </a:rPr>
              <a:t>Introduction</a:t>
            </a:r>
            <a:endParaRPr lang="zh-CN" altLang="en-US" b="1" dirty="0">
              <a:latin typeface="Times New Roman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4"/>
          <p:cNvGrpSpPr>
            <a:grpSpLocks/>
          </p:cNvGrpSpPr>
          <p:nvPr/>
        </p:nvGrpSpPr>
        <p:grpSpPr bwMode="auto">
          <a:xfrm>
            <a:off x="152400" y="1371600"/>
            <a:ext cx="8763000" cy="3505200"/>
            <a:chOff x="96" y="864"/>
            <a:chExt cx="5520" cy="2208"/>
          </a:xfrm>
        </p:grpSpPr>
        <p:sp>
          <p:nvSpPr>
            <p:cNvPr id="52230" name="Rectangle 5"/>
            <p:cNvSpPr>
              <a:spLocks noChangeArrowheads="1"/>
            </p:cNvSpPr>
            <p:nvPr/>
          </p:nvSpPr>
          <p:spPr bwMode="auto">
            <a:xfrm>
              <a:off x="5136" y="2247"/>
              <a:ext cx="480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1" name="Rectangle 6"/>
            <p:cNvSpPr>
              <a:spLocks noChangeArrowheads="1"/>
            </p:cNvSpPr>
            <p:nvPr/>
          </p:nvSpPr>
          <p:spPr bwMode="auto">
            <a:xfrm>
              <a:off x="4800" y="2247"/>
              <a:ext cx="336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2" name="Rectangle 7"/>
            <p:cNvSpPr>
              <a:spLocks noChangeArrowheads="1"/>
            </p:cNvSpPr>
            <p:nvPr/>
          </p:nvSpPr>
          <p:spPr bwMode="auto">
            <a:xfrm>
              <a:off x="4464" y="2247"/>
              <a:ext cx="336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3" name="Rectangle 8"/>
            <p:cNvSpPr>
              <a:spLocks noChangeArrowheads="1"/>
            </p:cNvSpPr>
            <p:nvPr/>
          </p:nvSpPr>
          <p:spPr bwMode="auto">
            <a:xfrm>
              <a:off x="4032" y="2247"/>
              <a:ext cx="432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4" name="Rectangle 9"/>
            <p:cNvSpPr>
              <a:spLocks noChangeArrowheads="1"/>
            </p:cNvSpPr>
            <p:nvPr/>
          </p:nvSpPr>
          <p:spPr bwMode="auto">
            <a:xfrm>
              <a:off x="3600" y="2247"/>
              <a:ext cx="432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5" name="Rectangle 10"/>
            <p:cNvSpPr>
              <a:spLocks noChangeArrowheads="1"/>
            </p:cNvSpPr>
            <p:nvPr/>
          </p:nvSpPr>
          <p:spPr bwMode="auto">
            <a:xfrm>
              <a:off x="3312" y="2247"/>
              <a:ext cx="288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6" name="Rectangle 11"/>
            <p:cNvSpPr>
              <a:spLocks noChangeArrowheads="1"/>
            </p:cNvSpPr>
            <p:nvPr/>
          </p:nvSpPr>
          <p:spPr bwMode="auto">
            <a:xfrm>
              <a:off x="2832" y="2247"/>
              <a:ext cx="480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7" name="Rectangle 12"/>
            <p:cNvSpPr>
              <a:spLocks noChangeArrowheads="1"/>
            </p:cNvSpPr>
            <p:nvPr/>
          </p:nvSpPr>
          <p:spPr bwMode="auto">
            <a:xfrm>
              <a:off x="2448" y="2247"/>
              <a:ext cx="384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8" name="Rectangle 13"/>
            <p:cNvSpPr>
              <a:spLocks noChangeArrowheads="1"/>
            </p:cNvSpPr>
            <p:nvPr/>
          </p:nvSpPr>
          <p:spPr bwMode="auto">
            <a:xfrm>
              <a:off x="2064" y="2247"/>
              <a:ext cx="384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39" name="Rectangle 14"/>
            <p:cNvSpPr>
              <a:spLocks noChangeArrowheads="1"/>
            </p:cNvSpPr>
            <p:nvPr/>
          </p:nvSpPr>
          <p:spPr bwMode="auto">
            <a:xfrm>
              <a:off x="1728" y="2247"/>
              <a:ext cx="336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0" name="Rectangle 15"/>
            <p:cNvSpPr>
              <a:spLocks noChangeArrowheads="1"/>
            </p:cNvSpPr>
            <p:nvPr/>
          </p:nvSpPr>
          <p:spPr bwMode="auto">
            <a:xfrm>
              <a:off x="96" y="2247"/>
              <a:ext cx="1200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1" name="Rectangle 16"/>
            <p:cNvSpPr>
              <a:spLocks noChangeArrowheads="1"/>
            </p:cNvSpPr>
            <p:nvPr/>
          </p:nvSpPr>
          <p:spPr bwMode="auto">
            <a:xfrm>
              <a:off x="5136" y="2016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2" name="Rectangle 17"/>
            <p:cNvSpPr>
              <a:spLocks noChangeArrowheads="1"/>
            </p:cNvSpPr>
            <p:nvPr/>
          </p:nvSpPr>
          <p:spPr bwMode="auto">
            <a:xfrm>
              <a:off x="4800" y="201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3" name="Rectangle 18"/>
            <p:cNvSpPr>
              <a:spLocks noChangeArrowheads="1"/>
            </p:cNvSpPr>
            <p:nvPr/>
          </p:nvSpPr>
          <p:spPr bwMode="auto">
            <a:xfrm>
              <a:off x="4464" y="201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4" name="Rectangle 19"/>
            <p:cNvSpPr>
              <a:spLocks noChangeArrowheads="1"/>
            </p:cNvSpPr>
            <p:nvPr/>
          </p:nvSpPr>
          <p:spPr bwMode="auto">
            <a:xfrm>
              <a:off x="4032" y="2016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5" name="Rectangle 20"/>
            <p:cNvSpPr>
              <a:spLocks noChangeArrowheads="1"/>
            </p:cNvSpPr>
            <p:nvPr/>
          </p:nvSpPr>
          <p:spPr bwMode="auto">
            <a:xfrm>
              <a:off x="3600" y="2016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6" name="Rectangle 21"/>
            <p:cNvSpPr>
              <a:spLocks noChangeArrowheads="1"/>
            </p:cNvSpPr>
            <p:nvPr/>
          </p:nvSpPr>
          <p:spPr bwMode="auto">
            <a:xfrm>
              <a:off x="3312" y="2016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7" name="Rectangle 22"/>
            <p:cNvSpPr>
              <a:spLocks noChangeArrowheads="1"/>
            </p:cNvSpPr>
            <p:nvPr/>
          </p:nvSpPr>
          <p:spPr bwMode="auto">
            <a:xfrm>
              <a:off x="2832" y="2016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8" name="Rectangle 23"/>
            <p:cNvSpPr>
              <a:spLocks noChangeArrowheads="1"/>
            </p:cNvSpPr>
            <p:nvPr/>
          </p:nvSpPr>
          <p:spPr bwMode="auto">
            <a:xfrm>
              <a:off x="2448" y="2016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49" name="Rectangle 24"/>
            <p:cNvSpPr>
              <a:spLocks noChangeArrowheads="1"/>
            </p:cNvSpPr>
            <p:nvPr/>
          </p:nvSpPr>
          <p:spPr bwMode="auto">
            <a:xfrm>
              <a:off x="2064" y="2016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0" name="Rectangle 25"/>
            <p:cNvSpPr>
              <a:spLocks noChangeArrowheads="1"/>
            </p:cNvSpPr>
            <p:nvPr/>
          </p:nvSpPr>
          <p:spPr bwMode="auto">
            <a:xfrm>
              <a:off x="1728" y="2016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1" name="Rectangle 26"/>
            <p:cNvSpPr>
              <a:spLocks noChangeArrowheads="1"/>
            </p:cNvSpPr>
            <p:nvPr/>
          </p:nvSpPr>
          <p:spPr bwMode="auto">
            <a:xfrm>
              <a:off x="96" y="2016"/>
              <a:ext cx="12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2" name="Rectangle 27"/>
            <p:cNvSpPr>
              <a:spLocks noChangeArrowheads="1"/>
            </p:cNvSpPr>
            <p:nvPr/>
          </p:nvSpPr>
          <p:spPr bwMode="auto">
            <a:xfrm>
              <a:off x="5136" y="1824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3" name="Rectangle 28"/>
            <p:cNvSpPr>
              <a:spLocks noChangeArrowheads="1"/>
            </p:cNvSpPr>
            <p:nvPr/>
          </p:nvSpPr>
          <p:spPr bwMode="auto">
            <a:xfrm>
              <a:off x="4800" y="1824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4" name="Rectangle 29"/>
            <p:cNvSpPr>
              <a:spLocks noChangeArrowheads="1"/>
            </p:cNvSpPr>
            <p:nvPr/>
          </p:nvSpPr>
          <p:spPr bwMode="auto">
            <a:xfrm>
              <a:off x="4464" y="1824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5" name="Rectangle 30"/>
            <p:cNvSpPr>
              <a:spLocks noChangeArrowheads="1"/>
            </p:cNvSpPr>
            <p:nvPr/>
          </p:nvSpPr>
          <p:spPr bwMode="auto">
            <a:xfrm>
              <a:off x="4032" y="182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6" name="Rectangle 31"/>
            <p:cNvSpPr>
              <a:spLocks noChangeArrowheads="1"/>
            </p:cNvSpPr>
            <p:nvPr/>
          </p:nvSpPr>
          <p:spPr bwMode="auto">
            <a:xfrm>
              <a:off x="3600" y="182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7" name="Rectangle 32"/>
            <p:cNvSpPr>
              <a:spLocks noChangeArrowheads="1"/>
            </p:cNvSpPr>
            <p:nvPr/>
          </p:nvSpPr>
          <p:spPr bwMode="auto">
            <a:xfrm>
              <a:off x="3312" y="1824"/>
              <a:ext cx="2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8" name="Rectangle 33"/>
            <p:cNvSpPr>
              <a:spLocks noChangeArrowheads="1"/>
            </p:cNvSpPr>
            <p:nvPr/>
          </p:nvSpPr>
          <p:spPr bwMode="auto">
            <a:xfrm>
              <a:off x="2832" y="1824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59" name="Rectangle 34"/>
            <p:cNvSpPr>
              <a:spLocks noChangeArrowheads="1"/>
            </p:cNvSpPr>
            <p:nvPr/>
          </p:nvSpPr>
          <p:spPr bwMode="auto">
            <a:xfrm>
              <a:off x="2448" y="1824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0" name="Rectangle 35"/>
            <p:cNvSpPr>
              <a:spLocks noChangeArrowheads="1"/>
            </p:cNvSpPr>
            <p:nvPr/>
          </p:nvSpPr>
          <p:spPr bwMode="auto">
            <a:xfrm>
              <a:off x="2064" y="1824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1" name="Rectangle 36"/>
            <p:cNvSpPr>
              <a:spLocks noChangeArrowheads="1"/>
            </p:cNvSpPr>
            <p:nvPr/>
          </p:nvSpPr>
          <p:spPr bwMode="auto">
            <a:xfrm>
              <a:off x="1680" y="1824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2" name="Rectangle 37"/>
            <p:cNvSpPr>
              <a:spLocks noChangeArrowheads="1"/>
            </p:cNvSpPr>
            <p:nvPr/>
          </p:nvSpPr>
          <p:spPr bwMode="auto">
            <a:xfrm>
              <a:off x="96" y="1824"/>
              <a:ext cx="12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3" name="Rectangle 38"/>
            <p:cNvSpPr>
              <a:spLocks noChangeArrowheads="1"/>
            </p:cNvSpPr>
            <p:nvPr/>
          </p:nvSpPr>
          <p:spPr bwMode="auto">
            <a:xfrm>
              <a:off x="5136" y="1584"/>
              <a:ext cx="48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4" name="Rectangle 39"/>
            <p:cNvSpPr>
              <a:spLocks noChangeArrowheads="1"/>
            </p:cNvSpPr>
            <p:nvPr/>
          </p:nvSpPr>
          <p:spPr bwMode="auto">
            <a:xfrm>
              <a:off x="4800" y="1584"/>
              <a:ext cx="33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5" name="Rectangle 40"/>
            <p:cNvSpPr>
              <a:spLocks noChangeArrowheads="1"/>
            </p:cNvSpPr>
            <p:nvPr/>
          </p:nvSpPr>
          <p:spPr bwMode="auto">
            <a:xfrm>
              <a:off x="4464" y="1584"/>
              <a:ext cx="33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6" name="Rectangle 41"/>
            <p:cNvSpPr>
              <a:spLocks noChangeArrowheads="1"/>
            </p:cNvSpPr>
            <p:nvPr/>
          </p:nvSpPr>
          <p:spPr bwMode="auto">
            <a:xfrm>
              <a:off x="4032" y="1584"/>
              <a:ext cx="43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7" name="Rectangle 42"/>
            <p:cNvSpPr>
              <a:spLocks noChangeArrowheads="1"/>
            </p:cNvSpPr>
            <p:nvPr/>
          </p:nvSpPr>
          <p:spPr bwMode="auto">
            <a:xfrm>
              <a:off x="3600" y="1584"/>
              <a:ext cx="43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8" name="Rectangle 43"/>
            <p:cNvSpPr>
              <a:spLocks noChangeArrowheads="1"/>
            </p:cNvSpPr>
            <p:nvPr/>
          </p:nvSpPr>
          <p:spPr bwMode="auto">
            <a:xfrm>
              <a:off x="3264" y="1584"/>
              <a:ext cx="28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69" name="Rectangle 44"/>
            <p:cNvSpPr>
              <a:spLocks noChangeArrowheads="1"/>
            </p:cNvSpPr>
            <p:nvPr/>
          </p:nvSpPr>
          <p:spPr bwMode="auto">
            <a:xfrm>
              <a:off x="2832" y="1584"/>
              <a:ext cx="48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0" name="Rectangle 45"/>
            <p:cNvSpPr>
              <a:spLocks noChangeArrowheads="1"/>
            </p:cNvSpPr>
            <p:nvPr/>
          </p:nvSpPr>
          <p:spPr bwMode="auto">
            <a:xfrm>
              <a:off x="2448" y="1584"/>
              <a:ext cx="38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1" name="Rectangle 46"/>
            <p:cNvSpPr>
              <a:spLocks noChangeArrowheads="1"/>
            </p:cNvSpPr>
            <p:nvPr/>
          </p:nvSpPr>
          <p:spPr bwMode="auto">
            <a:xfrm>
              <a:off x="2064" y="1584"/>
              <a:ext cx="38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2" name="Rectangle 47"/>
            <p:cNvSpPr>
              <a:spLocks noChangeArrowheads="1"/>
            </p:cNvSpPr>
            <p:nvPr/>
          </p:nvSpPr>
          <p:spPr bwMode="auto">
            <a:xfrm>
              <a:off x="96" y="1584"/>
              <a:ext cx="120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3" name="Rectangle 48"/>
            <p:cNvSpPr>
              <a:spLocks noChangeArrowheads="1"/>
            </p:cNvSpPr>
            <p:nvPr/>
          </p:nvSpPr>
          <p:spPr bwMode="auto">
            <a:xfrm>
              <a:off x="5136" y="1392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4" name="Rectangle 49"/>
            <p:cNvSpPr>
              <a:spLocks noChangeArrowheads="1"/>
            </p:cNvSpPr>
            <p:nvPr/>
          </p:nvSpPr>
          <p:spPr bwMode="auto">
            <a:xfrm>
              <a:off x="4800" y="139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5" name="Rectangle 50"/>
            <p:cNvSpPr>
              <a:spLocks noChangeArrowheads="1"/>
            </p:cNvSpPr>
            <p:nvPr/>
          </p:nvSpPr>
          <p:spPr bwMode="auto">
            <a:xfrm>
              <a:off x="4464" y="139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6" name="Rectangle 51"/>
            <p:cNvSpPr>
              <a:spLocks noChangeArrowheads="1"/>
            </p:cNvSpPr>
            <p:nvPr/>
          </p:nvSpPr>
          <p:spPr bwMode="auto">
            <a:xfrm>
              <a:off x="4032" y="139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7" name="Rectangle 52"/>
            <p:cNvSpPr>
              <a:spLocks noChangeArrowheads="1"/>
            </p:cNvSpPr>
            <p:nvPr/>
          </p:nvSpPr>
          <p:spPr bwMode="auto">
            <a:xfrm>
              <a:off x="3600" y="139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8" name="Rectangle 53"/>
            <p:cNvSpPr>
              <a:spLocks noChangeArrowheads="1"/>
            </p:cNvSpPr>
            <p:nvPr/>
          </p:nvSpPr>
          <p:spPr bwMode="auto">
            <a:xfrm>
              <a:off x="3312" y="1392"/>
              <a:ext cx="2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79" name="Rectangle 54"/>
            <p:cNvSpPr>
              <a:spLocks noChangeArrowheads="1"/>
            </p:cNvSpPr>
            <p:nvPr/>
          </p:nvSpPr>
          <p:spPr bwMode="auto">
            <a:xfrm>
              <a:off x="2832" y="1392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0" name="Rectangle 55"/>
            <p:cNvSpPr>
              <a:spLocks noChangeArrowheads="1"/>
            </p:cNvSpPr>
            <p:nvPr/>
          </p:nvSpPr>
          <p:spPr bwMode="auto">
            <a:xfrm>
              <a:off x="2448" y="1392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1" name="Rectangle 56"/>
            <p:cNvSpPr>
              <a:spLocks noChangeArrowheads="1"/>
            </p:cNvSpPr>
            <p:nvPr/>
          </p:nvSpPr>
          <p:spPr bwMode="auto">
            <a:xfrm>
              <a:off x="2064" y="1392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2" name="Rectangle 57"/>
            <p:cNvSpPr>
              <a:spLocks noChangeArrowheads="1"/>
            </p:cNvSpPr>
            <p:nvPr/>
          </p:nvSpPr>
          <p:spPr bwMode="auto">
            <a:xfrm>
              <a:off x="1728" y="139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3" name="Rectangle 58"/>
            <p:cNvSpPr>
              <a:spLocks noChangeArrowheads="1"/>
            </p:cNvSpPr>
            <p:nvPr/>
          </p:nvSpPr>
          <p:spPr bwMode="auto">
            <a:xfrm>
              <a:off x="96" y="1392"/>
              <a:ext cx="12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4" name="Rectangle 59"/>
            <p:cNvSpPr>
              <a:spLocks noChangeArrowheads="1"/>
            </p:cNvSpPr>
            <p:nvPr/>
          </p:nvSpPr>
          <p:spPr bwMode="auto">
            <a:xfrm>
              <a:off x="5136" y="864"/>
              <a:ext cx="48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5" name="Rectangle 60"/>
            <p:cNvSpPr>
              <a:spLocks noChangeArrowheads="1"/>
            </p:cNvSpPr>
            <p:nvPr/>
          </p:nvSpPr>
          <p:spPr bwMode="auto">
            <a:xfrm>
              <a:off x="4800" y="864"/>
              <a:ext cx="33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6" name="Rectangle 61"/>
            <p:cNvSpPr>
              <a:spLocks noChangeArrowheads="1"/>
            </p:cNvSpPr>
            <p:nvPr/>
          </p:nvSpPr>
          <p:spPr bwMode="auto">
            <a:xfrm>
              <a:off x="4464" y="864"/>
              <a:ext cx="33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7" name="Rectangle 62"/>
            <p:cNvSpPr>
              <a:spLocks noChangeArrowheads="1"/>
            </p:cNvSpPr>
            <p:nvPr/>
          </p:nvSpPr>
          <p:spPr bwMode="auto">
            <a:xfrm>
              <a:off x="4032" y="864"/>
              <a:ext cx="43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8" name="Rectangle 63"/>
            <p:cNvSpPr>
              <a:spLocks noChangeArrowheads="1"/>
            </p:cNvSpPr>
            <p:nvPr/>
          </p:nvSpPr>
          <p:spPr bwMode="auto">
            <a:xfrm>
              <a:off x="3600" y="864"/>
              <a:ext cx="43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89" name="Rectangle 64"/>
            <p:cNvSpPr>
              <a:spLocks noChangeArrowheads="1"/>
            </p:cNvSpPr>
            <p:nvPr/>
          </p:nvSpPr>
          <p:spPr bwMode="auto">
            <a:xfrm>
              <a:off x="3312" y="864"/>
              <a:ext cx="288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90" name="Rectangle 65"/>
            <p:cNvSpPr>
              <a:spLocks noChangeArrowheads="1"/>
            </p:cNvSpPr>
            <p:nvPr/>
          </p:nvSpPr>
          <p:spPr bwMode="auto">
            <a:xfrm>
              <a:off x="2832" y="864"/>
              <a:ext cx="48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91" name="Rectangle 66"/>
            <p:cNvSpPr>
              <a:spLocks noChangeArrowheads="1"/>
            </p:cNvSpPr>
            <p:nvPr/>
          </p:nvSpPr>
          <p:spPr bwMode="auto">
            <a:xfrm>
              <a:off x="2448" y="864"/>
              <a:ext cx="38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92" name="Rectangle 67"/>
            <p:cNvSpPr>
              <a:spLocks noChangeArrowheads="1"/>
            </p:cNvSpPr>
            <p:nvPr/>
          </p:nvSpPr>
          <p:spPr bwMode="auto">
            <a:xfrm>
              <a:off x="2064" y="864"/>
              <a:ext cx="38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93" name="Rectangle 68"/>
            <p:cNvSpPr>
              <a:spLocks noChangeArrowheads="1"/>
            </p:cNvSpPr>
            <p:nvPr/>
          </p:nvSpPr>
          <p:spPr bwMode="auto">
            <a:xfrm>
              <a:off x="1728" y="864"/>
              <a:ext cx="33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94" name="Rectangle 69"/>
            <p:cNvSpPr>
              <a:spLocks noChangeArrowheads="1"/>
            </p:cNvSpPr>
            <p:nvPr/>
          </p:nvSpPr>
          <p:spPr bwMode="auto">
            <a:xfrm>
              <a:off x="96" y="864"/>
              <a:ext cx="120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52295" name="Line 70"/>
            <p:cNvSpPr>
              <a:spLocks noChangeShapeType="1"/>
            </p:cNvSpPr>
            <p:nvPr/>
          </p:nvSpPr>
          <p:spPr bwMode="auto">
            <a:xfrm>
              <a:off x="96" y="864"/>
              <a:ext cx="552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296" name="Line 71"/>
            <p:cNvSpPr>
              <a:spLocks noChangeShapeType="1"/>
            </p:cNvSpPr>
            <p:nvPr/>
          </p:nvSpPr>
          <p:spPr bwMode="auto">
            <a:xfrm>
              <a:off x="96" y="1392"/>
              <a:ext cx="5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297" name="Line 72"/>
            <p:cNvSpPr>
              <a:spLocks noChangeShapeType="1"/>
            </p:cNvSpPr>
            <p:nvPr/>
          </p:nvSpPr>
          <p:spPr bwMode="auto">
            <a:xfrm>
              <a:off x="96" y="1632"/>
              <a:ext cx="5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298" name="Line 73"/>
            <p:cNvSpPr>
              <a:spLocks noChangeShapeType="1"/>
            </p:cNvSpPr>
            <p:nvPr/>
          </p:nvSpPr>
          <p:spPr bwMode="auto">
            <a:xfrm>
              <a:off x="96" y="1872"/>
              <a:ext cx="5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299" name="Line 74"/>
            <p:cNvSpPr>
              <a:spLocks noChangeShapeType="1"/>
            </p:cNvSpPr>
            <p:nvPr/>
          </p:nvSpPr>
          <p:spPr bwMode="auto">
            <a:xfrm>
              <a:off x="96" y="2112"/>
              <a:ext cx="5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0" name="Line 75"/>
            <p:cNvSpPr>
              <a:spLocks noChangeShapeType="1"/>
            </p:cNvSpPr>
            <p:nvPr/>
          </p:nvSpPr>
          <p:spPr bwMode="auto">
            <a:xfrm>
              <a:off x="96" y="2352"/>
              <a:ext cx="5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1" name="Line 76"/>
            <p:cNvSpPr>
              <a:spLocks noChangeShapeType="1"/>
            </p:cNvSpPr>
            <p:nvPr/>
          </p:nvSpPr>
          <p:spPr bwMode="auto">
            <a:xfrm>
              <a:off x="96" y="864"/>
              <a:ext cx="0" cy="220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2" name="Line 77"/>
            <p:cNvSpPr>
              <a:spLocks noChangeShapeType="1"/>
            </p:cNvSpPr>
            <p:nvPr/>
          </p:nvSpPr>
          <p:spPr bwMode="auto">
            <a:xfrm>
              <a:off x="1392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3" name="Line 78"/>
            <p:cNvSpPr>
              <a:spLocks noChangeShapeType="1"/>
            </p:cNvSpPr>
            <p:nvPr/>
          </p:nvSpPr>
          <p:spPr bwMode="auto">
            <a:xfrm>
              <a:off x="2016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4" name="Line 79"/>
            <p:cNvSpPr>
              <a:spLocks noChangeShapeType="1"/>
            </p:cNvSpPr>
            <p:nvPr/>
          </p:nvSpPr>
          <p:spPr bwMode="auto">
            <a:xfrm>
              <a:off x="2544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5" name="Line 80"/>
            <p:cNvSpPr>
              <a:spLocks noChangeShapeType="1"/>
            </p:cNvSpPr>
            <p:nvPr/>
          </p:nvSpPr>
          <p:spPr bwMode="auto">
            <a:xfrm>
              <a:off x="3120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6" name="Line 81"/>
            <p:cNvSpPr>
              <a:spLocks noChangeShapeType="1"/>
            </p:cNvSpPr>
            <p:nvPr/>
          </p:nvSpPr>
          <p:spPr bwMode="auto">
            <a:xfrm>
              <a:off x="3552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7" name="Line 82"/>
            <p:cNvSpPr>
              <a:spLocks noChangeShapeType="1"/>
            </p:cNvSpPr>
            <p:nvPr/>
          </p:nvSpPr>
          <p:spPr bwMode="auto">
            <a:xfrm>
              <a:off x="3984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8" name="Line 83"/>
            <p:cNvSpPr>
              <a:spLocks noChangeShapeType="1"/>
            </p:cNvSpPr>
            <p:nvPr/>
          </p:nvSpPr>
          <p:spPr bwMode="auto">
            <a:xfrm>
              <a:off x="4416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09" name="Line 84"/>
            <p:cNvSpPr>
              <a:spLocks noChangeShapeType="1"/>
            </p:cNvSpPr>
            <p:nvPr/>
          </p:nvSpPr>
          <p:spPr bwMode="auto">
            <a:xfrm>
              <a:off x="4800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10" name="Line 85"/>
            <p:cNvSpPr>
              <a:spLocks noChangeShapeType="1"/>
            </p:cNvSpPr>
            <p:nvPr/>
          </p:nvSpPr>
          <p:spPr bwMode="auto">
            <a:xfrm>
              <a:off x="5136" y="864"/>
              <a:ext cx="0" cy="2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311" name="Line 86"/>
            <p:cNvSpPr>
              <a:spLocks noChangeShapeType="1"/>
            </p:cNvSpPr>
            <p:nvPr/>
          </p:nvSpPr>
          <p:spPr bwMode="auto">
            <a:xfrm>
              <a:off x="5616" y="864"/>
              <a:ext cx="0" cy="220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9415" name="Text Box 87"/>
            <p:cNvSpPr txBox="1">
              <a:spLocks noChangeArrowheads="1"/>
            </p:cNvSpPr>
            <p:nvPr/>
          </p:nvSpPr>
          <p:spPr bwMode="auto">
            <a:xfrm>
              <a:off x="480" y="1200"/>
              <a:ext cx="389" cy="17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sample</a:t>
              </a:r>
            </a:p>
          </p:txBody>
        </p:sp>
        <p:sp>
          <p:nvSpPr>
            <p:cNvPr id="99416" name="Text Box 88"/>
            <p:cNvSpPr txBox="1">
              <a:spLocks noChangeArrowheads="1"/>
            </p:cNvSpPr>
            <p:nvPr/>
          </p:nvSpPr>
          <p:spPr bwMode="auto">
            <a:xfrm>
              <a:off x="192" y="1104"/>
              <a:ext cx="116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99417" name="Text Box 89"/>
            <p:cNvSpPr txBox="1">
              <a:spLocks noChangeArrowheads="1"/>
            </p:cNvSpPr>
            <p:nvPr/>
          </p:nvSpPr>
          <p:spPr bwMode="auto">
            <a:xfrm>
              <a:off x="192" y="1920"/>
              <a:ext cx="1060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P25 TiO</a:t>
              </a:r>
              <a:r>
                <a:rPr lang="en-US" altLang="zh-CN" sz="1000">
                  <a:latin typeface="Times New Roman" pitchFamily="18" charset="0"/>
                </a:rPr>
                <a:t>2 </a:t>
              </a:r>
              <a:r>
                <a:rPr lang="en-US" altLang="zh-CN" sz="1200">
                  <a:latin typeface="Times New Roman" pitchFamily="18" charset="0"/>
                </a:rPr>
                <a:t>+10wt% C</a:t>
              </a:r>
              <a:r>
                <a:rPr lang="en-US" altLang="zh-CN" sz="1000">
                  <a:latin typeface="Times New Roman" pitchFamily="18" charset="0"/>
                </a:rPr>
                <a:t>2</a:t>
              </a:r>
              <a:r>
                <a:rPr lang="en-US" altLang="zh-CN" sz="1200">
                  <a:latin typeface="Times New Roman" pitchFamily="18" charset="0"/>
                </a:rPr>
                <a:t>N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  <a:r>
                <a:rPr lang="en-US" altLang="zh-CN" sz="1200">
                  <a:latin typeface="Times New Roman" pitchFamily="18" charset="0"/>
                </a:rPr>
                <a:t>H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99418" name="Text Box 90"/>
            <p:cNvSpPr txBox="1">
              <a:spLocks noChangeArrowheads="1"/>
            </p:cNvSpPr>
            <p:nvPr/>
          </p:nvSpPr>
          <p:spPr bwMode="auto">
            <a:xfrm>
              <a:off x="240" y="1680"/>
              <a:ext cx="1060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P25 TiO</a:t>
              </a:r>
              <a:r>
                <a:rPr lang="en-US" altLang="zh-CN" sz="1000">
                  <a:latin typeface="Times New Roman" pitchFamily="18" charset="0"/>
                </a:rPr>
                <a:t>2 </a:t>
              </a:r>
              <a:r>
                <a:rPr lang="en-US" altLang="zh-CN" sz="1200">
                  <a:latin typeface="Times New Roman" pitchFamily="18" charset="0"/>
                </a:rPr>
                <a:t>+10wt% C</a:t>
              </a:r>
              <a:r>
                <a:rPr lang="en-US" altLang="zh-CN" sz="1000">
                  <a:latin typeface="Times New Roman" pitchFamily="18" charset="0"/>
                </a:rPr>
                <a:t>2</a:t>
              </a:r>
              <a:r>
                <a:rPr lang="en-US" altLang="zh-CN" sz="1200">
                  <a:latin typeface="Times New Roman" pitchFamily="18" charset="0"/>
                </a:rPr>
                <a:t>N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  <a:r>
                <a:rPr lang="en-US" altLang="zh-CN" sz="1200">
                  <a:latin typeface="Times New Roman" pitchFamily="18" charset="0"/>
                </a:rPr>
                <a:t>H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99419" name="Text Box 91"/>
            <p:cNvSpPr txBox="1">
              <a:spLocks noChangeArrowheads="1"/>
            </p:cNvSpPr>
            <p:nvPr/>
          </p:nvSpPr>
          <p:spPr bwMode="auto">
            <a:xfrm>
              <a:off x="528" y="1488"/>
              <a:ext cx="3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P25 TiO</a:t>
              </a:r>
              <a:r>
                <a:rPr lang="en-US" altLang="zh-CN" sz="1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99420" name="Text Box 92"/>
            <p:cNvSpPr txBox="1">
              <a:spLocks noChangeArrowheads="1"/>
            </p:cNvSpPr>
            <p:nvPr/>
          </p:nvSpPr>
          <p:spPr bwMode="auto">
            <a:xfrm>
              <a:off x="192" y="2160"/>
              <a:ext cx="1060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P25 TiO</a:t>
              </a:r>
              <a:r>
                <a:rPr lang="en-US" altLang="zh-CN" sz="1000">
                  <a:latin typeface="Times New Roman" pitchFamily="18" charset="0"/>
                </a:rPr>
                <a:t>2 </a:t>
              </a:r>
              <a:r>
                <a:rPr lang="en-US" altLang="zh-CN" sz="1200">
                  <a:latin typeface="Times New Roman" pitchFamily="18" charset="0"/>
                </a:rPr>
                <a:t>+10wt% C</a:t>
              </a:r>
              <a:r>
                <a:rPr lang="en-US" altLang="zh-CN" sz="1000">
                  <a:latin typeface="Times New Roman" pitchFamily="18" charset="0"/>
                </a:rPr>
                <a:t>2</a:t>
              </a:r>
              <a:r>
                <a:rPr lang="en-US" altLang="zh-CN" sz="1200">
                  <a:latin typeface="Times New Roman" pitchFamily="18" charset="0"/>
                </a:rPr>
                <a:t>N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  <a:r>
                <a:rPr lang="en-US" altLang="zh-CN" sz="1200">
                  <a:latin typeface="Times New Roman" pitchFamily="18" charset="0"/>
                </a:rPr>
                <a:t>H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99421" name="Text Box 93"/>
            <p:cNvSpPr txBox="1">
              <a:spLocks noChangeArrowheads="1"/>
            </p:cNvSpPr>
            <p:nvPr/>
          </p:nvSpPr>
          <p:spPr bwMode="auto">
            <a:xfrm>
              <a:off x="192" y="2448"/>
              <a:ext cx="1060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P25 TiO</a:t>
              </a:r>
              <a:r>
                <a:rPr lang="en-US" altLang="zh-CN" sz="1000">
                  <a:latin typeface="Times New Roman" pitchFamily="18" charset="0"/>
                </a:rPr>
                <a:t>2 </a:t>
              </a:r>
              <a:r>
                <a:rPr lang="en-US" altLang="zh-CN" sz="1200">
                  <a:latin typeface="Times New Roman" pitchFamily="18" charset="0"/>
                </a:rPr>
                <a:t>+10wt% C</a:t>
              </a:r>
              <a:r>
                <a:rPr lang="en-US" altLang="zh-CN" sz="1000">
                  <a:latin typeface="Times New Roman" pitchFamily="18" charset="0"/>
                </a:rPr>
                <a:t>2</a:t>
              </a:r>
              <a:r>
                <a:rPr lang="en-US" altLang="zh-CN" sz="1200">
                  <a:latin typeface="Times New Roman" pitchFamily="18" charset="0"/>
                </a:rPr>
                <a:t>N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  <a:r>
                <a:rPr lang="en-US" altLang="zh-CN" sz="1200">
                  <a:latin typeface="Times New Roman" pitchFamily="18" charset="0"/>
                </a:rPr>
                <a:t>H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99422" name="Text Box 94"/>
            <p:cNvSpPr txBox="1">
              <a:spLocks noChangeArrowheads="1"/>
            </p:cNvSpPr>
            <p:nvPr/>
          </p:nvSpPr>
          <p:spPr bwMode="auto">
            <a:xfrm>
              <a:off x="2736" y="1680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700</a:t>
              </a:r>
            </a:p>
          </p:txBody>
        </p:sp>
        <p:sp>
          <p:nvSpPr>
            <p:cNvPr id="99423" name="Text Box 95"/>
            <p:cNvSpPr txBox="1">
              <a:spLocks noChangeArrowheads="1"/>
            </p:cNvSpPr>
            <p:nvPr/>
          </p:nvSpPr>
          <p:spPr bwMode="auto">
            <a:xfrm>
              <a:off x="1536" y="999"/>
              <a:ext cx="332" cy="34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Flyer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Velocity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(km/s)</a:t>
              </a:r>
            </a:p>
          </p:txBody>
        </p:sp>
        <p:sp>
          <p:nvSpPr>
            <p:cNvPr id="99424" name="Text Box 96"/>
            <p:cNvSpPr txBox="1">
              <a:spLocks noChangeArrowheads="1"/>
            </p:cNvSpPr>
            <p:nvPr/>
          </p:nvSpPr>
          <p:spPr bwMode="auto">
            <a:xfrm>
              <a:off x="1680" y="1392"/>
              <a:ext cx="48" cy="17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>
                  <a:latin typeface="Arial" charset="0"/>
                  <a:ea typeface="宋体" charset="-122"/>
                </a:rPr>
                <a:t>-</a:t>
              </a:r>
            </a:p>
          </p:txBody>
        </p:sp>
        <p:sp>
          <p:nvSpPr>
            <p:cNvPr id="99425" name="Text Box 97"/>
            <p:cNvSpPr txBox="1">
              <a:spLocks noChangeArrowheads="1"/>
            </p:cNvSpPr>
            <p:nvPr/>
          </p:nvSpPr>
          <p:spPr bwMode="auto">
            <a:xfrm>
              <a:off x="1632" y="1680"/>
              <a:ext cx="19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1.20</a:t>
              </a:r>
            </a:p>
          </p:txBody>
        </p:sp>
        <p:sp>
          <p:nvSpPr>
            <p:cNvPr id="99426" name="Text Box 98"/>
            <p:cNvSpPr txBox="1">
              <a:spLocks noChangeArrowheads="1"/>
            </p:cNvSpPr>
            <p:nvPr/>
          </p:nvSpPr>
          <p:spPr bwMode="auto">
            <a:xfrm>
              <a:off x="1632" y="192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1.90</a:t>
              </a:r>
            </a:p>
          </p:txBody>
        </p:sp>
        <p:sp>
          <p:nvSpPr>
            <p:cNvPr id="99427" name="Text Box 99"/>
            <p:cNvSpPr txBox="1">
              <a:spLocks noChangeArrowheads="1"/>
            </p:cNvSpPr>
            <p:nvPr/>
          </p:nvSpPr>
          <p:spPr bwMode="auto">
            <a:xfrm>
              <a:off x="1632" y="216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2.25</a:t>
              </a:r>
            </a:p>
          </p:txBody>
        </p:sp>
        <p:sp>
          <p:nvSpPr>
            <p:cNvPr id="99428" name="Text Box 100"/>
            <p:cNvSpPr txBox="1">
              <a:spLocks noChangeArrowheads="1"/>
            </p:cNvSpPr>
            <p:nvPr/>
          </p:nvSpPr>
          <p:spPr bwMode="auto">
            <a:xfrm>
              <a:off x="2112" y="1008"/>
              <a:ext cx="325" cy="34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Shock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Pressure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(Gpa)</a:t>
              </a:r>
            </a:p>
          </p:txBody>
        </p:sp>
        <p:sp>
          <p:nvSpPr>
            <p:cNvPr id="99429" name="Text Box 101"/>
            <p:cNvSpPr txBox="1">
              <a:spLocks noChangeArrowheads="1"/>
            </p:cNvSpPr>
            <p:nvPr/>
          </p:nvSpPr>
          <p:spPr bwMode="auto">
            <a:xfrm>
              <a:off x="2256" y="1392"/>
              <a:ext cx="48" cy="17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>
                  <a:latin typeface="Arial" charset="0"/>
                  <a:ea typeface="宋体" charset="-122"/>
                </a:rPr>
                <a:t>-</a:t>
              </a:r>
            </a:p>
          </p:txBody>
        </p:sp>
        <p:sp>
          <p:nvSpPr>
            <p:cNvPr id="99430" name="Text Box 102"/>
            <p:cNvSpPr txBox="1">
              <a:spLocks noChangeArrowheads="1"/>
            </p:cNvSpPr>
            <p:nvPr/>
          </p:nvSpPr>
          <p:spPr bwMode="auto">
            <a:xfrm>
              <a:off x="2208" y="1680"/>
              <a:ext cx="120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6.3</a:t>
              </a:r>
            </a:p>
          </p:txBody>
        </p:sp>
        <p:sp>
          <p:nvSpPr>
            <p:cNvPr id="99431" name="Text Box 103"/>
            <p:cNvSpPr txBox="1">
              <a:spLocks noChangeArrowheads="1"/>
            </p:cNvSpPr>
            <p:nvPr/>
          </p:nvSpPr>
          <p:spPr bwMode="auto">
            <a:xfrm>
              <a:off x="2208" y="192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11.9</a:t>
              </a:r>
            </a:p>
          </p:txBody>
        </p:sp>
        <p:sp>
          <p:nvSpPr>
            <p:cNvPr id="99432" name="Text Box 104"/>
            <p:cNvSpPr txBox="1">
              <a:spLocks noChangeArrowheads="1"/>
            </p:cNvSpPr>
            <p:nvPr/>
          </p:nvSpPr>
          <p:spPr bwMode="auto">
            <a:xfrm>
              <a:off x="2208" y="216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15.8</a:t>
              </a:r>
            </a:p>
          </p:txBody>
        </p:sp>
        <p:sp>
          <p:nvSpPr>
            <p:cNvPr id="99433" name="Text Box 105"/>
            <p:cNvSpPr txBox="1">
              <a:spLocks noChangeArrowheads="1"/>
            </p:cNvSpPr>
            <p:nvPr/>
          </p:nvSpPr>
          <p:spPr bwMode="auto">
            <a:xfrm>
              <a:off x="2208" y="244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18.3</a:t>
              </a:r>
            </a:p>
          </p:txBody>
        </p:sp>
        <p:sp>
          <p:nvSpPr>
            <p:cNvPr id="99434" name="Text Box 106"/>
            <p:cNvSpPr txBox="1">
              <a:spLocks noChangeArrowheads="1"/>
            </p:cNvSpPr>
            <p:nvPr/>
          </p:nvSpPr>
          <p:spPr bwMode="auto">
            <a:xfrm>
              <a:off x="2592" y="1008"/>
              <a:ext cx="493" cy="34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    Shock 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Temperature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       (K)</a:t>
              </a:r>
            </a:p>
          </p:txBody>
        </p:sp>
        <p:sp>
          <p:nvSpPr>
            <p:cNvPr id="99435" name="Text Box 107"/>
            <p:cNvSpPr txBox="1">
              <a:spLocks noChangeArrowheads="1"/>
            </p:cNvSpPr>
            <p:nvPr/>
          </p:nvSpPr>
          <p:spPr bwMode="auto">
            <a:xfrm>
              <a:off x="3216" y="912"/>
              <a:ext cx="273" cy="46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Cutoff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wave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Length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(nm)</a:t>
              </a:r>
            </a:p>
          </p:txBody>
        </p:sp>
        <p:sp>
          <p:nvSpPr>
            <p:cNvPr id="99436" name="Text Box 108"/>
            <p:cNvSpPr txBox="1">
              <a:spLocks noChangeArrowheads="1"/>
            </p:cNvSpPr>
            <p:nvPr/>
          </p:nvSpPr>
          <p:spPr bwMode="auto">
            <a:xfrm>
              <a:off x="2736" y="2448"/>
              <a:ext cx="19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2000</a:t>
              </a:r>
            </a:p>
          </p:txBody>
        </p:sp>
        <p:sp>
          <p:nvSpPr>
            <p:cNvPr id="99437" name="Text Box 109"/>
            <p:cNvSpPr txBox="1">
              <a:spLocks noChangeArrowheads="1"/>
            </p:cNvSpPr>
            <p:nvPr/>
          </p:nvSpPr>
          <p:spPr bwMode="auto">
            <a:xfrm>
              <a:off x="2736" y="2160"/>
              <a:ext cx="19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1800</a:t>
              </a:r>
            </a:p>
          </p:txBody>
        </p:sp>
        <p:sp>
          <p:nvSpPr>
            <p:cNvPr id="99438" name="Text Box 110"/>
            <p:cNvSpPr txBox="1">
              <a:spLocks noChangeArrowheads="1"/>
            </p:cNvSpPr>
            <p:nvPr/>
          </p:nvSpPr>
          <p:spPr bwMode="auto">
            <a:xfrm>
              <a:off x="2736" y="1920"/>
              <a:ext cx="19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1300</a:t>
              </a:r>
            </a:p>
          </p:txBody>
        </p:sp>
        <p:sp>
          <p:nvSpPr>
            <p:cNvPr id="99439" name="Text Box 111"/>
            <p:cNvSpPr txBox="1">
              <a:spLocks noChangeArrowheads="1"/>
            </p:cNvSpPr>
            <p:nvPr/>
          </p:nvSpPr>
          <p:spPr bwMode="auto">
            <a:xfrm>
              <a:off x="3264" y="1488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400</a:t>
              </a:r>
            </a:p>
          </p:txBody>
        </p:sp>
        <p:sp>
          <p:nvSpPr>
            <p:cNvPr id="99440" name="Text Box 112"/>
            <p:cNvSpPr txBox="1">
              <a:spLocks noChangeArrowheads="1"/>
            </p:cNvSpPr>
            <p:nvPr/>
          </p:nvSpPr>
          <p:spPr bwMode="auto">
            <a:xfrm>
              <a:off x="3984" y="1008"/>
              <a:ext cx="411" cy="34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 smtClean="0">
                  <a:latin typeface="Times New Roman" pitchFamily="18" charset="0"/>
                </a:rPr>
                <a:t>N-doped</a:t>
              </a:r>
              <a:endParaRPr lang="en-US" altLang="zh-CN" sz="1200" dirty="0">
                <a:latin typeface="Times New Roman" pitchFamily="18" charset="0"/>
              </a:endParaRPr>
            </a:p>
            <a:p>
              <a:pPr>
                <a:defRPr/>
              </a:pPr>
              <a:r>
                <a:rPr lang="en-US" altLang="zh-CN" sz="1200" dirty="0" err="1">
                  <a:latin typeface="Times New Roman" pitchFamily="18" charset="0"/>
                </a:rPr>
                <a:t>Concentr</a:t>
              </a:r>
              <a:endParaRPr lang="en-US" altLang="zh-CN" sz="1200" dirty="0">
                <a:latin typeface="Times New Roman" pitchFamily="18" charset="0"/>
              </a:endParaRPr>
            </a:p>
            <a:p>
              <a:pPr>
                <a:defRPr/>
              </a:pPr>
              <a:r>
                <a:rPr lang="en-US" altLang="zh-CN" sz="1200" dirty="0" err="1">
                  <a:latin typeface="Times New Roman" pitchFamily="18" charset="0"/>
                </a:rPr>
                <a:t>ation</a:t>
              </a:r>
              <a:r>
                <a:rPr lang="en-US" altLang="zh-CN" sz="1200" dirty="0">
                  <a:latin typeface="Times New Roman" pitchFamily="18" charset="0"/>
                </a:rPr>
                <a:t>(at%)</a:t>
              </a:r>
            </a:p>
          </p:txBody>
        </p:sp>
        <p:sp>
          <p:nvSpPr>
            <p:cNvPr id="99441" name="Text Box 113"/>
            <p:cNvSpPr txBox="1">
              <a:spLocks noChangeArrowheads="1"/>
            </p:cNvSpPr>
            <p:nvPr/>
          </p:nvSpPr>
          <p:spPr bwMode="auto">
            <a:xfrm>
              <a:off x="3600" y="1008"/>
              <a:ext cx="374" cy="34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Band-gap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Width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(ev)</a:t>
              </a:r>
            </a:p>
          </p:txBody>
        </p:sp>
        <p:sp>
          <p:nvSpPr>
            <p:cNvPr id="99442" name="Text Box 114"/>
            <p:cNvSpPr txBox="1">
              <a:spLocks noChangeArrowheads="1"/>
            </p:cNvSpPr>
            <p:nvPr/>
          </p:nvSpPr>
          <p:spPr bwMode="auto">
            <a:xfrm>
              <a:off x="4464" y="960"/>
              <a:ext cx="310" cy="46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Anatase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Phase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Content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(%)</a:t>
              </a:r>
            </a:p>
          </p:txBody>
        </p:sp>
        <p:sp>
          <p:nvSpPr>
            <p:cNvPr id="99443" name="Text Box 115"/>
            <p:cNvSpPr txBox="1">
              <a:spLocks noChangeArrowheads="1"/>
            </p:cNvSpPr>
            <p:nvPr/>
          </p:nvSpPr>
          <p:spPr bwMode="auto">
            <a:xfrm>
              <a:off x="4800" y="960"/>
              <a:ext cx="305" cy="46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Rutile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Phase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Content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(%)</a:t>
              </a:r>
            </a:p>
          </p:txBody>
        </p:sp>
        <p:sp>
          <p:nvSpPr>
            <p:cNvPr id="99444" name="Text Box 116"/>
            <p:cNvSpPr txBox="1">
              <a:spLocks noChangeArrowheads="1"/>
            </p:cNvSpPr>
            <p:nvPr/>
          </p:nvSpPr>
          <p:spPr bwMode="auto">
            <a:xfrm>
              <a:off x="5184" y="960"/>
              <a:ext cx="375" cy="46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Srilankite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Phase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Content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(%)</a:t>
              </a:r>
            </a:p>
          </p:txBody>
        </p:sp>
        <p:sp>
          <p:nvSpPr>
            <p:cNvPr id="99445" name="Text Box 117"/>
            <p:cNvSpPr txBox="1">
              <a:spLocks noChangeArrowheads="1"/>
            </p:cNvSpPr>
            <p:nvPr/>
          </p:nvSpPr>
          <p:spPr bwMode="auto">
            <a:xfrm>
              <a:off x="2880" y="1392"/>
              <a:ext cx="48" cy="17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>
                  <a:latin typeface="Arial" charset="0"/>
                  <a:ea typeface="宋体" charset="-122"/>
                </a:rPr>
                <a:t>-</a:t>
              </a:r>
            </a:p>
          </p:txBody>
        </p:sp>
        <p:sp>
          <p:nvSpPr>
            <p:cNvPr id="99446" name="Text Box 118"/>
            <p:cNvSpPr txBox="1">
              <a:spLocks noChangeArrowheads="1"/>
            </p:cNvSpPr>
            <p:nvPr/>
          </p:nvSpPr>
          <p:spPr bwMode="auto">
            <a:xfrm>
              <a:off x="1632" y="244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2.52</a:t>
              </a:r>
            </a:p>
          </p:txBody>
        </p:sp>
        <p:sp>
          <p:nvSpPr>
            <p:cNvPr id="99447" name="Text Box 119"/>
            <p:cNvSpPr txBox="1">
              <a:spLocks noChangeArrowheads="1"/>
            </p:cNvSpPr>
            <p:nvPr/>
          </p:nvSpPr>
          <p:spPr bwMode="auto">
            <a:xfrm>
              <a:off x="3264" y="1680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435</a:t>
              </a:r>
            </a:p>
          </p:txBody>
        </p:sp>
        <p:sp>
          <p:nvSpPr>
            <p:cNvPr id="99448" name="Text Box 120"/>
            <p:cNvSpPr txBox="1">
              <a:spLocks noChangeArrowheads="1"/>
            </p:cNvSpPr>
            <p:nvPr/>
          </p:nvSpPr>
          <p:spPr bwMode="auto">
            <a:xfrm>
              <a:off x="3264" y="1920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698</a:t>
              </a:r>
            </a:p>
          </p:txBody>
        </p:sp>
        <p:sp>
          <p:nvSpPr>
            <p:cNvPr id="99449" name="Text Box 121"/>
            <p:cNvSpPr txBox="1">
              <a:spLocks noChangeArrowheads="1"/>
            </p:cNvSpPr>
            <p:nvPr/>
          </p:nvSpPr>
          <p:spPr bwMode="auto">
            <a:xfrm>
              <a:off x="3264" y="2160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710</a:t>
              </a:r>
            </a:p>
          </p:txBody>
        </p:sp>
        <p:sp>
          <p:nvSpPr>
            <p:cNvPr id="99450" name="Text Box 122"/>
            <p:cNvSpPr txBox="1">
              <a:spLocks noChangeArrowheads="1"/>
            </p:cNvSpPr>
            <p:nvPr/>
          </p:nvSpPr>
          <p:spPr bwMode="auto">
            <a:xfrm>
              <a:off x="3264" y="2448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730</a:t>
              </a:r>
            </a:p>
          </p:txBody>
        </p:sp>
        <p:sp>
          <p:nvSpPr>
            <p:cNvPr id="99451" name="Text Box 123"/>
            <p:cNvSpPr txBox="1">
              <a:spLocks noChangeArrowheads="1"/>
            </p:cNvSpPr>
            <p:nvPr/>
          </p:nvSpPr>
          <p:spPr bwMode="auto">
            <a:xfrm>
              <a:off x="3744" y="148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3.10</a:t>
              </a:r>
            </a:p>
          </p:txBody>
        </p:sp>
        <p:sp>
          <p:nvSpPr>
            <p:cNvPr id="99452" name="Text Box 124"/>
            <p:cNvSpPr txBox="1">
              <a:spLocks noChangeArrowheads="1"/>
            </p:cNvSpPr>
            <p:nvPr/>
          </p:nvSpPr>
          <p:spPr bwMode="auto">
            <a:xfrm>
              <a:off x="3696" y="1680"/>
              <a:ext cx="240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2.85</a:t>
              </a:r>
            </a:p>
          </p:txBody>
        </p:sp>
        <p:sp>
          <p:nvSpPr>
            <p:cNvPr id="99453" name="Text Box 125"/>
            <p:cNvSpPr txBox="1">
              <a:spLocks noChangeArrowheads="1"/>
            </p:cNvSpPr>
            <p:nvPr/>
          </p:nvSpPr>
          <p:spPr bwMode="auto">
            <a:xfrm>
              <a:off x="3744" y="192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1.78</a:t>
              </a:r>
            </a:p>
          </p:txBody>
        </p:sp>
        <p:sp>
          <p:nvSpPr>
            <p:cNvPr id="99454" name="Text Box 126"/>
            <p:cNvSpPr txBox="1">
              <a:spLocks noChangeArrowheads="1"/>
            </p:cNvSpPr>
            <p:nvPr/>
          </p:nvSpPr>
          <p:spPr bwMode="auto">
            <a:xfrm>
              <a:off x="3696" y="216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1.75</a:t>
              </a:r>
            </a:p>
          </p:txBody>
        </p:sp>
        <p:sp>
          <p:nvSpPr>
            <p:cNvPr id="99455" name="Text Box 127"/>
            <p:cNvSpPr txBox="1">
              <a:spLocks noChangeArrowheads="1"/>
            </p:cNvSpPr>
            <p:nvPr/>
          </p:nvSpPr>
          <p:spPr bwMode="auto">
            <a:xfrm>
              <a:off x="3744" y="244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1.70</a:t>
              </a:r>
            </a:p>
          </p:txBody>
        </p:sp>
        <p:sp>
          <p:nvSpPr>
            <p:cNvPr id="99456" name="Text Box 128"/>
            <p:cNvSpPr txBox="1">
              <a:spLocks noChangeArrowheads="1"/>
            </p:cNvSpPr>
            <p:nvPr/>
          </p:nvSpPr>
          <p:spPr bwMode="auto">
            <a:xfrm>
              <a:off x="4224" y="1440"/>
              <a:ext cx="3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  <a:ea typeface="宋体" charset="-122"/>
                </a:rPr>
                <a:t>-</a:t>
              </a:r>
            </a:p>
          </p:txBody>
        </p:sp>
        <p:sp>
          <p:nvSpPr>
            <p:cNvPr id="99457" name="Text Box 129"/>
            <p:cNvSpPr txBox="1">
              <a:spLocks noChangeArrowheads="1"/>
            </p:cNvSpPr>
            <p:nvPr/>
          </p:nvSpPr>
          <p:spPr bwMode="auto">
            <a:xfrm>
              <a:off x="4128" y="168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3.67</a:t>
              </a:r>
            </a:p>
          </p:txBody>
        </p:sp>
        <p:sp>
          <p:nvSpPr>
            <p:cNvPr id="99458" name="Text Box 130"/>
            <p:cNvSpPr txBox="1">
              <a:spLocks noChangeArrowheads="1"/>
            </p:cNvSpPr>
            <p:nvPr/>
          </p:nvSpPr>
          <p:spPr bwMode="auto">
            <a:xfrm>
              <a:off x="4176" y="192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9.22</a:t>
              </a:r>
            </a:p>
          </p:txBody>
        </p:sp>
        <p:sp>
          <p:nvSpPr>
            <p:cNvPr id="99459" name="Text Box 131"/>
            <p:cNvSpPr txBox="1">
              <a:spLocks noChangeArrowheads="1"/>
            </p:cNvSpPr>
            <p:nvPr/>
          </p:nvSpPr>
          <p:spPr bwMode="auto">
            <a:xfrm>
              <a:off x="4128" y="2160"/>
              <a:ext cx="216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11.28</a:t>
              </a:r>
            </a:p>
          </p:txBody>
        </p:sp>
        <p:sp>
          <p:nvSpPr>
            <p:cNvPr id="99460" name="Text Box 132"/>
            <p:cNvSpPr txBox="1">
              <a:spLocks noChangeArrowheads="1"/>
            </p:cNvSpPr>
            <p:nvPr/>
          </p:nvSpPr>
          <p:spPr bwMode="auto">
            <a:xfrm>
              <a:off x="4128" y="2448"/>
              <a:ext cx="216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13.45</a:t>
              </a:r>
            </a:p>
          </p:txBody>
        </p:sp>
        <p:sp>
          <p:nvSpPr>
            <p:cNvPr id="99461" name="Text Box 133"/>
            <p:cNvSpPr txBox="1">
              <a:spLocks noChangeArrowheads="1"/>
            </p:cNvSpPr>
            <p:nvPr/>
          </p:nvSpPr>
          <p:spPr bwMode="auto">
            <a:xfrm>
              <a:off x="4560" y="216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50.7</a:t>
              </a:r>
            </a:p>
          </p:txBody>
        </p:sp>
        <p:sp>
          <p:nvSpPr>
            <p:cNvPr id="99462" name="Text Box 134"/>
            <p:cNvSpPr txBox="1">
              <a:spLocks noChangeArrowheads="1"/>
            </p:cNvSpPr>
            <p:nvPr/>
          </p:nvSpPr>
          <p:spPr bwMode="auto">
            <a:xfrm>
              <a:off x="4560" y="192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67.7</a:t>
              </a:r>
            </a:p>
          </p:txBody>
        </p:sp>
        <p:sp>
          <p:nvSpPr>
            <p:cNvPr id="99463" name="Text Box 135"/>
            <p:cNvSpPr txBox="1">
              <a:spLocks noChangeArrowheads="1"/>
            </p:cNvSpPr>
            <p:nvPr/>
          </p:nvSpPr>
          <p:spPr bwMode="auto">
            <a:xfrm>
              <a:off x="4560" y="168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81.9</a:t>
              </a:r>
            </a:p>
          </p:txBody>
        </p:sp>
        <p:sp>
          <p:nvSpPr>
            <p:cNvPr id="99464" name="Text Box 136"/>
            <p:cNvSpPr txBox="1">
              <a:spLocks noChangeArrowheads="1"/>
            </p:cNvSpPr>
            <p:nvPr/>
          </p:nvSpPr>
          <p:spPr bwMode="auto">
            <a:xfrm>
              <a:off x="4560" y="148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85.3</a:t>
              </a:r>
            </a:p>
          </p:txBody>
        </p:sp>
        <p:sp>
          <p:nvSpPr>
            <p:cNvPr id="99465" name="Text Box 137"/>
            <p:cNvSpPr txBox="1">
              <a:spLocks noChangeArrowheads="1"/>
            </p:cNvSpPr>
            <p:nvPr/>
          </p:nvSpPr>
          <p:spPr bwMode="auto">
            <a:xfrm>
              <a:off x="4560" y="244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46.9</a:t>
              </a:r>
            </a:p>
          </p:txBody>
        </p:sp>
        <p:sp>
          <p:nvSpPr>
            <p:cNvPr id="99466" name="Text Box 138"/>
            <p:cNvSpPr txBox="1">
              <a:spLocks noChangeArrowheads="1"/>
            </p:cNvSpPr>
            <p:nvPr/>
          </p:nvSpPr>
          <p:spPr bwMode="auto">
            <a:xfrm>
              <a:off x="4896" y="148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14.7</a:t>
              </a:r>
            </a:p>
          </p:txBody>
        </p:sp>
        <p:sp>
          <p:nvSpPr>
            <p:cNvPr id="99467" name="Text Box 139"/>
            <p:cNvSpPr txBox="1">
              <a:spLocks noChangeArrowheads="1"/>
            </p:cNvSpPr>
            <p:nvPr/>
          </p:nvSpPr>
          <p:spPr bwMode="auto">
            <a:xfrm>
              <a:off x="4896" y="168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18.1</a:t>
              </a:r>
            </a:p>
          </p:txBody>
        </p:sp>
        <p:sp>
          <p:nvSpPr>
            <p:cNvPr id="99468" name="Text Box 140"/>
            <p:cNvSpPr txBox="1">
              <a:spLocks noChangeArrowheads="1"/>
            </p:cNvSpPr>
            <p:nvPr/>
          </p:nvSpPr>
          <p:spPr bwMode="auto">
            <a:xfrm>
              <a:off x="4896" y="192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21.0</a:t>
              </a:r>
            </a:p>
          </p:txBody>
        </p:sp>
        <p:sp>
          <p:nvSpPr>
            <p:cNvPr id="99469" name="Text Box 141"/>
            <p:cNvSpPr txBox="1">
              <a:spLocks noChangeArrowheads="1"/>
            </p:cNvSpPr>
            <p:nvPr/>
          </p:nvSpPr>
          <p:spPr bwMode="auto">
            <a:xfrm>
              <a:off x="4896" y="216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27.5</a:t>
              </a:r>
            </a:p>
          </p:txBody>
        </p:sp>
        <p:sp>
          <p:nvSpPr>
            <p:cNvPr id="99470" name="Text Box 142"/>
            <p:cNvSpPr txBox="1">
              <a:spLocks noChangeArrowheads="1"/>
            </p:cNvSpPr>
            <p:nvPr/>
          </p:nvSpPr>
          <p:spPr bwMode="auto">
            <a:xfrm>
              <a:off x="4896" y="244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30.1</a:t>
              </a:r>
            </a:p>
          </p:txBody>
        </p:sp>
        <p:sp>
          <p:nvSpPr>
            <p:cNvPr id="99471" name="Text Box 143"/>
            <p:cNvSpPr txBox="1">
              <a:spLocks noChangeArrowheads="1"/>
            </p:cNvSpPr>
            <p:nvPr/>
          </p:nvSpPr>
          <p:spPr bwMode="auto">
            <a:xfrm>
              <a:off x="5328" y="2448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23.0</a:t>
              </a:r>
            </a:p>
          </p:txBody>
        </p:sp>
        <p:sp>
          <p:nvSpPr>
            <p:cNvPr id="99472" name="Text Box 144"/>
            <p:cNvSpPr txBox="1">
              <a:spLocks noChangeArrowheads="1"/>
            </p:cNvSpPr>
            <p:nvPr/>
          </p:nvSpPr>
          <p:spPr bwMode="auto">
            <a:xfrm>
              <a:off x="5280" y="216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21.8</a:t>
              </a:r>
            </a:p>
          </p:txBody>
        </p:sp>
        <p:sp>
          <p:nvSpPr>
            <p:cNvPr id="99473" name="Text Box 145"/>
            <p:cNvSpPr txBox="1">
              <a:spLocks noChangeArrowheads="1"/>
            </p:cNvSpPr>
            <p:nvPr/>
          </p:nvSpPr>
          <p:spPr bwMode="auto">
            <a:xfrm>
              <a:off x="5280" y="192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11.3</a:t>
              </a:r>
            </a:p>
          </p:txBody>
        </p:sp>
        <p:sp>
          <p:nvSpPr>
            <p:cNvPr id="99474" name="Text Box 146"/>
            <p:cNvSpPr txBox="1">
              <a:spLocks noChangeArrowheads="1"/>
            </p:cNvSpPr>
            <p:nvPr/>
          </p:nvSpPr>
          <p:spPr bwMode="auto">
            <a:xfrm>
              <a:off x="5328" y="1680"/>
              <a:ext cx="4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  <a:ea typeface="宋体" charset="-122"/>
                </a:rPr>
                <a:t>0</a:t>
              </a:r>
            </a:p>
          </p:txBody>
        </p:sp>
        <p:sp>
          <p:nvSpPr>
            <p:cNvPr id="99475" name="Text Box 147"/>
            <p:cNvSpPr txBox="1">
              <a:spLocks noChangeArrowheads="1"/>
            </p:cNvSpPr>
            <p:nvPr/>
          </p:nvSpPr>
          <p:spPr bwMode="auto">
            <a:xfrm>
              <a:off x="5328" y="1488"/>
              <a:ext cx="4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  <a:ea typeface="宋体" charset="-122"/>
                </a:rPr>
                <a:t>0</a:t>
              </a:r>
            </a:p>
          </p:txBody>
        </p:sp>
        <p:sp>
          <p:nvSpPr>
            <p:cNvPr id="99476" name="Line 148"/>
            <p:cNvSpPr>
              <a:spLocks noChangeShapeType="1"/>
            </p:cNvSpPr>
            <p:nvPr/>
          </p:nvSpPr>
          <p:spPr bwMode="auto">
            <a:xfrm>
              <a:off x="96" y="2736"/>
              <a:ext cx="552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</a:extLst>
          </p:spPr>
          <p:txBody>
            <a:bodyPr wrap="none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9477" name="Line 149"/>
            <p:cNvSpPr>
              <a:spLocks noChangeShapeType="1"/>
            </p:cNvSpPr>
            <p:nvPr/>
          </p:nvSpPr>
          <p:spPr bwMode="auto">
            <a:xfrm>
              <a:off x="96" y="3072"/>
              <a:ext cx="55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</a:extLst>
          </p:spPr>
          <p:txBody>
            <a:bodyPr wrap="none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9478" name="Rectangle 150"/>
            <p:cNvSpPr>
              <a:spLocks noChangeArrowheads="1"/>
            </p:cNvSpPr>
            <p:nvPr/>
          </p:nvSpPr>
          <p:spPr bwMode="auto">
            <a:xfrm>
              <a:off x="192" y="2832"/>
              <a:ext cx="1176" cy="17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P25 TiO</a:t>
              </a:r>
              <a:r>
                <a:rPr lang="en-US" altLang="zh-CN" sz="1000">
                  <a:latin typeface="Times New Roman" pitchFamily="18" charset="0"/>
                </a:rPr>
                <a:t>2 </a:t>
              </a:r>
              <a:r>
                <a:rPr lang="en-US" altLang="zh-CN" sz="1200">
                  <a:latin typeface="Times New Roman" pitchFamily="18" charset="0"/>
                </a:rPr>
                <a:t>+10wt% C</a:t>
              </a:r>
              <a:r>
                <a:rPr lang="en-US" altLang="zh-CN" sz="1000">
                  <a:latin typeface="Times New Roman" pitchFamily="18" charset="0"/>
                </a:rPr>
                <a:t>2</a:t>
              </a:r>
              <a:r>
                <a:rPr lang="en-US" altLang="zh-CN" sz="1200">
                  <a:latin typeface="Times New Roman" pitchFamily="18" charset="0"/>
                </a:rPr>
                <a:t>N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  <a:r>
                <a:rPr lang="en-US" altLang="zh-CN" sz="1200">
                  <a:latin typeface="Times New Roman" pitchFamily="18" charset="0"/>
                </a:rPr>
                <a:t>H</a:t>
              </a:r>
              <a:r>
                <a:rPr lang="en-US" altLang="zh-CN" sz="1000">
                  <a:latin typeface="Times New Roman" pitchFamily="18" charset="0"/>
                </a:rPr>
                <a:t>4</a:t>
              </a:r>
              <a:endParaRPr lang="zh-CN" altLang="en-US" sz="1000">
                <a:latin typeface="Times New Roman" pitchFamily="18" charset="0"/>
              </a:endParaRPr>
            </a:p>
          </p:txBody>
        </p:sp>
        <p:sp>
          <p:nvSpPr>
            <p:cNvPr id="99479" name="Text Box 151"/>
            <p:cNvSpPr txBox="1">
              <a:spLocks noChangeArrowheads="1"/>
            </p:cNvSpPr>
            <p:nvPr/>
          </p:nvSpPr>
          <p:spPr bwMode="auto">
            <a:xfrm>
              <a:off x="1632" y="2832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3.37</a:t>
              </a:r>
            </a:p>
          </p:txBody>
        </p:sp>
        <p:sp>
          <p:nvSpPr>
            <p:cNvPr id="99480" name="Text Box 152"/>
            <p:cNvSpPr txBox="1">
              <a:spLocks noChangeArrowheads="1"/>
            </p:cNvSpPr>
            <p:nvPr/>
          </p:nvSpPr>
          <p:spPr bwMode="auto">
            <a:xfrm>
              <a:off x="2208" y="2832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29.4</a:t>
              </a:r>
            </a:p>
          </p:txBody>
        </p:sp>
        <p:sp>
          <p:nvSpPr>
            <p:cNvPr id="99481" name="Text Box 153"/>
            <p:cNvSpPr txBox="1">
              <a:spLocks noChangeArrowheads="1"/>
            </p:cNvSpPr>
            <p:nvPr/>
          </p:nvSpPr>
          <p:spPr bwMode="auto">
            <a:xfrm>
              <a:off x="2736" y="2832"/>
              <a:ext cx="19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2700</a:t>
              </a:r>
            </a:p>
          </p:txBody>
        </p:sp>
        <p:sp>
          <p:nvSpPr>
            <p:cNvPr id="99482" name="Text Box 154"/>
            <p:cNvSpPr txBox="1">
              <a:spLocks noChangeArrowheads="1"/>
            </p:cNvSpPr>
            <p:nvPr/>
          </p:nvSpPr>
          <p:spPr bwMode="auto">
            <a:xfrm>
              <a:off x="3264" y="2832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765</a:t>
              </a:r>
            </a:p>
          </p:txBody>
        </p:sp>
        <p:sp>
          <p:nvSpPr>
            <p:cNvPr id="99483" name="Text Box 155"/>
            <p:cNvSpPr txBox="1">
              <a:spLocks noChangeArrowheads="1"/>
            </p:cNvSpPr>
            <p:nvPr/>
          </p:nvSpPr>
          <p:spPr bwMode="auto">
            <a:xfrm>
              <a:off x="3744" y="2832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1.62</a:t>
              </a:r>
            </a:p>
          </p:txBody>
        </p:sp>
        <p:sp>
          <p:nvSpPr>
            <p:cNvPr id="99484" name="Text Box 156"/>
            <p:cNvSpPr txBox="1">
              <a:spLocks noChangeArrowheads="1"/>
            </p:cNvSpPr>
            <p:nvPr/>
          </p:nvSpPr>
          <p:spPr bwMode="auto">
            <a:xfrm>
              <a:off x="4128" y="2832"/>
              <a:ext cx="216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13.58</a:t>
              </a:r>
            </a:p>
          </p:txBody>
        </p:sp>
        <p:sp>
          <p:nvSpPr>
            <p:cNvPr id="99485" name="Text Box 157"/>
            <p:cNvSpPr txBox="1">
              <a:spLocks noChangeArrowheads="1"/>
            </p:cNvSpPr>
            <p:nvPr/>
          </p:nvSpPr>
          <p:spPr bwMode="auto">
            <a:xfrm>
              <a:off x="4560" y="2832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21.1</a:t>
              </a:r>
            </a:p>
          </p:txBody>
        </p:sp>
        <p:sp>
          <p:nvSpPr>
            <p:cNvPr id="99486" name="Text Box 158"/>
            <p:cNvSpPr txBox="1">
              <a:spLocks noChangeArrowheads="1"/>
            </p:cNvSpPr>
            <p:nvPr/>
          </p:nvSpPr>
          <p:spPr bwMode="auto">
            <a:xfrm>
              <a:off x="4896" y="2832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24.9</a:t>
              </a:r>
            </a:p>
          </p:txBody>
        </p:sp>
        <p:sp>
          <p:nvSpPr>
            <p:cNvPr id="99487" name="Text Box 159"/>
            <p:cNvSpPr txBox="1">
              <a:spLocks noChangeArrowheads="1"/>
            </p:cNvSpPr>
            <p:nvPr/>
          </p:nvSpPr>
          <p:spPr bwMode="auto">
            <a:xfrm>
              <a:off x="5328" y="2832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54.0</a:t>
              </a:r>
            </a:p>
          </p:txBody>
        </p:sp>
      </p:grpSp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5105400"/>
            <a:ext cx="28670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3" cstate="print"/>
          <a:srcRect r="17021"/>
          <a:stretch>
            <a:fillRect/>
          </a:stretch>
        </p:blipFill>
        <p:spPr bwMode="auto">
          <a:xfrm>
            <a:off x="5257800" y="5181600"/>
            <a:ext cx="29718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2"/>
          <p:cNvSpPr>
            <a:spLocks noGrp="1"/>
          </p:cNvSpPr>
          <p:nvPr>
            <p:ph type="title" idx="4294967295"/>
          </p:nvPr>
        </p:nvSpPr>
        <p:spPr>
          <a:xfrm>
            <a:off x="1143000" y="692150"/>
            <a:ext cx="7065963" cy="576263"/>
          </a:xfrm>
        </p:spPr>
        <p:txBody>
          <a:bodyPr/>
          <a:lstStyle/>
          <a:p>
            <a:r>
              <a:rPr lang="en-US" altLang="zh-CN" sz="2800" smtClean="0">
                <a:latin typeface="Arial" charset="0"/>
                <a:ea typeface="宋体" pitchFamily="2" charset="-122"/>
              </a:rPr>
              <a:t>Effects of shock wave intensity</a:t>
            </a:r>
            <a:endParaRPr lang="zh-CN" altLang="en-US" sz="2800" smtClean="0"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7"/>
          <p:cNvSpPr>
            <a:spLocks noGrp="1" noChangeArrowheads="1"/>
          </p:cNvSpPr>
          <p:nvPr>
            <p:ph type="body" idx="4294967295"/>
          </p:nvPr>
        </p:nvSpPr>
        <p:spPr>
          <a:xfrm>
            <a:off x="977900" y="1447800"/>
            <a:ext cx="1676400" cy="352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zh-CN" sz="2000" smtClean="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XRD analysis</a:t>
            </a:r>
            <a:r>
              <a:rPr lang="en-US" altLang="zh-CN" sz="1600" smtClean="0">
                <a:latin typeface="Tahoma" pitchFamily="34" charset="0"/>
                <a:ea typeface="宋体" pitchFamily="2" charset="-122"/>
              </a:rPr>
              <a:t> 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749300" y="1828800"/>
          <a:ext cx="4038600" cy="3048000"/>
        </p:xfrm>
        <a:graphic>
          <a:graphicData uri="http://schemas.openxmlformats.org/presentationml/2006/ole">
            <p:oleObj spid="_x0000_s2050" name="Graph" r:id="rId3" imgW="3945331" imgH="2777338" progId="Origin50.Graph">
              <p:embed/>
            </p:oleObj>
          </a:graphicData>
        </a:graphic>
      </p:graphicFrame>
      <p:sp>
        <p:nvSpPr>
          <p:cNvPr id="89118" name="AutoShape 30"/>
          <p:cNvSpPr>
            <a:spLocks noChangeArrowheads="1"/>
          </p:cNvSpPr>
          <p:nvPr/>
        </p:nvSpPr>
        <p:spPr bwMode="auto">
          <a:xfrm>
            <a:off x="5092700" y="1676400"/>
            <a:ext cx="152400" cy="2209800"/>
          </a:xfrm>
          <a:prstGeom prst="upArrow">
            <a:avLst>
              <a:gd name="adj1" fmla="val 50000"/>
              <a:gd name="adj2" fmla="val 362500"/>
            </a:avLst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778500" y="1752600"/>
            <a:ext cx="1314450" cy="2133600"/>
            <a:chOff x="-2" y="-2"/>
            <a:chExt cx="492" cy="2195"/>
          </a:xfrm>
        </p:grpSpPr>
        <p:grpSp>
          <p:nvGrpSpPr>
            <p:cNvPr id="2059" name="Group 10"/>
            <p:cNvGrpSpPr>
              <a:grpSpLocks/>
            </p:cNvGrpSpPr>
            <p:nvPr/>
          </p:nvGrpSpPr>
          <p:grpSpPr bwMode="auto">
            <a:xfrm>
              <a:off x="0" y="0"/>
              <a:ext cx="488" cy="2191"/>
              <a:chOff x="0" y="0"/>
              <a:chExt cx="488" cy="2191"/>
            </a:xfrm>
          </p:grpSpPr>
          <p:grpSp>
            <p:nvGrpSpPr>
              <p:cNvPr id="2061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488" cy="461"/>
                <a:chOff x="0" y="0"/>
                <a:chExt cx="488" cy="461"/>
              </a:xfrm>
            </p:grpSpPr>
            <p:sp>
              <p:nvSpPr>
                <p:cNvPr id="2077" name="Rectangle 12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402" cy="4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en-US" altLang="zh-CN" sz="1200" b="1">
                      <a:latin typeface="Times New Roman" pitchFamily="18" charset="0"/>
                      <a:cs typeface="Times New Roman" pitchFamily="18" charset="0"/>
                    </a:rPr>
                    <a:t>Srilankite content </a:t>
                  </a:r>
                  <a:r>
                    <a:rPr lang="en-US" altLang="zh-CN" sz="1200">
                      <a:latin typeface="Times New Roman" pitchFamily="18" charset="0"/>
                    </a:rPr>
                    <a:t>(%)</a:t>
                  </a:r>
                  <a:r>
                    <a:rPr lang="en-US" altLang="zh-CN" sz="120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  <a:p>
                  <a:pPr algn="ctr" eaLnBrk="0" hangingPunct="0"/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2078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88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Arial" charset="0"/>
                  </a:endParaRPr>
                </a:p>
              </p:txBody>
            </p:sp>
          </p:grpSp>
          <p:grpSp>
            <p:nvGrpSpPr>
              <p:cNvPr id="2062" name="Group 14"/>
              <p:cNvGrpSpPr>
                <a:grpSpLocks/>
              </p:cNvGrpSpPr>
              <p:nvPr/>
            </p:nvGrpSpPr>
            <p:grpSpPr bwMode="auto">
              <a:xfrm>
                <a:off x="0" y="461"/>
                <a:ext cx="488" cy="346"/>
                <a:chOff x="0" y="461"/>
                <a:chExt cx="488" cy="346"/>
              </a:xfrm>
            </p:grpSpPr>
            <p:sp>
              <p:nvSpPr>
                <p:cNvPr id="2075" name="Rectangle 15"/>
                <p:cNvSpPr>
                  <a:spLocks noChangeArrowheads="1"/>
                </p:cNvSpPr>
                <p:nvPr/>
              </p:nvSpPr>
              <p:spPr bwMode="auto">
                <a:xfrm>
                  <a:off x="43" y="461"/>
                  <a:ext cx="402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zh-CN" sz="1200">
                      <a:latin typeface="Times New Roman" pitchFamily="18" charset="0"/>
                      <a:cs typeface="Times New Roman" pitchFamily="18" charset="0"/>
                    </a:rPr>
                    <a:t>54</a:t>
                  </a:r>
                </a:p>
              </p:txBody>
            </p:sp>
            <p:sp>
              <p:nvSpPr>
                <p:cNvPr id="2076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61"/>
                  <a:ext cx="488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Arial" charset="0"/>
                  </a:endParaRPr>
                </a:p>
              </p:txBody>
            </p:sp>
          </p:grpSp>
          <p:grpSp>
            <p:nvGrpSpPr>
              <p:cNvPr id="2063" name="Group 17"/>
              <p:cNvGrpSpPr>
                <a:grpSpLocks/>
              </p:cNvGrpSpPr>
              <p:nvPr/>
            </p:nvGrpSpPr>
            <p:grpSpPr bwMode="auto">
              <a:xfrm>
                <a:off x="0" y="807"/>
                <a:ext cx="488" cy="346"/>
                <a:chOff x="0" y="807"/>
                <a:chExt cx="488" cy="346"/>
              </a:xfrm>
            </p:grpSpPr>
            <p:sp>
              <p:nvSpPr>
                <p:cNvPr id="2073" name="Rectangle 18"/>
                <p:cNvSpPr>
                  <a:spLocks noChangeArrowheads="1"/>
                </p:cNvSpPr>
                <p:nvPr/>
              </p:nvSpPr>
              <p:spPr bwMode="auto">
                <a:xfrm>
                  <a:off x="43" y="807"/>
                  <a:ext cx="402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altLang="zh-CN" sz="1200">
                      <a:latin typeface="Times New Roman" pitchFamily="18" charset="0"/>
                      <a:cs typeface="Times New Roman" pitchFamily="18" charset="0"/>
                    </a:rPr>
                    <a:t>23</a:t>
                  </a:r>
                </a:p>
              </p:txBody>
            </p:sp>
            <p:sp>
              <p:nvSpPr>
                <p:cNvPr id="2074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807"/>
                  <a:ext cx="488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Arial" charset="0"/>
                  </a:endParaRPr>
                </a:p>
              </p:txBody>
            </p:sp>
          </p:grpSp>
          <p:grpSp>
            <p:nvGrpSpPr>
              <p:cNvPr id="2064" name="Group 20"/>
              <p:cNvGrpSpPr>
                <a:grpSpLocks/>
              </p:cNvGrpSpPr>
              <p:nvPr/>
            </p:nvGrpSpPr>
            <p:grpSpPr bwMode="auto">
              <a:xfrm>
                <a:off x="0" y="1153"/>
                <a:ext cx="488" cy="346"/>
                <a:chOff x="0" y="1153"/>
                <a:chExt cx="488" cy="346"/>
              </a:xfrm>
            </p:grpSpPr>
            <p:sp>
              <p:nvSpPr>
                <p:cNvPr id="2071" name="Rectangle 21"/>
                <p:cNvSpPr>
                  <a:spLocks noChangeArrowheads="1"/>
                </p:cNvSpPr>
                <p:nvPr/>
              </p:nvSpPr>
              <p:spPr bwMode="auto">
                <a:xfrm>
                  <a:off x="43" y="1153"/>
                  <a:ext cx="402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en-US" altLang="zh-CN" sz="1200">
                      <a:latin typeface="Times New Roman" pitchFamily="18" charset="0"/>
                      <a:cs typeface="Times New Roman" pitchFamily="18" charset="0"/>
                    </a:rPr>
                    <a:t>21.8</a:t>
                  </a:r>
                </a:p>
                <a:p>
                  <a:pPr algn="ctr" eaLnBrk="0" hangingPunct="0"/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2072" name="Rectangle 22"/>
                <p:cNvSpPr>
                  <a:spLocks noChangeArrowheads="1"/>
                </p:cNvSpPr>
                <p:nvPr/>
              </p:nvSpPr>
              <p:spPr bwMode="auto">
                <a:xfrm>
                  <a:off x="0" y="1153"/>
                  <a:ext cx="488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Arial" charset="0"/>
                  </a:endParaRPr>
                </a:p>
              </p:txBody>
            </p:sp>
          </p:grpSp>
          <p:grpSp>
            <p:nvGrpSpPr>
              <p:cNvPr id="2065" name="Group 23"/>
              <p:cNvGrpSpPr>
                <a:grpSpLocks/>
              </p:cNvGrpSpPr>
              <p:nvPr/>
            </p:nvGrpSpPr>
            <p:grpSpPr bwMode="auto">
              <a:xfrm>
                <a:off x="0" y="1499"/>
                <a:ext cx="488" cy="346"/>
                <a:chOff x="0" y="1499"/>
                <a:chExt cx="488" cy="346"/>
              </a:xfrm>
            </p:grpSpPr>
            <p:sp>
              <p:nvSpPr>
                <p:cNvPr id="2069" name="Rectangle 24"/>
                <p:cNvSpPr>
                  <a:spLocks noChangeArrowheads="1"/>
                </p:cNvSpPr>
                <p:nvPr/>
              </p:nvSpPr>
              <p:spPr bwMode="auto">
                <a:xfrm>
                  <a:off x="43" y="1499"/>
                  <a:ext cx="402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en-US" altLang="zh-CN" sz="1200">
                      <a:latin typeface="Times New Roman" pitchFamily="18" charset="0"/>
                      <a:cs typeface="Times New Roman" pitchFamily="18" charset="0"/>
                    </a:rPr>
                    <a:t>11.3</a:t>
                  </a:r>
                </a:p>
                <a:p>
                  <a:pPr algn="ctr"/>
                  <a:endParaRPr lang="en-US" altLang="zh-CN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eaLnBrk="0" hangingPunct="0"/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2070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1499"/>
                  <a:ext cx="488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Arial" charset="0"/>
                  </a:endParaRPr>
                </a:p>
              </p:txBody>
            </p:sp>
          </p:grpSp>
          <p:grpSp>
            <p:nvGrpSpPr>
              <p:cNvPr id="2066" name="Group 26"/>
              <p:cNvGrpSpPr>
                <a:grpSpLocks/>
              </p:cNvGrpSpPr>
              <p:nvPr/>
            </p:nvGrpSpPr>
            <p:grpSpPr bwMode="auto">
              <a:xfrm>
                <a:off x="0" y="1845"/>
                <a:ext cx="488" cy="346"/>
                <a:chOff x="0" y="1845"/>
                <a:chExt cx="488" cy="346"/>
              </a:xfrm>
            </p:grpSpPr>
            <p:sp>
              <p:nvSpPr>
                <p:cNvPr id="2067" name="Rectangle 27"/>
                <p:cNvSpPr>
                  <a:spLocks noChangeArrowheads="1"/>
                </p:cNvSpPr>
                <p:nvPr/>
              </p:nvSpPr>
              <p:spPr bwMode="auto">
                <a:xfrm>
                  <a:off x="43" y="1845"/>
                  <a:ext cx="402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zh-CN" altLang="en-US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en-US" altLang="zh-CN" sz="1200">
                      <a:latin typeface="Times New Roman" pitchFamily="18" charset="0"/>
                      <a:cs typeface="Times New Roman" pitchFamily="18" charset="0"/>
                    </a:rPr>
                    <a:t>0</a:t>
                  </a:r>
                </a:p>
                <a:p>
                  <a:pPr algn="ctr"/>
                  <a:endParaRPr lang="en-US" altLang="zh-CN" sz="12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eaLnBrk="0" hangingPunct="0"/>
                  <a:endParaRPr lang="zh-CN" altLang="en-US">
                    <a:latin typeface="Arial" charset="0"/>
                  </a:endParaRPr>
                </a:p>
              </p:txBody>
            </p:sp>
            <p:sp>
              <p:nvSpPr>
                <p:cNvPr id="2068" name="Rectangle 28"/>
                <p:cNvSpPr>
                  <a:spLocks noChangeArrowheads="1"/>
                </p:cNvSpPr>
                <p:nvPr/>
              </p:nvSpPr>
              <p:spPr bwMode="auto">
                <a:xfrm>
                  <a:off x="0" y="1845"/>
                  <a:ext cx="488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Arial" charset="0"/>
                  </a:endParaRPr>
                </a:p>
              </p:txBody>
            </p:sp>
          </p:grpSp>
        </p:grpSp>
        <p:sp>
          <p:nvSpPr>
            <p:cNvPr id="2060" name="Rectangle 29"/>
            <p:cNvSpPr>
              <a:spLocks noChangeArrowheads="1"/>
            </p:cNvSpPr>
            <p:nvPr/>
          </p:nvSpPr>
          <p:spPr bwMode="auto">
            <a:xfrm>
              <a:off x="-2" y="-2"/>
              <a:ext cx="492" cy="2195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Arial" charset="0"/>
              </a:endParaRPr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4864100" y="3962400"/>
            <a:ext cx="3163888" cy="974725"/>
            <a:chOff x="3767" y="1344"/>
            <a:chExt cx="1993" cy="768"/>
          </a:xfrm>
        </p:grpSpPr>
        <p:graphicFrame>
          <p:nvGraphicFramePr>
            <p:cNvPr id="2051" name="Object 29"/>
            <p:cNvGraphicFramePr>
              <a:graphicFrameLocks noChangeAspect="1"/>
            </p:cNvGraphicFramePr>
            <p:nvPr/>
          </p:nvGraphicFramePr>
          <p:xfrm>
            <a:off x="3984" y="1344"/>
            <a:ext cx="1514" cy="204"/>
          </p:xfrm>
          <a:graphic>
            <a:graphicData uri="http://schemas.openxmlformats.org/presentationml/2006/ole">
              <p:oleObj spid="_x0000_s2051" r:id="rId4" imgW="1624895" imgH="215806" progId="Equation.3">
                <p:embed/>
              </p:oleObj>
            </a:graphicData>
          </a:graphic>
        </p:graphicFrame>
        <p:graphicFrame>
          <p:nvGraphicFramePr>
            <p:cNvPr id="2052" name="Object 30"/>
            <p:cNvGraphicFramePr>
              <a:graphicFrameLocks noChangeAspect="1"/>
            </p:cNvGraphicFramePr>
            <p:nvPr/>
          </p:nvGraphicFramePr>
          <p:xfrm>
            <a:off x="4080" y="1632"/>
            <a:ext cx="1344" cy="203"/>
          </p:xfrm>
          <a:graphic>
            <a:graphicData uri="http://schemas.openxmlformats.org/presentationml/2006/ole">
              <p:oleObj spid="_x0000_s2052" r:id="rId5" imgW="1447172" imgH="215806" progId="Equation.3">
                <p:embed/>
              </p:oleObj>
            </a:graphicData>
          </a:graphic>
        </p:graphicFrame>
        <p:graphicFrame>
          <p:nvGraphicFramePr>
            <p:cNvPr id="2053" name="Object 31"/>
            <p:cNvGraphicFramePr>
              <a:graphicFrameLocks noChangeAspect="1"/>
            </p:cNvGraphicFramePr>
            <p:nvPr/>
          </p:nvGraphicFramePr>
          <p:xfrm>
            <a:off x="3767" y="1909"/>
            <a:ext cx="1993" cy="203"/>
          </p:xfrm>
          <a:graphic>
            <a:graphicData uri="http://schemas.openxmlformats.org/presentationml/2006/ole">
              <p:oleObj spid="_x0000_s2053" name="Microsoft 公式 3.0" r:id="rId6" imgW="2145369" imgH="215806" progId="Equation.3">
                <p:embed/>
              </p:oleObj>
            </a:graphicData>
          </a:graphic>
        </p:graphicFrame>
      </p:grpSp>
      <p:sp>
        <p:nvSpPr>
          <p:cNvPr id="2058" name="Rectangle 8"/>
          <p:cNvSpPr>
            <a:spLocks noChangeArrowheads="1"/>
          </p:cNvSpPr>
          <p:nvPr/>
        </p:nvSpPr>
        <p:spPr bwMode="auto">
          <a:xfrm>
            <a:off x="-228600" y="5118100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XRD patterns of shock-recovered samples at different conditions</a:t>
            </a:r>
          </a:p>
          <a:p>
            <a:pPr algn="ctr" eaLnBrk="0" hangingPunct="0"/>
            <a:r>
              <a:rPr lang="en-US" altLang="zh-CN">
                <a:latin typeface="Times New Roman" pitchFamily="18" charset="0"/>
                <a:cs typeface="Times New Roman" pitchFamily="18" charset="0"/>
              </a:rPr>
              <a:t>Unshocked P25 TiO</a:t>
            </a:r>
            <a:r>
              <a:rPr lang="en-US" altLang="zh-CN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(a), </a:t>
            </a:r>
          </a:p>
          <a:p>
            <a:pPr algn="ctr" eaLnBrk="0" hangingPunct="0"/>
            <a:r>
              <a:rPr lang="en-US" altLang="zh-CN">
                <a:latin typeface="Times New Roman" pitchFamily="18" charset="0"/>
                <a:cs typeface="Times New Roman" pitchFamily="18" charset="0"/>
              </a:rPr>
              <a:t>shock-recovered C serial sample(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P25+C</a:t>
            </a:r>
            <a:r>
              <a:rPr lang="en-US" altLang="zh-CN" sz="1600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16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16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(10%))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at 1.20km/s (b), </a:t>
            </a:r>
          </a:p>
          <a:p>
            <a:pPr algn="ctr" eaLnBrk="0" hangingPunct="0"/>
            <a:r>
              <a:rPr lang="en-US" altLang="zh-CN">
                <a:latin typeface="Times New Roman" pitchFamily="18" charset="0"/>
                <a:cs typeface="Times New Roman" pitchFamily="18" charset="0"/>
              </a:rPr>
              <a:t>1.90km/s (c), 2.25km/s (d), 2.52km/s (e) and 3.37km/s (f)</a:t>
            </a:r>
          </a:p>
          <a:p>
            <a:pPr algn="ctr" eaLnBrk="0" hangingPunct="0"/>
            <a:endParaRPr lang="de-DE" altLang="zh-CN">
              <a:latin typeface="Times New Roman" pitchFamily="18" charset="0"/>
            </a:endParaRPr>
          </a:p>
          <a:p>
            <a:pPr eaLnBrk="0" hangingPunct="0"/>
            <a:endParaRPr lang="zh-CN" alt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1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80"/>
          <p:cNvGrpSpPr>
            <a:grpSpLocks/>
          </p:cNvGrpSpPr>
          <p:nvPr/>
        </p:nvGrpSpPr>
        <p:grpSpPr bwMode="auto">
          <a:xfrm>
            <a:off x="323528" y="908720"/>
            <a:ext cx="5976663" cy="3708648"/>
            <a:chOff x="86" y="371"/>
            <a:chExt cx="3689" cy="2808"/>
          </a:xfrm>
        </p:grpSpPr>
        <p:grpSp>
          <p:nvGrpSpPr>
            <p:cNvPr id="8197" name="Group 81"/>
            <p:cNvGrpSpPr>
              <a:grpSpLocks/>
            </p:cNvGrpSpPr>
            <p:nvPr/>
          </p:nvGrpSpPr>
          <p:grpSpPr bwMode="auto">
            <a:xfrm>
              <a:off x="86" y="371"/>
              <a:ext cx="3689" cy="2808"/>
              <a:chOff x="86" y="371"/>
              <a:chExt cx="3689" cy="2808"/>
            </a:xfrm>
          </p:grpSpPr>
          <p:sp>
            <p:nvSpPr>
              <p:cNvPr id="8207" name="Rectangle 82"/>
              <p:cNvSpPr>
                <a:spLocks noChangeArrowheads="1"/>
              </p:cNvSpPr>
              <p:nvPr/>
            </p:nvSpPr>
            <p:spPr bwMode="auto">
              <a:xfrm>
                <a:off x="86" y="371"/>
                <a:ext cx="3689" cy="2808"/>
              </a:xfrm>
              <a:prstGeom prst="rect">
                <a:avLst/>
              </a:prstGeom>
              <a:solidFill>
                <a:srgbClr val="CCFFFF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08" name="Rectangle 83"/>
              <p:cNvSpPr>
                <a:spLocks noChangeArrowheads="1"/>
              </p:cNvSpPr>
              <p:nvPr/>
            </p:nvSpPr>
            <p:spPr bwMode="auto">
              <a:xfrm>
                <a:off x="356" y="2740"/>
                <a:ext cx="20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200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09" name="Rectangle 84"/>
              <p:cNvSpPr>
                <a:spLocks noChangeArrowheads="1"/>
              </p:cNvSpPr>
              <p:nvPr/>
            </p:nvSpPr>
            <p:spPr bwMode="auto">
              <a:xfrm>
                <a:off x="849" y="2740"/>
                <a:ext cx="20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300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10" name="Rectangle 85"/>
              <p:cNvSpPr>
                <a:spLocks noChangeArrowheads="1"/>
              </p:cNvSpPr>
              <p:nvPr/>
            </p:nvSpPr>
            <p:spPr bwMode="auto">
              <a:xfrm>
                <a:off x="1340" y="2740"/>
                <a:ext cx="20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400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11" name="Rectangle 86"/>
              <p:cNvSpPr>
                <a:spLocks noChangeArrowheads="1"/>
              </p:cNvSpPr>
              <p:nvPr/>
            </p:nvSpPr>
            <p:spPr bwMode="auto">
              <a:xfrm>
                <a:off x="1833" y="2740"/>
                <a:ext cx="20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500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12" name="Rectangle 87"/>
              <p:cNvSpPr>
                <a:spLocks noChangeArrowheads="1"/>
              </p:cNvSpPr>
              <p:nvPr/>
            </p:nvSpPr>
            <p:spPr bwMode="auto">
              <a:xfrm>
                <a:off x="2324" y="2740"/>
                <a:ext cx="20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600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13" name="Rectangle 88"/>
              <p:cNvSpPr>
                <a:spLocks noChangeArrowheads="1"/>
              </p:cNvSpPr>
              <p:nvPr/>
            </p:nvSpPr>
            <p:spPr bwMode="auto">
              <a:xfrm>
                <a:off x="2814" y="2740"/>
                <a:ext cx="20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700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14" name="Rectangle 89"/>
              <p:cNvSpPr>
                <a:spLocks noChangeArrowheads="1"/>
              </p:cNvSpPr>
              <p:nvPr/>
            </p:nvSpPr>
            <p:spPr bwMode="auto">
              <a:xfrm>
                <a:off x="3306" y="2740"/>
                <a:ext cx="20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800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15" name="Line 90"/>
              <p:cNvSpPr>
                <a:spLocks noChangeShapeType="1"/>
              </p:cNvSpPr>
              <p:nvPr/>
            </p:nvSpPr>
            <p:spPr bwMode="auto">
              <a:xfrm flipV="1">
                <a:off x="446" y="2669"/>
                <a:ext cx="1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16" name="Line 91"/>
              <p:cNvSpPr>
                <a:spLocks noChangeShapeType="1"/>
              </p:cNvSpPr>
              <p:nvPr/>
            </p:nvSpPr>
            <p:spPr bwMode="auto">
              <a:xfrm flipV="1">
                <a:off x="692" y="2689"/>
                <a:ext cx="1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17" name="Line 92"/>
              <p:cNvSpPr>
                <a:spLocks noChangeShapeType="1"/>
              </p:cNvSpPr>
              <p:nvPr/>
            </p:nvSpPr>
            <p:spPr bwMode="auto">
              <a:xfrm flipV="1">
                <a:off x="937" y="2669"/>
                <a:ext cx="1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18" name="Line 93"/>
              <p:cNvSpPr>
                <a:spLocks noChangeShapeType="1"/>
              </p:cNvSpPr>
              <p:nvPr/>
            </p:nvSpPr>
            <p:spPr bwMode="auto">
              <a:xfrm flipV="1">
                <a:off x="1183" y="2689"/>
                <a:ext cx="1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19" name="Line 94"/>
              <p:cNvSpPr>
                <a:spLocks noChangeShapeType="1"/>
              </p:cNvSpPr>
              <p:nvPr/>
            </p:nvSpPr>
            <p:spPr bwMode="auto">
              <a:xfrm flipV="1">
                <a:off x="1428" y="2669"/>
                <a:ext cx="1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0" name="Line 95"/>
              <p:cNvSpPr>
                <a:spLocks noChangeShapeType="1"/>
              </p:cNvSpPr>
              <p:nvPr/>
            </p:nvSpPr>
            <p:spPr bwMode="auto">
              <a:xfrm flipV="1">
                <a:off x="1674" y="2689"/>
                <a:ext cx="1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1" name="Line 96"/>
              <p:cNvSpPr>
                <a:spLocks noChangeShapeType="1"/>
              </p:cNvSpPr>
              <p:nvPr/>
            </p:nvSpPr>
            <p:spPr bwMode="auto">
              <a:xfrm flipV="1">
                <a:off x="1920" y="2669"/>
                <a:ext cx="1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2" name="Line 97"/>
              <p:cNvSpPr>
                <a:spLocks noChangeShapeType="1"/>
              </p:cNvSpPr>
              <p:nvPr/>
            </p:nvSpPr>
            <p:spPr bwMode="auto">
              <a:xfrm flipV="1">
                <a:off x="2165" y="2689"/>
                <a:ext cx="1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3" name="Line 98"/>
              <p:cNvSpPr>
                <a:spLocks noChangeShapeType="1"/>
              </p:cNvSpPr>
              <p:nvPr/>
            </p:nvSpPr>
            <p:spPr bwMode="auto">
              <a:xfrm flipV="1">
                <a:off x="2411" y="2669"/>
                <a:ext cx="1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4" name="Line 99"/>
              <p:cNvSpPr>
                <a:spLocks noChangeShapeType="1"/>
              </p:cNvSpPr>
              <p:nvPr/>
            </p:nvSpPr>
            <p:spPr bwMode="auto">
              <a:xfrm flipV="1">
                <a:off x="2656" y="2689"/>
                <a:ext cx="1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5" name="Line 100"/>
              <p:cNvSpPr>
                <a:spLocks noChangeShapeType="1"/>
              </p:cNvSpPr>
              <p:nvPr/>
            </p:nvSpPr>
            <p:spPr bwMode="auto">
              <a:xfrm flipV="1">
                <a:off x="2902" y="2669"/>
                <a:ext cx="1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6" name="Line 101"/>
              <p:cNvSpPr>
                <a:spLocks noChangeShapeType="1"/>
              </p:cNvSpPr>
              <p:nvPr/>
            </p:nvSpPr>
            <p:spPr bwMode="auto">
              <a:xfrm flipV="1">
                <a:off x="3147" y="2689"/>
                <a:ext cx="1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7" name="Line 102"/>
              <p:cNvSpPr>
                <a:spLocks noChangeShapeType="1"/>
              </p:cNvSpPr>
              <p:nvPr/>
            </p:nvSpPr>
            <p:spPr bwMode="auto">
              <a:xfrm flipV="1">
                <a:off x="3393" y="2669"/>
                <a:ext cx="1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8" name="Line 103"/>
              <p:cNvSpPr>
                <a:spLocks noChangeShapeType="1"/>
              </p:cNvSpPr>
              <p:nvPr/>
            </p:nvSpPr>
            <p:spPr bwMode="auto">
              <a:xfrm>
                <a:off x="446" y="2708"/>
                <a:ext cx="294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29" name="Line 104"/>
              <p:cNvSpPr>
                <a:spLocks noChangeShapeType="1"/>
              </p:cNvSpPr>
              <p:nvPr/>
            </p:nvSpPr>
            <p:spPr bwMode="auto">
              <a:xfrm>
                <a:off x="446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0" name="Line 105"/>
              <p:cNvSpPr>
                <a:spLocks noChangeShapeType="1"/>
              </p:cNvSpPr>
              <p:nvPr/>
            </p:nvSpPr>
            <p:spPr bwMode="auto">
              <a:xfrm>
                <a:off x="692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1" name="Line 106"/>
              <p:cNvSpPr>
                <a:spLocks noChangeShapeType="1"/>
              </p:cNvSpPr>
              <p:nvPr/>
            </p:nvSpPr>
            <p:spPr bwMode="auto">
              <a:xfrm>
                <a:off x="937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2" name="Line 107"/>
              <p:cNvSpPr>
                <a:spLocks noChangeShapeType="1"/>
              </p:cNvSpPr>
              <p:nvPr/>
            </p:nvSpPr>
            <p:spPr bwMode="auto">
              <a:xfrm>
                <a:off x="1183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3" name="Line 108"/>
              <p:cNvSpPr>
                <a:spLocks noChangeShapeType="1"/>
              </p:cNvSpPr>
              <p:nvPr/>
            </p:nvSpPr>
            <p:spPr bwMode="auto">
              <a:xfrm>
                <a:off x="1428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4" name="Line 109"/>
              <p:cNvSpPr>
                <a:spLocks noChangeShapeType="1"/>
              </p:cNvSpPr>
              <p:nvPr/>
            </p:nvSpPr>
            <p:spPr bwMode="auto">
              <a:xfrm>
                <a:off x="1674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5" name="Line 110"/>
              <p:cNvSpPr>
                <a:spLocks noChangeShapeType="1"/>
              </p:cNvSpPr>
              <p:nvPr/>
            </p:nvSpPr>
            <p:spPr bwMode="auto">
              <a:xfrm>
                <a:off x="1920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6" name="Line 111"/>
              <p:cNvSpPr>
                <a:spLocks noChangeShapeType="1"/>
              </p:cNvSpPr>
              <p:nvPr/>
            </p:nvSpPr>
            <p:spPr bwMode="auto">
              <a:xfrm>
                <a:off x="2165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7" name="Line 112"/>
              <p:cNvSpPr>
                <a:spLocks noChangeShapeType="1"/>
              </p:cNvSpPr>
              <p:nvPr/>
            </p:nvSpPr>
            <p:spPr bwMode="auto">
              <a:xfrm>
                <a:off x="2411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8" name="Line 113"/>
              <p:cNvSpPr>
                <a:spLocks noChangeShapeType="1"/>
              </p:cNvSpPr>
              <p:nvPr/>
            </p:nvSpPr>
            <p:spPr bwMode="auto">
              <a:xfrm>
                <a:off x="2656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39" name="Line 114"/>
              <p:cNvSpPr>
                <a:spLocks noChangeShapeType="1"/>
              </p:cNvSpPr>
              <p:nvPr/>
            </p:nvSpPr>
            <p:spPr bwMode="auto">
              <a:xfrm>
                <a:off x="2902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0" name="Line 115"/>
              <p:cNvSpPr>
                <a:spLocks noChangeShapeType="1"/>
              </p:cNvSpPr>
              <p:nvPr/>
            </p:nvSpPr>
            <p:spPr bwMode="auto">
              <a:xfrm>
                <a:off x="3147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1" name="Line 116"/>
              <p:cNvSpPr>
                <a:spLocks noChangeShapeType="1"/>
              </p:cNvSpPr>
              <p:nvPr/>
            </p:nvSpPr>
            <p:spPr bwMode="auto">
              <a:xfrm>
                <a:off x="3393" y="77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2" name="Line 117"/>
              <p:cNvSpPr>
                <a:spLocks noChangeShapeType="1"/>
              </p:cNvSpPr>
              <p:nvPr/>
            </p:nvSpPr>
            <p:spPr bwMode="auto">
              <a:xfrm>
                <a:off x="446" y="773"/>
                <a:ext cx="294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3" name="Line 118"/>
              <p:cNvSpPr>
                <a:spLocks noChangeShapeType="1"/>
              </p:cNvSpPr>
              <p:nvPr/>
            </p:nvSpPr>
            <p:spPr bwMode="auto">
              <a:xfrm>
                <a:off x="446" y="2600"/>
                <a:ext cx="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4" name="Line 119"/>
              <p:cNvSpPr>
                <a:spLocks noChangeShapeType="1"/>
              </p:cNvSpPr>
              <p:nvPr/>
            </p:nvSpPr>
            <p:spPr bwMode="auto">
              <a:xfrm>
                <a:off x="446" y="2063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5" name="Line 120"/>
              <p:cNvSpPr>
                <a:spLocks noChangeShapeType="1"/>
              </p:cNvSpPr>
              <p:nvPr/>
            </p:nvSpPr>
            <p:spPr bwMode="auto">
              <a:xfrm>
                <a:off x="446" y="1525"/>
                <a:ext cx="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6" name="Line 121"/>
              <p:cNvSpPr>
                <a:spLocks noChangeShapeType="1"/>
              </p:cNvSpPr>
              <p:nvPr/>
            </p:nvSpPr>
            <p:spPr bwMode="auto">
              <a:xfrm>
                <a:off x="446" y="988"/>
                <a:ext cx="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7" name="Line 122"/>
              <p:cNvSpPr>
                <a:spLocks noChangeShapeType="1"/>
              </p:cNvSpPr>
              <p:nvPr/>
            </p:nvSpPr>
            <p:spPr bwMode="auto">
              <a:xfrm flipV="1">
                <a:off x="446" y="773"/>
                <a:ext cx="1" cy="19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8" name="Line 123"/>
              <p:cNvSpPr>
                <a:spLocks noChangeShapeType="1"/>
              </p:cNvSpPr>
              <p:nvPr/>
            </p:nvSpPr>
            <p:spPr bwMode="auto">
              <a:xfrm>
                <a:off x="3393" y="260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49" name="Line 124"/>
              <p:cNvSpPr>
                <a:spLocks noChangeShapeType="1"/>
              </p:cNvSpPr>
              <p:nvPr/>
            </p:nvSpPr>
            <p:spPr bwMode="auto">
              <a:xfrm>
                <a:off x="3393" y="206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0" name="Line 125"/>
              <p:cNvSpPr>
                <a:spLocks noChangeShapeType="1"/>
              </p:cNvSpPr>
              <p:nvPr/>
            </p:nvSpPr>
            <p:spPr bwMode="auto">
              <a:xfrm>
                <a:off x="3393" y="1525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1" name="Line 126"/>
              <p:cNvSpPr>
                <a:spLocks noChangeShapeType="1"/>
              </p:cNvSpPr>
              <p:nvPr/>
            </p:nvSpPr>
            <p:spPr bwMode="auto">
              <a:xfrm>
                <a:off x="3393" y="9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2" name="Line 127"/>
              <p:cNvSpPr>
                <a:spLocks noChangeShapeType="1"/>
              </p:cNvSpPr>
              <p:nvPr/>
            </p:nvSpPr>
            <p:spPr bwMode="auto">
              <a:xfrm flipV="1">
                <a:off x="3393" y="773"/>
                <a:ext cx="1" cy="19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3" name="Freeform 128"/>
              <p:cNvSpPr>
                <a:spLocks/>
              </p:cNvSpPr>
              <p:nvPr/>
            </p:nvSpPr>
            <p:spPr bwMode="auto">
              <a:xfrm>
                <a:off x="441" y="1190"/>
                <a:ext cx="2952" cy="1401"/>
              </a:xfrm>
              <a:custGeom>
                <a:avLst/>
                <a:gdLst>
                  <a:gd name="T0" fmla="*/ 44 w 2952"/>
                  <a:gd name="T1" fmla="*/ 57 h 1401"/>
                  <a:gd name="T2" fmla="*/ 94 w 2952"/>
                  <a:gd name="T3" fmla="*/ 12 h 1401"/>
                  <a:gd name="T4" fmla="*/ 143 w 2952"/>
                  <a:gd name="T5" fmla="*/ 12 h 1401"/>
                  <a:gd name="T6" fmla="*/ 192 w 2952"/>
                  <a:gd name="T7" fmla="*/ 18 h 1401"/>
                  <a:gd name="T8" fmla="*/ 241 w 2952"/>
                  <a:gd name="T9" fmla="*/ 47 h 1401"/>
                  <a:gd name="T10" fmla="*/ 290 w 2952"/>
                  <a:gd name="T11" fmla="*/ 70 h 1401"/>
                  <a:gd name="T12" fmla="*/ 339 w 2952"/>
                  <a:gd name="T13" fmla="*/ 79 h 1401"/>
                  <a:gd name="T14" fmla="*/ 388 w 2952"/>
                  <a:gd name="T15" fmla="*/ 81 h 1401"/>
                  <a:gd name="T16" fmla="*/ 437 w 2952"/>
                  <a:gd name="T17" fmla="*/ 79 h 1401"/>
                  <a:gd name="T18" fmla="*/ 487 w 2952"/>
                  <a:gd name="T19" fmla="*/ 85 h 1401"/>
                  <a:gd name="T20" fmla="*/ 536 w 2952"/>
                  <a:gd name="T21" fmla="*/ 101 h 1401"/>
                  <a:gd name="T22" fmla="*/ 585 w 2952"/>
                  <a:gd name="T23" fmla="*/ 114 h 1401"/>
                  <a:gd name="T24" fmla="*/ 634 w 2952"/>
                  <a:gd name="T25" fmla="*/ 159 h 1401"/>
                  <a:gd name="T26" fmla="*/ 683 w 2952"/>
                  <a:gd name="T27" fmla="*/ 258 h 1401"/>
                  <a:gd name="T28" fmla="*/ 732 w 2952"/>
                  <a:gd name="T29" fmla="*/ 417 h 1401"/>
                  <a:gd name="T30" fmla="*/ 781 w 2952"/>
                  <a:gd name="T31" fmla="*/ 604 h 1401"/>
                  <a:gd name="T32" fmla="*/ 830 w 2952"/>
                  <a:gd name="T33" fmla="*/ 827 h 1401"/>
                  <a:gd name="T34" fmla="*/ 879 w 2952"/>
                  <a:gd name="T35" fmla="*/ 1001 h 1401"/>
                  <a:gd name="T36" fmla="*/ 929 w 2952"/>
                  <a:gd name="T37" fmla="*/ 1137 h 1401"/>
                  <a:gd name="T38" fmla="*/ 978 w 2952"/>
                  <a:gd name="T39" fmla="*/ 1262 h 1401"/>
                  <a:gd name="T40" fmla="*/ 1027 w 2952"/>
                  <a:gd name="T41" fmla="*/ 1332 h 1401"/>
                  <a:gd name="T42" fmla="*/ 1076 w 2952"/>
                  <a:gd name="T43" fmla="*/ 1356 h 1401"/>
                  <a:gd name="T44" fmla="*/ 1125 w 2952"/>
                  <a:gd name="T45" fmla="*/ 1363 h 1401"/>
                  <a:gd name="T46" fmla="*/ 1174 w 2952"/>
                  <a:gd name="T47" fmla="*/ 1365 h 1401"/>
                  <a:gd name="T48" fmla="*/ 1223 w 2952"/>
                  <a:gd name="T49" fmla="*/ 1369 h 1401"/>
                  <a:gd name="T50" fmla="*/ 1272 w 2952"/>
                  <a:gd name="T51" fmla="*/ 1370 h 1401"/>
                  <a:gd name="T52" fmla="*/ 1322 w 2952"/>
                  <a:gd name="T53" fmla="*/ 1373 h 1401"/>
                  <a:gd name="T54" fmla="*/ 1371 w 2952"/>
                  <a:gd name="T55" fmla="*/ 1376 h 1401"/>
                  <a:gd name="T56" fmla="*/ 1420 w 2952"/>
                  <a:gd name="T57" fmla="*/ 1377 h 1401"/>
                  <a:gd name="T58" fmla="*/ 1469 w 2952"/>
                  <a:gd name="T59" fmla="*/ 1380 h 1401"/>
                  <a:gd name="T60" fmla="*/ 1518 w 2952"/>
                  <a:gd name="T61" fmla="*/ 1381 h 1401"/>
                  <a:gd name="T62" fmla="*/ 1567 w 2952"/>
                  <a:gd name="T63" fmla="*/ 1384 h 1401"/>
                  <a:gd name="T64" fmla="*/ 1616 w 2952"/>
                  <a:gd name="T65" fmla="*/ 1387 h 1401"/>
                  <a:gd name="T66" fmla="*/ 1665 w 2952"/>
                  <a:gd name="T67" fmla="*/ 1388 h 1401"/>
                  <a:gd name="T68" fmla="*/ 1714 w 2952"/>
                  <a:gd name="T69" fmla="*/ 1388 h 1401"/>
                  <a:gd name="T70" fmla="*/ 1764 w 2952"/>
                  <a:gd name="T71" fmla="*/ 1390 h 1401"/>
                  <a:gd name="T72" fmla="*/ 1813 w 2952"/>
                  <a:gd name="T73" fmla="*/ 1392 h 1401"/>
                  <a:gd name="T74" fmla="*/ 1862 w 2952"/>
                  <a:gd name="T75" fmla="*/ 1392 h 1401"/>
                  <a:gd name="T76" fmla="*/ 1911 w 2952"/>
                  <a:gd name="T77" fmla="*/ 1392 h 1401"/>
                  <a:gd name="T78" fmla="*/ 1960 w 2952"/>
                  <a:gd name="T79" fmla="*/ 1392 h 1401"/>
                  <a:gd name="T80" fmla="*/ 2009 w 2952"/>
                  <a:gd name="T81" fmla="*/ 1393 h 1401"/>
                  <a:gd name="T82" fmla="*/ 2058 w 2952"/>
                  <a:gd name="T83" fmla="*/ 1392 h 1401"/>
                  <a:gd name="T84" fmla="*/ 2107 w 2952"/>
                  <a:gd name="T85" fmla="*/ 1393 h 1401"/>
                  <a:gd name="T86" fmla="*/ 2157 w 2952"/>
                  <a:gd name="T87" fmla="*/ 1393 h 1401"/>
                  <a:gd name="T88" fmla="*/ 2206 w 2952"/>
                  <a:gd name="T89" fmla="*/ 1392 h 1401"/>
                  <a:gd name="T90" fmla="*/ 2255 w 2952"/>
                  <a:gd name="T91" fmla="*/ 1394 h 1401"/>
                  <a:gd name="T92" fmla="*/ 2304 w 2952"/>
                  <a:gd name="T93" fmla="*/ 1392 h 1401"/>
                  <a:gd name="T94" fmla="*/ 2353 w 2952"/>
                  <a:gd name="T95" fmla="*/ 1393 h 1401"/>
                  <a:gd name="T96" fmla="*/ 2402 w 2952"/>
                  <a:gd name="T97" fmla="*/ 1393 h 1401"/>
                  <a:gd name="T98" fmla="*/ 2451 w 2952"/>
                  <a:gd name="T99" fmla="*/ 1393 h 1401"/>
                  <a:gd name="T100" fmla="*/ 2500 w 2952"/>
                  <a:gd name="T101" fmla="*/ 1392 h 1401"/>
                  <a:gd name="T102" fmla="*/ 2549 w 2952"/>
                  <a:gd name="T103" fmla="*/ 1394 h 1401"/>
                  <a:gd name="T104" fmla="*/ 2599 w 2952"/>
                  <a:gd name="T105" fmla="*/ 1393 h 1401"/>
                  <a:gd name="T106" fmla="*/ 2648 w 2952"/>
                  <a:gd name="T107" fmla="*/ 1396 h 1401"/>
                  <a:gd name="T108" fmla="*/ 2697 w 2952"/>
                  <a:gd name="T109" fmla="*/ 1392 h 1401"/>
                  <a:gd name="T110" fmla="*/ 2746 w 2952"/>
                  <a:gd name="T111" fmla="*/ 1394 h 1401"/>
                  <a:gd name="T112" fmla="*/ 2795 w 2952"/>
                  <a:gd name="T113" fmla="*/ 1399 h 1401"/>
                  <a:gd name="T114" fmla="*/ 2844 w 2952"/>
                  <a:gd name="T115" fmla="*/ 1396 h 1401"/>
                  <a:gd name="T116" fmla="*/ 2893 w 2952"/>
                  <a:gd name="T117" fmla="*/ 1392 h 1401"/>
                  <a:gd name="T118" fmla="*/ 2942 w 2952"/>
                  <a:gd name="T119" fmla="*/ 1385 h 140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52"/>
                  <a:gd name="T181" fmla="*/ 0 h 1401"/>
                  <a:gd name="T182" fmla="*/ 2952 w 2952"/>
                  <a:gd name="T183" fmla="*/ 1401 h 140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52" h="1401">
                    <a:moveTo>
                      <a:pt x="0" y="63"/>
                    </a:moveTo>
                    <a:lnTo>
                      <a:pt x="5" y="134"/>
                    </a:lnTo>
                    <a:lnTo>
                      <a:pt x="10" y="101"/>
                    </a:lnTo>
                    <a:lnTo>
                      <a:pt x="15" y="42"/>
                    </a:lnTo>
                    <a:lnTo>
                      <a:pt x="20" y="17"/>
                    </a:lnTo>
                    <a:lnTo>
                      <a:pt x="24" y="75"/>
                    </a:lnTo>
                    <a:lnTo>
                      <a:pt x="30" y="48"/>
                    </a:lnTo>
                    <a:lnTo>
                      <a:pt x="35" y="73"/>
                    </a:lnTo>
                    <a:lnTo>
                      <a:pt x="39" y="72"/>
                    </a:lnTo>
                    <a:lnTo>
                      <a:pt x="44" y="57"/>
                    </a:lnTo>
                    <a:lnTo>
                      <a:pt x="49" y="72"/>
                    </a:lnTo>
                    <a:lnTo>
                      <a:pt x="54" y="56"/>
                    </a:lnTo>
                    <a:lnTo>
                      <a:pt x="59" y="10"/>
                    </a:lnTo>
                    <a:lnTo>
                      <a:pt x="64" y="48"/>
                    </a:lnTo>
                    <a:lnTo>
                      <a:pt x="69" y="22"/>
                    </a:lnTo>
                    <a:lnTo>
                      <a:pt x="73" y="33"/>
                    </a:lnTo>
                    <a:lnTo>
                      <a:pt x="79" y="19"/>
                    </a:lnTo>
                    <a:lnTo>
                      <a:pt x="84" y="26"/>
                    </a:lnTo>
                    <a:lnTo>
                      <a:pt x="88" y="0"/>
                    </a:lnTo>
                    <a:lnTo>
                      <a:pt x="94" y="12"/>
                    </a:lnTo>
                    <a:lnTo>
                      <a:pt x="98" y="17"/>
                    </a:lnTo>
                    <a:lnTo>
                      <a:pt x="103" y="4"/>
                    </a:lnTo>
                    <a:lnTo>
                      <a:pt x="109" y="7"/>
                    </a:lnTo>
                    <a:lnTo>
                      <a:pt x="113" y="4"/>
                    </a:lnTo>
                    <a:lnTo>
                      <a:pt x="118" y="7"/>
                    </a:lnTo>
                    <a:lnTo>
                      <a:pt x="122" y="3"/>
                    </a:lnTo>
                    <a:lnTo>
                      <a:pt x="128" y="0"/>
                    </a:lnTo>
                    <a:lnTo>
                      <a:pt x="133" y="12"/>
                    </a:lnTo>
                    <a:lnTo>
                      <a:pt x="137" y="12"/>
                    </a:lnTo>
                    <a:lnTo>
                      <a:pt x="143" y="12"/>
                    </a:lnTo>
                    <a:lnTo>
                      <a:pt x="147" y="12"/>
                    </a:lnTo>
                    <a:lnTo>
                      <a:pt x="152" y="9"/>
                    </a:lnTo>
                    <a:lnTo>
                      <a:pt x="158" y="14"/>
                    </a:lnTo>
                    <a:lnTo>
                      <a:pt x="162" y="15"/>
                    </a:lnTo>
                    <a:lnTo>
                      <a:pt x="167" y="12"/>
                    </a:lnTo>
                    <a:lnTo>
                      <a:pt x="172" y="12"/>
                    </a:lnTo>
                    <a:lnTo>
                      <a:pt x="177" y="31"/>
                    </a:lnTo>
                    <a:lnTo>
                      <a:pt x="182" y="18"/>
                    </a:lnTo>
                    <a:lnTo>
                      <a:pt x="187" y="17"/>
                    </a:lnTo>
                    <a:lnTo>
                      <a:pt x="192" y="18"/>
                    </a:lnTo>
                    <a:lnTo>
                      <a:pt x="196" y="25"/>
                    </a:lnTo>
                    <a:lnTo>
                      <a:pt x="201" y="25"/>
                    </a:lnTo>
                    <a:lnTo>
                      <a:pt x="207" y="26"/>
                    </a:lnTo>
                    <a:lnTo>
                      <a:pt x="211" y="31"/>
                    </a:lnTo>
                    <a:lnTo>
                      <a:pt x="216" y="32"/>
                    </a:lnTo>
                    <a:lnTo>
                      <a:pt x="221" y="34"/>
                    </a:lnTo>
                    <a:lnTo>
                      <a:pt x="226" y="39"/>
                    </a:lnTo>
                    <a:lnTo>
                      <a:pt x="231" y="48"/>
                    </a:lnTo>
                    <a:lnTo>
                      <a:pt x="236" y="42"/>
                    </a:lnTo>
                    <a:lnTo>
                      <a:pt x="241" y="47"/>
                    </a:lnTo>
                    <a:lnTo>
                      <a:pt x="245" y="48"/>
                    </a:lnTo>
                    <a:lnTo>
                      <a:pt x="251" y="42"/>
                    </a:lnTo>
                    <a:lnTo>
                      <a:pt x="256" y="50"/>
                    </a:lnTo>
                    <a:lnTo>
                      <a:pt x="260" y="62"/>
                    </a:lnTo>
                    <a:lnTo>
                      <a:pt x="266" y="58"/>
                    </a:lnTo>
                    <a:lnTo>
                      <a:pt x="270" y="62"/>
                    </a:lnTo>
                    <a:lnTo>
                      <a:pt x="275" y="61"/>
                    </a:lnTo>
                    <a:lnTo>
                      <a:pt x="280" y="69"/>
                    </a:lnTo>
                    <a:lnTo>
                      <a:pt x="285" y="78"/>
                    </a:lnTo>
                    <a:lnTo>
                      <a:pt x="290" y="70"/>
                    </a:lnTo>
                    <a:lnTo>
                      <a:pt x="294" y="75"/>
                    </a:lnTo>
                    <a:lnTo>
                      <a:pt x="300" y="72"/>
                    </a:lnTo>
                    <a:lnTo>
                      <a:pt x="305" y="75"/>
                    </a:lnTo>
                    <a:lnTo>
                      <a:pt x="309" y="77"/>
                    </a:lnTo>
                    <a:lnTo>
                      <a:pt x="315" y="78"/>
                    </a:lnTo>
                    <a:lnTo>
                      <a:pt x="319" y="77"/>
                    </a:lnTo>
                    <a:lnTo>
                      <a:pt x="324" y="79"/>
                    </a:lnTo>
                    <a:lnTo>
                      <a:pt x="330" y="78"/>
                    </a:lnTo>
                    <a:lnTo>
                      <a:pt x="334" y="81"/>
                    </a:lnTo>
                    <a:lnTo>
                      <a:pt x="339" y="79"/>
                    </a:lnTo>
                    <a:lnTo>
                      <a:pt x="345" y="81"/>
                    </a:lnTo>
                    <a:lnTo>
                      <a:pt x="349" y="77"/>
                    </a:lnTo>
                    <a:lnTo>
                      <a:pt x="354" y="76"/>
                    </a:lnTo>
                    <a:lnTo>
                      <a:pt x="358" y="77"/>
                    </a:lnTo>
                    <a:lnTo>
                      <a:pt x="364" y="80"/>
                    </a:lnTo>
                    <a:lnTo>
                      <a:pt x="368" y="81"/>
                    </a:lnTo>
                    <a:lnTo>
                      <a:pt x="373" y="78"/>
                    </a:lnTo>
                    <a:lnTo>
                      <a:pt x="379" y="88"/>
                    </a:lnTo>
                    <a:lnTo>
                      <a:pt x="383" y="88"/>
                    </a:lnTo>
                    <a:lnTo>
                      <a:pt x="388" y="81"/>
                    </a:lnTo>
                    <a:lnTo>
                      <a:pt x="394" y="80"/>
                    </a:lnTo>
                    <a:lnTo>
                      <a:pt x="398" y="85"/>
                    </a:lnTo>
                    <a:lnTo>
                      <a:pt x="403" y="86"/>
                    </a:lnTo>
                    <a:lnTo>
                      <a:pt x="408" y="87"/>
                    </a:lnTo>
                    <a:lnTo>
                      <a:pt x="413" y="77"/>
                    </a:lnTo>
                    <a:lnTo>
                      <a:pt x="417" y="86"/>
                    </a:lnTo>
                    <a:lnTo>
                      <a:pt x="422" y="84"/>
                    </a:lnTo>
                    <a:lnTo>
                      <a:pt x="428" y="79"/>
                    </a:lnTo>
                    <a:lnTo>
                      <a:pt x="432" y="89"/>
                    </a:lnTo>
                    <a:lnTo>
                      <a:pt x="437" y="79"/>
                    </a:lnTo>
                    <a:lnTo>
                      <a:pt x="442" y="79"/>
                    </a:lnTo>
                    <a:lnTo>
                      <a:pt x="447" y="79"/>
                    </a:lnTo>
                    <a:lnTo>
                      <a:pt x="452" y="84"/>
                    </a:lnTo>
                    <a:lnTo>
                      <a:pt x="457" y="84"/>
                    </a:lnTo>
                    <a:lnTo>
                      <a:pt x="462" y="88"/>
                    </a:lnTo>
                    <a:lnTo>
                      <a:pt x="466" y="86"/>
                    </a:lnTo>
                    <a:lnTo>
                      <a:pt x="472" y="86"/>
                    </a:lnTo>
                    <a:lnTo>
                      <a:pt x="477" y="87"/>
                    </a:lnTo>
                    <a:lnTo>
                      <a:pt x="481" y="89"/>
                    </a:lnTo>
                    <a:lnTo>
                      <a:pt x="487" y="85"/>
                    </a:lnTo>
                    <a:lnTo>
                      <a:pt x="491" y="85"/>
                    </a:lnTo>
                    <a:lnTo>
                      <a:pt x="496" y="88"/>
                    </a:lnTo>
                    <a:lnTo>
                      <a:pt x="501" y="87"/>
                    </a:lnTo>
                    <a:lnTo>
                      <a:pt x="506" y="92"/>
                    </a:lnTo>
                    <a:lnTo>
                      <a:pt x="511" y="96"/>
                    </a:lnTo>
                    <a:lnTo>
                      <a:pt x="515" y="85"/>
                    </a:lnTo>
                    <a:lnTo>
                      <a:pt x="521" y="91"/>
                    </a:lnTo>
                    <a:lnTo>
                      <a:pt x="526" y="91"/>
                    </a:lnTo>
                    <a:lnTo>
                      <a:pt x="530" y="92"/>
                    </a:lnTo>
                    <a:lnTo>
                      <a:pt x="536" y="101"/>
                    </a:lnTo>
                    <a:lnTo>
                      <a:pt x="540" y="100"/>
                    </a:lnTo>
                    <a:lnTo>
                      <a:pt x="545" y="108"/>
                    </a:lnTo>
                    <a:lnTo>
                      <a:pt x="551" y="96"/>
                    </a:lnTo>
                    <a:lnTo>
                      <a:pt x="555" y="95"/>
                    </a:lnTo>
                    <a:lnTo>
                      <a:pt x="560" y="101"/>
                    </a:lnTo>
                    <a:lnTo>
                      <a:pt x="566" y="102"/>
                    </a:lnTo>
                    <a:lnTo>
                      <a:pt x="570" y="99"/>
                    </a:lnTo>
                    <a:lnTo>
                      <a:pt x="575" y="112"/>
                    </a:lnTo>
                    <a:lnTo>
                      <a:pt x="579" y="104"/>
                    </a:lnTo>
                    <a:lnTo>
                      <a:pt x="585" y="114"/>
                    </a:lnTo>
                    <a:lnTo>
                      <a:pt x="589" y="114"/>
                    </a:lnTo>
                    <a:lnTo>
                      <a:pt x="594" y="130"/>
                    </a:lnTo>
                    <a:lnTo>
                      <a:pt x="600" y="118"/>
                    </a:lnTo>
                    <a:lnTo>
                      <a:pt x="604" y="122"/>
                    </a:lnTo>
                    <a:lnTo>
                      <a:pt x="609" y="126"/>
                    </a:lnTo>
                    <a:lnTo>
                      <a:pt x="615" y="131"/>
                    </a:lnTo>
                    <a:lnTo>
                      <a:pt x="619" y="139"/>
                    </a:lnTo>
                    <a:lnTo>
                      <a:pt x="624" y="138"/>
                    </a:lnTo>
                    <a:lnTo>
                      <a:pt x="629" y="151"/>
                    </a:lnTo>
                    <a:lnTo>
                      <a:pt x="634" y="159"/>
                    </a:lnTo>
                    <a:lnTo>
                      <a:pt x="638" y="163"/>
                    </a:lnTo>
                    <a:lnTo>
                      <a:pt x="644" y="173"/>
                    </a:lnTo>
                    <a:lnTo>
                      <a:pt x="649" y="185"/>
                    </a:lnTo>
                    <a:lnTo>
                      <a:pt x="653" y="186"/>
                    </a:lnTo>
                    <a:lnTo>
                      <a:pt x="658" y="208"/>
                    </a:lnTo>
                    <a:lnTo>
                      <a:pt x="664" y="220"/>
                    </a:lnTo>
                    <a:lnTo>
                      <a:pt x="668" y="224"/>
                    </a:lnTo>
                    <a:lnTo>
                      <a:pt x="673" y="238"/>
                    </a:lnTo>
                    <a:lnTo>
                      <a:pt x="678" y="249"/>
                    </a:lnTo>
                    <a:lnTo>
                      <a:pt x="683" y="258"/>
                    </a:lnTo>
                    <a:lnTo>
                      <a:pt x="687" y="281"/>
                    </a:lnTo>
                    <a:lnTo>
                      <a:pt x="693" y="287"/>
                    </a:lnTo>
                    <a:lnTo>
                      <a:pt x="698" y="303"/>
                    </a:lnTo>
                    <a:lnTo>
                      <a:pt x="702" y="318"/>
                    </a:lnTo>
                    <a:lnTo>
                      <a:pt x="708" y="321"/>
                    </a:lnTo>
                    <a:lnTo>
                      <a:pt x="713" y="351"/>
                    </a:lnTo>
                    <a:lnTo>
                      <a:pt x="717" y="352"/>
                    </a:lnTo>
                    <a:lnTo>
                      <a:pt x="723" y="379"/>
                    </a:lnTo>
                    <a:lnTo>
                      <a:pt x="727" y="397"/>
                    </a:lnTo>
                    <a:lnTo>
                      <a:pt x="732" y="417"/>
                    </a:lnTo>
                    <a:lnTo>
                      <a:pt x="736" y="419"/>
                    </a:lnTo>
                    <a:lnTo>
                      <a:pt x="742" y="451"/>
                    </a:lnTo>
                    <a:lnTo>
                      <a:pt x="747" y="467"/>
                    </a:lnTo>
                    <a:lnTo>
                      <a:pt x="751" y="496"/>
                    </a:lnTo>
                    <a:lnTo>
                      <a:pt x="757" y="504"/>
                    </a:lnTo>
                    <a:lnTo>
                      <a:pt x="761" y="513"/>
                    </a:lnTo>
                    <a:lnTo>
                      <a:pt x="766" y="540"/>
                    </a:lnTo>
                    <a:lnTo>
                      <a:pt x="772" y="564"/>
                    </a:lnTo>
                    <a:lnTo>
                      <a:pt x="776" y="583"/>
                    </a:lnTo>
                    <a:lnTo>
                      <a:pt x="781" y="604"/>
                    </a:lnTo>
                    <a:lnTo>
                      <a:pt x="787" y="633"/>
                    </a:lnTo>
                    <a:lnTo>
                      <a:pt x="791" y="649"/>
                    </a:lnTo>
                    <a:lnTo>
                      <a:pt x="796" y="674"/>
                    </a:lnTo>
                    <a:lnTo>
                      <a:pt x="800" y="691"/>
                    </a:lnTo>
                    <a:lnTo>
                      <a:pt x="806" y="719"/>
                    </a:lnTo>
                    <a:lnTo>
                      <a:pt x="810" y="744"/>
                    </a:lnTo>
                    <a:lnTo>
                      <a:pt x="815" y="764"/>
                    </a:lnTo>
                    <a:lnTo>
                      <a:pt x="821" y="785"/>
                    </a:lnTo>
                    <a:lnTo>
                      <a:pt x="825" y="806"/>
                    </a:lnTo>
                    <a:lnTo>
                      <a:pt x="830" y="827"/>
                    </a:lnTo>
                    <a:lnTo>
                      <a:pt x="836" y="845"/>
                    </a:lnTo>
                    <a:lnTo>
                      <a:pt x="840" y="868"/>
                    </a:lnTo>
                    <a:lnTo>
                      <a:pt x="845" y="888"/>
                    </a:lnTo>
                    <a:lnTo>
                      <a:pt x="850" y="903"/>
                    </a:lnTo>
                    <a:lnTo>
                      <a:pt x="855" y="919"/>
                    </a:lnTo>
                    <a:lnTo>
                      <a:pt x="859" y="936"/>
                    </a:lnTo>
                    <a:lnTo>
                      <a:pt x="865" y="954"/>
                    </a:lnTo>
                    <a:lnTo>
                      <a:pt x="870" y="971"/>
                    </a:lnTo>
                    <a:lnTo>
                      <a:pt x="874" y="985"/>
                    </a:lnTo>
                    <a:lnTo>
                      <a:pt x="879" y="1001"/>
                    </a:lnTo>
                    <a:lnTo>
                      <a:pt x="885" y="1014"/>
                    </a:lnTo>
                    <a:lnTo>
                      <a:pt x="889" y="1029"/>
                    </a:lnTo>
                    <a:lnTo>
                      <a:pt x="894" y="1042"/>
                    </a:lnTo>
                    <a:lnTo>
                      <a:pt x="899" y="1055"/>
                    </a:lnTo>
                    <a:lnTo>
                      <a:pt x="904" y="1069"/>
                    </a:lnTo>
                    <a:lnTo>
                      <a:pt x="908" y="1081"/>
                    </a:lnTo>
                    <a:lnTo>
                      <a:pt x="914" y="1094"/>
                    </a:lnTo>
                    <a:lnTo>
                      <a:pt x="919" y="1110"/>
                    </a:lnTo>
                    <a:lnTo>
                      <a:pt x="923" y="1123"/>
                    </a:lnTo>
                    <a:lnTo>
                      <a:pt x="929" y="1137"/>
                    </a:lnTo>
                    <a:lnTo>
                      <a:pt x="934" y="1153"/>
                    </a:lnTo>
                    <a:lnTo>
                      <a:pt x="938" y="1163"/>
                    </a:lnTo>
                    <a:lnTo>
                      <a:pt x="944" y="1179"/>
                    </a:lnTo>
                    <a:lnTo>
                      <a:pt x="948" y="1190"/>
                    </a:lnTo>
                    <a:lnTo>
                      <a:pt x="953" y="1206"/>
                    </a:lnTo>
                    <a:lnTo>
                      <a:pt x="957" y="1216"/>
                    </a:lnTo>
                    <a:lnTo>
                      <a:pt x="963" y="1229"/>
                    </a:lnTo>
                    <a:lnTo>
                      <a:pt x="968" y="1240"/>
                    </a:lnTo>
                    <a:lnTo>
                      <a:pt x="972" y="1251"/>
                    </a:lnTo>
                    <a:lnTo>
                      <a:pt x="978" y="1262"/>
                    </a:lnTo>
                    <a:lnTo>
                      <a:pt x="983" y="1272"/>
                    </a:lnTo>
                    <a:lnTo>
                      <a:pt x="987" y="1282"/>
                    </a:lnTo>
                    <a:lnTo>
                      <a:pt x="993" y="1290"/>
                    </a:lnTo>
                    <a:lnTo>
                      <a:pt x="997" y="1296"/>
                    </a:lnTo>
                    <a:lnTo>
                      <a:pt x="1002" y="1305"/>
                    </a:lnTo>
                    <a:lnTo>
                      <a:pt x="1008" y="1311"/>
                    </a:lnTo>
                    <a:lnTo>
                      <a:pt x="1012" y="1317"/>
                    </a:lnTo>
                    <a:lnTo>
                      <a:pt x="1017" y="1322"/>
                    </a:lnTo>
                    <a:lnTo>
                      <a:pt x="1022" y="1327"/>
                    </a:lnTo>
                    <a:lnTo>
                      <a:pt x="1027" y="1332"/>
                    </a:lnTo>
                    <a:lnTo>
                      <a:pt x="1032" y="1338"/>
                    </a:lnTo>
                    <a:lnTo>
                      <a:pt x="1036" y="1342"/>
                    </a:lnTo>
                    <a:lnTo>
                      <a:pt x="1042" y="1342"/>
                    </a:lnTo>
                    <a:lnTo>
                      <a:pt x="1046" y="1346"/>
                    </a:lnTo>
                    <a:lnTo>
                      <a:pt x="1051" y="1349"/>
                    </a:lnTo>
                    <a:lnTo>
                      <a:pt x="1057" y="1350"/>
                    </a:lnTo>
                    <a:lnTo>
                      <a:pt x="1061" y="1354"/>
                    </a:lnTo>
                    <a:lnTo>
                      <a:pt x="1066" y="1353"/>
                    </a:lnTo>
                    <a:lnTo>
                      <a:pt x="1071" y="1354"/>
                    </a:lnTo>
                    <a:lnTo>
                      <a:pt x="1076" y="1356"/>
                    </a:lnTo>
                    <a:lnTo>
                      <a:pt x="1080" y="1358"/>
                    </a:lnTo>
                    <a:lnTo>
                      <a:pt x="1086" y="1358"/>
                    </a:lnTo>
                    <a:lnTo>
                      <a:pt x="1091" y="1358"/>
                    </a:lnTo>
                    <a:lnTo>
                      <a:pt x="1095" y="1358"/>
                    </a:lnTo>
                    <a:lnTo>
                      <a:pt x="1101" y="1360"/>
                    </a:lnTo>
                    <a:lnTo>
                      <a:pt x="1106" y="1360"/>
                    </a:lnTo>
                    <a:lnTo>
                      <a:pt x="1110" y="1360"/>
                    </a:lnTo>
                    <a:lnTo>
                      <a:pt x="1115" y="1360"/>
                    </a:lnTo>
                    <a:lnTo>
                      <a:pt x="1120" y="1362"/>
                    </a:lnTo>
                    <a:lnTo>
                      <a:pt x="1125" y="1363"/>
                    </a:lnTo>
                    <a:lnTo>
                      <a:pt x="1129" y="1363"/>
                    </a:lnTo>
                    <a:lnTo>
                      <a:pt x="1135" y="1363"/>
                    </a:lnTo>
                    <a:lnTo>
                      <a:pt x="1140" y="1364"/>
                    </a:lnTo>
                    <a:lnTo>
                      <a:pt x="1144" y="1365"/>
                    </a:lnTo>
                    <a:lnTo>
                      <a:pt x="1150" y="1364"/>
                    </a:lnTo>
                    <a:lnTo>
                      <a:pt x="1155" y="1365"/>
                    </a:lnTo>
                    <a:lnTo>
                      <a:pt x="1159" y="1364"/>
                    </a:lnTo>
                    <a:lnTo>
                      <a:pt x="1165" y="1365"/>
                    </a:lnTo>
                    <a:lnTo>
                      <a:pt x="1169" y="1364"/>
                    </a:lnTo>
                    <a:lnTo>
                      <a:pt x="1174" y="1365"/>
                    </a:lnTo>
                    <a:lnTo>
                      <a:pt x="1178" y="1367"/>
                    </a:lnTo>
                    <a:lnTo>
                      <a:pt x="1184" y="1367"/>
                    </a:lnTo>
                    <a:lnTo>
                      <a:pt x="1189" y="1365"/>
                    </a:lnTo>
                    <a:lnTo>
                      <a:pt x="1193" y="1367"/>
                    </a:lnTo>
                    <a:lnTo>
                      <a:pt x="1199" y="1367"/>
                    </a:lnTo>
                    <a:lnTo>
                      <a:pt x="1204" y="1369"/>
                    </a:lnTo>
                    <a:lnTo>
                      <a:pt x="1208" y="1368"/>
                    </a:lnTo>
                    <a:lnTo>
                      <a:pt x="1214" y="1370"/>
                    </a:lnTo>
                    <a:lnTo>
                      <a:pt x="1218" y="1369"/>
                    </a:lnTo>
                    <a:lnTo>
                      <a:pt x="1223" y="1369"/>
                    </a:lnTo>
                    <a:lnTo>
                      <a:pt x="1229" y="1368"/>
                    </a:lnTo>
                    <a:lnTo>
                      <a:pt x="1233" y="1368"/>
                    </a:lnTo>
                    <a:lnTo>
                      <a:pt x="1238" y="1369"/>
                    </a:lnTo>
                    <a:lnTo>
                      <a:pt x="1243" y="1368"/>
                    </a:lnTo>
                    <a:lnTo>
                      <a:pt x="1248" y="1369"/>
                    </a:lnTo>
                    <a:lnTo>
                      <a:pt x="1253" y="1371"/>
                    </a:lnTo>
                    <a:lnTo>
                      <a:pt x="1257" y="1371"/>
                    </a:lnTo>
                    <a:lnTo>
                      <a:pt x="1263" y="1371"/>
                    </a:lnTo>
                    <a:lnTo>
                      <a:pt x="1267" y="1370"/>
                    </a:lnTo>
                    <a:lnTo>
                      <a:pt x="1272" y="1370"/>
                    </a:lnTo>
                    <a:lnTo>
                      <a:pt x="1278" y="1370"/>
                    </a:lnTo>
                    <a:lnTo>
                      <a:pt x="1282" y="1371"/>
                    </a:lnTo>
                    <a:lnTo>
                      <a:pt x="1287" y="1372"/>
                    </a:lnTo>
                    <a:lnTo>
                      <a:pt x="1292" y="1373"/>
                    </a:lnTo>
                    <a:lnTo>
                      <a:pt x="1297" y="1375"/>
                    </a:lnTo>
                    <a:lnTo>
                      <a:pt x="1302" y="1375"/>
                    </a:lnTo>
                    <a:lnTo>
                      <a:pt x="1307" y="1373"/>
                    </a:lnTo>
                    <a:lnTo>
                      <a:pt x="1312" y="1373"/>
                    </a:lnTo>
                    <a:lnTo>
                      <a:pt x="1316" y="1372"/>
                    </a:lnTo>
                    <a:lnTo>
                      <a:pt x="1322" y="1373"/>
                    </a:lnTo>
                    <a:lnTo>
                      <a:pt x="1327" y="1375"/>
                    </a:lnTo>
                    <a:lnTo>
                      <a:pt x="1331" y="1373"/>
                    </a:lnTo>
                    <a:lnTo>
                      <a:pt x="1336" y="1373"/>
                    </a:lnTo>
                    <a:lnTo>
                      <a:pt x="1341" y="1373"/>
                    </a:lnTo>
                    <a:lnTo>
                      <a:pt x="1346" y="1375"/>
                    </a:lnTo>
                    <a:lnTo>
                      <a:pt x="1351" y="1375"/>
                    </a:lnTo>
                    <a:lnTo>
                      <a:pt x="1356" y="1375"/>
                    </a:lnTo>
                    <a:lnTo>
                      <a:pt x="1361" y="1375"/>
                    </a:lnTo>
                    <a:lnTo>
                      <a:pt x="1365" y="1375"/>
                    </a:lnTo>
                    <a:lnTo>
                      <a:pt x="1371" y="1376"/>
                    </a:lnTo>
                    <a:lnTo>
                      <a:pt x="1376" y="1377"/>
                    </a:lnTo>
                    <a:lnTo>
                      <a:pt x="1380" y="1377"/>
                    </a:lnTo>
                    <a:lnTo>
                      <a:pt x="1386" y="1377"/>
                    </a:lnTo>
                    <a:lnTo>
                      <a:pt x="1390" y="1377"/>
                    </a:lnTo>
                    <a:lnTo>
                      <a:pt x="1395" y="1376"/>
                    </a:lnTo>
                    <a:lnTo>
                      <a:pt x="1401" y="1376"/>
                    </a:lnTo>
                    <a:lnTo>
                      <a:pt x="1405" y="1377"/>
                    </a:lnTo>
                    <a:lnTo>
                      <a:pt x="1410" y="1378"/>
                    </a:lnTo>
                    <a:lnTo>
                      <a:pt x="1414" y="1378"/>
                    </a:lnTo>
                    <a:lnTo>
                      <a:pt x="1420" y="1377"/>
                    </a:lnTo>
                    <a:lnTo>
                      <a:pt x="1425" y="1378"/>
                    </a:lnTo>
                    <a:lnTo>
                      <a:pt x="1429" y="1378"/>
                    </a:lnTo>
                    <a:lnTo>
                      <a:pt x="1435" y="1378"/>
                    </a:lnTo>
                    <a:lnTo>
                      <a:pt x="1439" y="1378"/>
                    </a:lnTo>
                    <a:lnTo>
                      <a:pt x="1444" y="1379"/>
                    </a:lnTo>
                    <a:lnTo>
                      <a:pt x="1450" y="1381"/>
                    </a:lnTo>
                    <a:lnTo>
                      <a:pt x="1454" y="1380"/>
                    </a:lnTo>
                    <a:lnTo>
                      <a:pt x="1459" y="1379"/>
                    </a:lnTo>
                    <a:lnTo>
                      <a:pt x="1464" y="1380"/>
                    </a:lnTo>
                    <a:lnTo>
                      <a:pt x="1469" y="1380"/>
                    </a:lnTo>
                    <a:lnTo>
                      <a:pt x="1474" y="1380"/>
                    </a:lnTo>
                    <a:lnTo>
                      <a:pt x="1479" y="1380"/>
                    </a:lnTo>
                    <a:lnTo>
                      <a:pt x="1484" y="1381"/>
                    </a:lnTo>
                    <a:lnTo>
                      <a:pt x="1488" y="1383"/>
                    </a:lnTo>
                    <a:lnTo>
                      <a:pt x="1493" y="1383"/>
                    </a:lnTo>
                    <a:lnTo>
                      <a:pt x="1499" y="1381"/>
                    </a:lnTo>
                    <a:lnTo>
                      <a:pt x="1503" y="1381"/>
                    </a:lnTo>
                    <a:lnTo>
                      <a:pt x="1508" y="1381"/>
                    </a:lnTo>
                    <a:lnTo>
                      <a:pt x="1513" y="1381"/>
                    </a:lnTo>
                    <a:lnTo>
                      <a:pt x="1518" y="1381"/>
                    </a:lnTo>
                    <a:lnTo>
                      <a:pt x="1523" y="1381"/>
                    </a:lnTo>
                    <a:lnTo>
                      <a:pt x="1528" y="1383"/>
                    </a:lnTo>
                    <a:lnTo>
                      <a:pt x="1533" y="1384"/>
                    </a:lnTo>
                    <a:lnTo>
                      <a:pt x="1537" y="1384"/>
                    </a:lnTo>
                    <a:lnTo>
                      <a:pt x="1543" y="1383"/>
                    </a:lnTo>
                    <a:lnTo>
                      <a:pt x="1548" y="1385"/>
                    </a:lnTo>
                    <a:lnTo>
                      <a:pt x="1552" y="1385"/>
                    </a:lnTo>
                    <a:lnTo>
                      <a:pt x="1557" y="1385"/>
                    </a:lnTo>
                    <a:lnTo>
                      <a:pt x="1562" y="1383"/>
                    </a:lnTo>
                    <a:lnTo>
                      <a:pt x="1567" y="1384"/>
                    </a:lnTo>
                    <a:lnTo>
                      <a:pt x="1572" y="1385"/>
                    </a:lnTo>
                    <a:lnTo>
                      <a:pt x="1577" y="1385"/>
                    </a:lnTo>
                    <a:lnTo>
                      <a:pt x="1582" y="1384"/>
                    </a:lnTo>
                    <a:lnTo>
                      <a:pt x="1586" y="1384"/>
                    </a:lnTo>
                    <a:lnTo>
                      <a:pt x="1592" y="1386"/>
                    </a:lnTo>
                    <a:lnTo>
                      <a:pt x="1597" y="1386"/>
                    </a:lnTo>
                    <a:lnTo>
                      <a:pt x="1601" y="1387"/>
                    </a:lnTo>
                    <a:lnTo>
                      <a:pt x="1607" y="1386"/>
                    </a:lnTo>
                    <a:lnTo>
                      <a:pt x="1611" y="1386"/>
                    </a:lnTo>
                    <a:lnTo>
                      <a:pt x="1616" y="1387"/>
                    </a:lnTo>
                    <a:lnTo>
                      <a:pt x="1622" y="1388"/>
                    </a:lnTo>
                    <a:lnTo>
                      <a:pt x="1626" y="1387"/>
                    </a:lnTo>
                    <a:lnTo>
                      <a:pt x="1631" y="1386"/>
                    </a:lnTo>
                    <a:lnTo>
                      <a:pt x="1635" y="1386"/>
                    </a:lnTo>
                    <a:lnTo>
                      <a:pt x="1641" y="1388"/>
                    </a:lnTo>
                    <a:lnTo>
                      <a:pt x="1646" y="1387"/>
                    </a:lnTo>
                    <a:lnTo>
                      <a:pt x="1650" y="1388"/>
                    </a:lnTo>
                    <a:lnTo>
                      <a:pt x="1656" y="1388"/>
                    </a:lnTo>
                    <a:lnTo>
                      <a:pt x="1660" y="1388"/>
                    </a:lnTo>
                    <a:lnTo>
                      <a:pt x="1665" y="1388"/>
                    </a:lnTo>
                    <a:lnTo>
                      <a:pt x="1671" y="1386"/>
                    </a:lnTo>
                    <a:lnTo>
                      <a:pt x="1675" y="1386"/>
                    </a:lnTo>
                    <a:lnTo>
                      <a:pt x="1680" y="1387"/>
                    </a:lnTo>
                    <a:lnTo>
                      <a:pt x="1685" y="1387"/>
                    </a:lnTo>
                    <a:lnTo>
                      <a:pt x="1690" y="1388"/>
                    </a:lnTo>
                    <a:lnTo>
                      <a:pt x="1695" y="1388"/>
                    </a:lnTo>
                    <a:lnTo>
                      <a:pt x="1700" y="1388"/>
                    </a:lnTo>
                    <a:lnTo>
                      <a:pt x="1705" y="1388"/>
                    </a:lnTo>
                    <a:lnTo>
                      <a:pt x="1709" y="1390"/>
                    </a:lnTo>
                    <a:lnTo>
                      <a:pt x="1714" y="1388"/>
                    </a:lnTo>
                    <a:lnTo>
                      <a:pt x="1720" y="1388"/>
                    </a:lnTo>
                    <a:lnTo>
                      <a:pt x="1724" y="1387"/>
                    </a:lnTo>
                    <a:lnTo>
                      <a:pt x="1729" y="1390"/>
                    </a:lnTo>
                    <a:lnTo>
                      <a:pt x="1734" y="1391"/>
                    </a:lnTo>
                    <a:lnTo>
                      <a:pt x="1739" y="1391"/>
                    </a:lnTo>
                    <a:lnTo>
                      <a:pt x="1744" y="1390"/>
                    </a:lnTo>
                    <a:lnTo>
                      <a:pt x="1749" y="1388"/>
                    </a:lnTo>
                    <a:lnTo>
                      <a:pt x="1754" y="1390"/>
                    </a:lnTo>
                    <a:lnTo>
                      <a:pt x="1758" y="1390"/>
                    </a:lnTo>
                    <a:lnTo>
                      <a:pt x="1764" y="1390"/>
                    </a:lnTo>
                    <a:lnTo>
                      <a:pt x="1769" y="1390"/>
                    </a:lnTo>
                    <a:lnTo>
                      <a:pt x="1773" y="1391"/>
                    </a:lnTo>
                    <a:lnTo>
                      <a:pt x="1779" y="1391"/>
                    </a:lnTo>
                    <a:lnTo>
                      <a:pt x="1783" y="1391"/>
                    </a:lnTo>
                    <a:lnTo>
                      <a:pt x="1788" y="1391"/>
                    </a:lnTo>
                    <a:lnTo>
                      <a:pt x="1793" y="1391"/>
                    </a:lnTo>
                    <a:lnTo>
                      <a:pt x="1798" y="1390"/>
                    </a:lnTo>
                    <a:lnTo>
                      <a:pt x="1803" y="1391"/>
                    </a:lnTo>
                    <a:lnTo>
                      <a:pt x="1807" y="1392"/>
                    </a:lnTo>
                    <a:lnTo>
                      <a:pt x="1813" y="1392"/>
                    </a:lnTo>
                    <a:lnTo>
                      <a:pt x="1818" y="1391"/>
                    </a:lnTo>
                    <a:lnTo>
                      <a:pt x="1822" y="1391"/>
                    </a:lnTo>
                    <a:lnTo>
                      <a:pt x="1828" y="1390"/>
                    </a:lnTo>
                    <a:lnTo>
                      <a:pt x="1832" y="1391"/>
                    </a:lnTo>
                    <a:lnTo>
                      <a:pt x="1837" y="1392"/>
                    </a:lnTo>
                    <a:lnTo>
                      <a:pt x="1843" y="1392"/>
                    </a:lnTo>
                    <a:lnTo>
                      <a:pt x="1847" y="1392"/>
                    </a:lnTo>
                    <a:lnTo>
                      <a:pt x="1852" y="1392"/>
                    </a:lnTo>
                    <a:lnTo>
                      <a:pt x="1856" y="1392"/>
                    </a:lnTo>
                    <a:lnTo>
                      <a:pt x="1862" y="1392"/>
                    </a:lnTo>
                    <a:lnTo>
                      <a:pt x="1867" y="1392"/>
                    </a:lnTo>
                    <a:lnTo>
                      <a:pt x="1871" y="1391"/>
                    </a:lnTo>
                    <a:lnTo>
                      <a:pt x="1877" y="1392"/>
                    </a:lnTo>
                    <a:lnTo>
                      <a:pt x="1881" y="1392"/>
                    </a:lnTo>
                    <a:lnTo>
                      <a:pt x="1886" y="1391"/>
                    </a:lnTo>
                    <a:lnTo>
                      <a:pt x="1892" y="1392"/>
                    </a:lnTo>
                    <a:lnTo>
                      <a:pt x="1896" y="1392"/>
                    </a:lnTo>
                    <a:lnTo>
                      <a:pt x="1901" y="1392"/>
                    </a:lnTo>
                    <a:lnTo>
                      <a:pt x="1906" y="1392"/>
                    </a:lnTo>
                    <a:lnTo>
                      <a:pt x="1911" y="1392"/>
                    </a:lnTo>
                    <a:lnTo>
                      <a:pt x="1916" y="1392"/>
                    </a:lnTo>
                    <a:lnTo>
                      <a:pt x="1921" y="1392"/>
                    </a:lnTo>
                    <a:lnTo>
                      <a:pt x="1926" y="1392"/>
                    </a:lnTo>
                    <a:lnTo>
                      <a:pt x="1930" y="1392"/>
                    </a:lnTo>
                    <a:lnTo>
                      <a:pt x="1935" y="1392"/>
                    </a:lnTo>
                    <a:lnTo>
                      <a:pt x="1941" y="1392"/>
                    </a:lnTo>
                    <a:lnTo>
                      <a:pt x="1945" y="1393"/>
                    </a:lnTo>
                    <a:lnTo>
                      <a:pt x="1950" y="1392"/>
                    </a:lnTo>
                    <a:lnTo>
                      <a:pt x="1955" y="1392"/>
                    </a:lnTo>
                    <a:lnTo>
                      <a:pt x="1960" y="1392"/>
                    </a:lnTo>
                    <a:lnTo>
                      <a:pt x="1965" y="1392"/>
                    </a:lnTo>
                    <a:lnTo>
                      <a:pt x="1970" y="1392"/>
                    </a:lnTo>
                    <a:lnTo>
                      <a:pt x="1975" y="1393"/>
                    </a:lnTo>
                    <a:lnTo>
                      <a:pt x="1979" y="1392"/>
                    </a:lnTo>
                    <a:lnTo>
                      <a:pt x="1985" y="1392"/>
                    </a:lnTo>
                    <a:lnTo>
                      <a:pt x="1990" y="1392"/>
                    </a:lnTo>
                    <a:lnTo>
                      <a:pt x="1994" y="1392"/>
                    </a:lnTo>
                    <a:lnTo>
                      <a:pt x="2000" y="1392"/>
                    </a:lnTo>
                    <a:lnTo>
                      <a:pt x="2004" y="1393"/>
                    </a:lnTo>
                    <a:lnTo>
                      <a:pt x="2009" y="1393"/>
                    </a:lnTo>
                    <a:lnTo>
                      <a:pt x="2014" y="1393"/>
                    </a:lnTo>
                    <a:lnTo>
                      <a:pt x="2019" y="1393"/>
                    </a:lnTo>
                    <a:lnTo>
                      <a:pt x="2024" y="1392"/>
                    </a:lnTo>
                    <a:lnTo>
                      <a:pt x="2028" y="1392"/>
                    </a:lnTo>
                    <a:lnTo>
                      <a:pt x="2034" y="1392"/>
                    </a:lnTo>
                    <a:lnTo>
                      <a:pt x="2039" y="1392"/>
                    </a:lnTo>
                    <a:lnTo>
                      <a:pt x="2043" y="1392"/>
                    </a:lnTo>
                    <a:lnTo>
                      <a:pt x="2049" y="1392"/>
                    </a:lnTo>
                    <a:lnTo>
                      <a:pt x="2053" y="1393"/>
                    </a:lnTo>
                    <a:lnTo>
                      <a:pt x="2058" y="1392"/>
                    </a:lnTo>
                    <a:lnTo>
                      <a:pt x="2064" y="1392"/>
                    </a:lnTo>
                    <a:lnTo>
                      <a:pt x="2068" y="1392"/>
                    </a:lnTo>
                    <a:lnTo>
                      <a:pt x="2073" y="1392"/>
                    </a:lnTo>
                    <a:lnTo>
                      <a:pt x="2079" y="1393"/>
                    </a:lnTo>
                    <a:lnTo>
                      <a:pt x="2083" y="1392"/>
                    </a:lnTo>
                    <a:lnTo>
                      <a:pt x="2088" y="1393"/>
                    </a:lnTo>
                    <a:lnTo>
                      <a:pt x="2092" y="1392"/>
                    </a:lnTo>
                    <a:lnTo>
                      <a:pt x="2098" y="1393"/>
                    </a:lnTo>
                    <a:lnTo>
                      <a:pt x="2102" y="1393"/>
                    </a:lnTo>
                    <a:lnTo>
                      <a:pt x="2107" y="1393"/>
                    </a:lnTo>
                    <a:lnTo>
                      <a:pt x="2113" y="1393"/>
                    </a:lnTo>
                    <a:lnTo>
                      <a:pt x="2117" y="1393"/>
                    </a:lnTo>
                    <a:lnTo>
                      <a:pt x="2122" y="1392"/>
                    </a:lnTo>
                    <a:lnTo>
                      <a:pt x="2127" y="1392"/>
                    </a:lnTo>
                    <a:lnTo>
                      <a:pt x="2132" y="1392"/>
                    </a:lnTo>
                    <a:lnTo>
                      <a:pt x="2137" y="1392"/>
                    </a:lnTo>
                    <a:lnTo>
                      <a:pt x="2142" y="1393"/>
                    </a:lnTo>
                    <a:lnTo>
                      <a:pt x="2147" y="1393"/>
                    </a:lnTo>
                    <a:lnTo>
                      <a:pt x="2151" y="1393"/>
                    </a:lnTo>
                    <a:lnTo>
                      <a:pt x="2157" y="1393"/>
                    </a:lnTo>
                    <a:lnTo>
                      <a:pt x="2162" y="1393"/>
                    </a:lnTo>
                    <a:lnTo>
                      <a:pt x="2166" y="1392"/>
                    </a:lnTo>
                    <a:lnTo>
                      <a:pt x="2171" y="1392"/>
                    </a:lnTo>
                    <a:lnTo>
                      <a:pt x="2176" y="1394"/>
                    </a:lnTo>
                    <a:lnTo>
                      <a:pt x="2181" y="1392"/>
                    </a:lnTo>
                    <a:lnTo>
                      <a:pt x="2186" y="1393"/>
                    </a:lnTo>
                    <a:lnTo>
                      <a:pt x="2191" y="1394"/>
                    </a:lnTo>
                    <a:lnTo>
                      <a:pt x="2196" y="1393"/>
                    </a:lnTo>
                    <a:lnTo>
                      <a:pt x="2200" y="1392"/>
                    </a:lnTo>
                    <a:lnTo>
                      <a:pt x="2206" y="1392"/>
                    </a:lnTo>
                    <a:lnTo>
                      <a:pt x="2211" y="1392"/>
                    </a:lnTo>
                    <a:lnTo>
                      <a:pt x="2215" y="1392"/>
                    </a:lnTo>
                    <a:lnTo>
                      <a:pt x="2221" y="1392"/>
                    </a:lnTo>
                    <a:lnTo>
                      <a:pt x="2225" y="1392"/>
                    </a:lnTo>
                    <a:lnTo>
                      <a:pt x="2230" y="1392"/>
                    </a:lnTo>
                    <a:lnTo>
                      <a:pt x="2235" y="1393"/>
                    </a:lnTo>
                    <a:lnTo>
                      <a:pt x="2240" y="1393"/>
                    </a:lnTo>
                    <a:lnTo>
                      <a:pt x="2245" y="1395"/>
                    </a:lnTo>
                    <a:lnTo>
                      <a:pt x="2249" y="1394"/>
                    </a:lnTo>
                    <a:lnTo>
                      <a:pt x="2255" y="1394"/>
                    </a:lnTo>
                    <a:lnTo>
                      <a:pt x="2260" y="1393"/>
                    </a:lnTo>
                    <a:lnTo>
                      <a:pt x="2264" y="1394"/>
                    </a:lnTo>
                    <a:lnTo>
                      <a:pt x="2270" y="1394"/>
                    </a:lnTo>
                    <a:lnTo>
                      <a:pt x="2274" y="1394"/>
                    </a:lnTo>
                    <a:lnTo>
                      <a:pt x="2279" y="1392"/>
                    </a:lnTo>
                    <a:lnTo>
                      <a:pt x="2285" y="1392"/>
                    </a:lnTo>
                    <a:lnTo>
                      <a:pt x="2289" y="1393"/>
                    </a:lnTo>
                    <a:lnTo>
                      <a:pt x="2294" y="1394"/>
                    </a:lnTo>
                    <a:lnTo>
                      <a:pt x="2300" y="1393"/>
                    </a:lnTo>
                    <a:lnTo>
                      <a:pt x="2304" y="1392"/>
                    </a:lnTo>
                    <a:lnTo>
                      <a:pt x="2309" y="1393"/>
                    </a:lnTo>
                    <a:lnTo>
                      <a:pt x="2313" y="1392"/>
                    </a:lnTo>
                    <a:lnTo>
                      <a:pt x="2319" y="1394"/>
                    </a:lnTo>
                    <a:lnTo>
                      <a:pt x="2323" y="1394"/>
                    </a:lnTo>
                    <a:lnTo>
                      <a:pt x="2328" y="1394"/>
                    </a:lnTo>
                    <a:lnTo>
                      <a:pt x="2334" y="1394"/>
                    </a:lnTo>
                    <a:lnTo>
                      <a:pt x="2338" y="1392"/>
                    </a:lnTo>
                    <a:lnTo>
                      <a:pt x="2343" y="1392"/>
                    </a:lnTo>
                    <a:lnTo>
                      <a:pt x="2349" y="1392"/>
                    </a:lnTo>
                    <a:lnTo>
                      <a:pt x="2353" y="1393"/>
                    </a:lnTo>
                    <a:lnTo>
                      <a:pt x="2358" y="1392"/>
                    </a:lnTo>
                    <a:lnTo>
                      <a:pt x="2363" y="1393"/>
                    </a:lnTo>
                    <a:lnTo>
                      <a:pt x="2368" y="1394"/>
                    </a:lnTo>
                    <a:lnTo>
                      <a:pt x="2372" y="1392"/>
                    </a:lnTo>
                    <a:lnTo>
                      <a:pt x="2378" y="1393"/>
                    </a:lnTo>
                    <a:lnTo>
                      <a:pt x="2383" y="1393"/>
                    </a:lnTo>
                    <a:lnTo>
                      <a:pt x="2387" y="1392"/>
                    </a:lnTo>
                    <a:lnTo>
                      <a:pt x="2392" y="1392"/>
                    </a:lnTo>
                    <a:lnTo>
                      <a:pt x="2398" y="1395"/>
                    </a:lnTo>
                    <a:lnTo>
                      <a:pt x="2402" y="1393"/>
                    </a:lnTo>
                    <a:lnTo>
                      <a:pt x="2407" y="1394"/>
                    </a:lnTo>
                    <a:lnTo>
                      <a:pt x="2412" y="1394"/>
                    </a:lnTo>
                    <a:lnTo>
                      <a:pt x="2417" y="1395"/>
                    </a:lnTo>
                    <a:lnTo>
                      <a:pt x="2421" y="1394"/>
                    </a:lnTo>
                    <a:lnTo>
                      <a:pt x="2427" y="1393"/>
                    </a:lnTo>
                    <a:lnTo>
                      <a:pt x="2432" y="1392"/>
                    </a:lnTo>
                    <a:lnTo>
                      <a:pt x="2436" y="1392"/>
                    </a:lnTo>
                    <a:lnTo>
                      <a:pt x="2442" y="1393"/>
                    </a:lnTo>
                    <a:lnTo>
                      <a:pt x="2446" y="1393"/>
                    </a:lnTo>
                    <a:lnTo>
                      <a:pt x="2451" y="1393"/>
                    </a:lnTo>
                    <a:lnTo>
                      <a:pt x="2457" y="1392"/>
                    </a:lnTo>
                    <a:lnTo>
                      <a:pt x="2461" y="1393"/>
                    </a:lnTo>
                    <a:lnTo>
                      <a:pt x="2466" y="1394"/>
                    </a:lnTo>
                    <a:lnTo>
                      <a:pt x="2470" y="1393"/>
                    </a:lnTo>
                    <a:lnTo>
                      <a:pt x="2476" y="1394"/>
                    </a:lnTo>
                    <a:lnTo>
                      <a:pt x="2481" y="1392"/>
                    </a:lnTo>
                    <a:lnTo>
                      <a:pt x="2485" y="1394"/>
                    </a:lnTo>
                    <a:lnTo>
                      <a:pt x="2491" y="1392"/>
                    </a:lnTo>
                    <a:lnTo>
                      <a:pt x="2495" y="1392"/>
                    </a:lnTo>
                    <a:lnTo>
                      <a:pt x="2500" y="1392"/>
                    </a:lnTo>
                    <a:lnTo>
                      <a:pt x="2506" y="1392"/>
                    </a:lnTo>
                    <a:lnTo>
                      <a:pt x="2510" y="1393"/>
                    </a:lnTo>
                    <a:lnTo>
                      <a:pt x="2515" y="1393"/>
                    </a:lnTo>
                    <a:lnTo>
                      <a:pt x="2521" y="1392"/>
                    </a:lnTo>
                    <a:lnTo>
                      <a:pt x="2525" y="1394"/>
                    </a:lnTo>
                    <a:lnTo>
                      <a:pt x="2530" y="1393"/>
                    </a:lnTo>
                    <a:lnTo>
                      <a:pt x="2535" y="1396"/>
                    </a:lnTo>
                    <a:lnTo>
                      <a:pt x="2540" y="1394"/>
                    </a:lnTo>
                    <a:lnTo>
                      <a:pt x="2544" y="1393"/>
                    </a:lnTo>
                    <a:lnTo>
                      <a:pt x="2549" y="1394"/>
                    </a:lnTo>
                    <a:lnTo>
                      <a:pt x="2555" y="1392"/>
                    </a:lnTo>
                    <a:lnTo>
                      <a:pt x="2559" y="1392"/>
                    </a:lnTo>
                    <a:lnTo>
                      <a:pt x="2564" y="1393"/>
                    </a:lnTo>
                    <a:lnTo>
                      <a:pt x="2570" y="1395"/>
                    </a:lnTo>
                    <a:lnTo>
                      <a:pt x="2574" y="1394"/>
                    </a:lnTo>
                    <a:lnTo>
                      <a:pt x="2579" y="1392"/>
                    </a:lnTo>
                    <a:lnTo>
                      <a:pt x="2584" y="1391"/>
                    </a:lnTo>
                    <a:lnTo>
                      <a:pt x="2589" y="1392"/>
                    </a:lnTo>
                    <a:lnTo>
                      <a:pt x="2593" y="1392"/>
                    </a:lnTo>
                    <a:lnTo>
                      <a:pt x="2599" y="1393"/>
                    </a:lnTo>
                    <a:lnTo>
                      <a:pt x="2604" y="1393"/>
                    </a:lnTo>
                    <a:lnTo>
                      <a:pt x="2608" y="1393"/>
                    </a:lnTo>
                    <a:lnTo>
                      <a:pt x="2613" y="1391"/>
                    </a:lnTo>
                    <a:lnTo>
                      <a:pt x="2619" y="1390"/>
                    </a:lnTo>
                    <a:lnTo>
                      <a:pt x="2623" y="1392"/>
                    </a:lnTo>
                    <a:lnTo>
                      <a:pt x="2628" y="1392"/>
                    </a:lnTo>
                    <a:lnTo>
                      <a:pt x="2633" y="1390"/>
                    </a:lnTo>
                    <a:lnTo>
                      <a:pt x="2638" y="1392"/>
                    </a:lnTo>
                    <a:lnTo>
                      <a:pt x="2642" y="1393"/>
                    </a:lnTo>
                    <a:lnTo>
                      <a:pt x="2648" y="1396"/>
                    </a:lnTo>
                    <a:lnTo>
                      <a:pt x="2653" y="1396"/>
                    </a:lnTo>
                    <a:lnTo>
                      <a:pt x="2657" y="1395"/>
                    </a:lnTo>
                    <a:lnTo>
                      <a:pt x="2663" y="1393"/>
                    </a:lnTo>
                    <a:lnTo>
                      <a:pt x="2668" y="1393"/>
                    </a:lnTo>
                    <a:lnTo>
                      <a:pt x="2672" y="1392"/>
                    </a:lnTo>
                    <a:lnTo>
                      <a:pt x="2678" y="1393"/>
                    </a:lnTo>
                    <a:lnTo>
                      <a:pt x="2682" y="1396"/>
                    </a:lnTo>
                    <a:lnTo>
                      <a:pt x="2687" y="1393"/>
                    </a:lnTo>
                    <a:lnTo>
                      <a:pt x="2691" y="1392"/>
                    </a:lnTo>
                    <a:lnTo>
                      <a:pt x="2697" y="1392"/>
                    </a:lnTo>
                    <a:lnTo>
                      <a:pt x="2702" y="1391"/>
                    </a:lnTo>
                    <a:lnTo>
                      <a:pt x="2706" y="1392"/>
                    </a:lnTo>
                    <a:lnTo>
                      <a:pt x="2712" y="1395"/>
                    </a:lnTo>
                    <a:lnTo>
                      <a:pt x="2717" y="1392"/>
                    </a:lnTo>
                    <a:lnTo>
                      <a:pt x="2721" y="1392"/>
                    </a:lnTo>
                    <a:lnTo>
                      <a:pt x="2727" y="1392"/>
                    </a:lnTo>
                    <a:lnTo>
                      <a:pt x="2731" y="1392"/>
                    </a:lnTo>
                    <a:lnTo>
                      <a:pt x="2736" y="1391"/>
                    </a:lnTo>
                    <a:lnTo>
                      <a:pt x="2742" y="1390"/>
                    </a:lnTo>
                    <a:lnTo>
                      <a:pt x="2746" y="1394"/>
                    </a:lnTo>
                    <a:lnTo>
                      <a:pt x="2751" y="1398"/>
                    </a:lnTo>
                    <a:lnTo>
                      <a:pt x="2756" y="1394"/>
                    </a:lnTo>
                    <a:lnTo>
                      <a:pt x="2761" y="1399"/>
                    </a:lnTo>
                    <a:lnTo>
                      <a:pt x="2765" y="1394"/>
                    </a:lnTo>
                    <a:lnTo>
                      <a:pt x="2770" y="1391"/>
                    </a:lnTo>
                    <a:lnTo>
                      <a:pt x="2776" y="1394"/>
                    </a:lnTo>
                    <a:lnTo>
                      <a:pt x="2780" y="1395"/>
                    </a:lnTo>
                    <a:lnTo>
                      <a:pt x="2785" y="1395"/>
                    </a:lnTo>
                    <a:lnTo>
                      <a:pt x="2791" y="1393"/>
                    </a:lnTo>
                    <a:lnTo>
                      <a:pt x="2795" y="1399"/>
                    </a:lnTo>
                    <a:lnTo>
                      <a:pt x="2800" y="1401"/>
                    </a:lnTo>
                    <a:lnTo>
                      <a:pt x="2805" y="1395"/>
                    </a:lnTo>
                    <a:lnTo>
                      <a:pt x="2810" y="1394"/>
                    </a:lnTo>
                    <a:lnTo>
                      <a:pt x="2814" y="1392"/>
                    </a:lnTo>
                    <a:lnTo>
                      <a:pt x="2820" y="1399"/>
                    </a:lnTo>
                    <a:lnTo>
                      <a:pt x="2825" y="1394"/>
                    </a:lnTo>
                    <a:lnTo>
                      <a:pt x="2829" y="1393"/>
                    </a:lnTo>
                    <a:lnTo>
                      <a:pt x="2835" y="1392"/>
                    </a:lnTo>
                    <a:lnTo>
                      <a:pt x="2840" y="1392"/>
                    </a:lnTo>
                    <a:lnTo>
                      <a:pt x="2844" y="1396"/>
                    </a:lnTo>
                    <a:lnTo>
                      <a:pt x="2849" y="1398"/>
                    </a:lnTo>
                    <a:lnTo>
                      <a:pt x="2854" y="1394"/>
                    </a:lnTo>
                    <a:lnTo>
                      <a:pt x="2859" y="1399"/>
                    </a:lnTo>
                    <a:lnTo>
                      <a:pt x="2863" y="1394"/>
                    </a:lnTo>
                    <a:lnTo>
                      <a:pt x="2869" y="1394"/>
                    </a:lnTo>
                    <a:lnTo>
                      <a:pt x="2874" y="1391"/>
                    </a:lnTo>
                    <a:lnTo>
                      <a:pt x="2878" y="1391"/>
                    </a:lnTo>
                    <a:lnTo>
                      <a:pt x="2884" y="1392"/>
                    </a:lnTo>
                    <a:lnTo>
                      <a:pt x="2889" y="1395"/>
                    </a:lnTo>
                    <a:lnTo>
                      <a:pt x="2893" y="1392"/>
                    </a:lnTo>
                    <a:lnTo>
                      <a:pt x="2899" y="1395"/>
                    </a:lnTo>
                    <a:lnTo>
                      <a:pt x="2903" y="1392"/>
                    </a:lnTo>
                    <a:lnTo>
                      <a:pt x="2908" y="1387"/>
                    </a:lnTo>
                    <a:lnTo>
                      <a:pt x="2914" y="1392"/>
                    </a:lnTo>
                    <a:lnTo>
                      <a:pt x="2918" y="1392"/>
                    </a:lnTo>
                    <a:lnTo>
                      <a:pt x="2923" y="1388"/>
                    </a:lnTo>
                    <a:lnTo>
                      <a:pt x="2927" y="1392"/>
                    </a:lnTo>
                    <a:lnTo>
                      <a:pt x="2933" y="1388"/>
                    </a:lnTo>
                    <a:lnTo>
                      <a:pt x="2938" y="1388"/>
                    </a:lnTo>
                    <a:lnTo>
                      <a:pt x="2942" y="1385"/>
                    </a:lnTo>
                    <a:lnTo>
                      <a:pt x="2948" y="1392"/>
                    </a:lnTo>
                    <a:lnTo>
                      <a:pt x="2952" y="139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4" name="Freeform 129"/>
              <p:cNvSpPr>
                <a:spLocks/>
              </p:cNvSpPr>
              <p:nvPr/>
            </p:nvSpPr>
            <p:spPr bwMode="auto">
              <a:xfrm>
                <a:off x="446" y="1275"/>
                <a:ext cx="1717" cy="846"/>
              </a:xfrm>
              <a:custGeom>
                <a:avLst/>
                <a:gdLst>
                  <a:gd name="T0" fmla="*/ 25 w 1717"/>
                  <a:gd name="T1" fmla="*/ 171 h 846"/>
                  <a:gd name="T2" fmla="*/ 51 w 1717"/>
                  <a:gd name="T3" fmla="*/ 162 h 846"/>
                  <a:gd name="T4" fmla="*/ 79 w 1717"/>
                  <a:gd name="T5" fmla="*/ 107 h 846"/>
                  <a:gd name="T6" fmla="*/ 106 w 1717"/>
                  <a:gd name="T7" fmla="*/ 133 h 846"/>
                  <a:gd name="T8" fmla="*/ 132 w 1717"/>
                  <a:gd name="T9" fmla="*/ 60 h 846"/>
                  <a:gd name="T10" fmla="*/ 160 w 1717"/>
                  <a:gd name="T11" fmla="*/ 34 h 846"/>
                  <a:gd name="T12" fmla="*/ 187 w 1717"/>
                  <a:gd name="T13" fmla="*/ 40 h 846"/>
                  <a:gd name="T14" fmla="*/ 214 w 1717"/>
                  <a:gd name="T15" fmla="*/ 12 h 846"/>
                  <a:gd name="T16" fmla="*/ 240 w 1717"/>
                  <a:gd name="T17" fmla="*/ 23 h 846"/>
                  <a:gd name="T18" fmla="*/ 268 w 1717"/>
                  <a:gd name="T19" fmla="*/ 26 h 846"/>
                  <a:gd name="T20" fmla="*/ 295 w 1717"/>
                  <a:gd name="T21" fmla="*/ 24 h 846"/>
                  <a:gd name="T22" fmla="*/ 321 w 1717"/>
                  <a:gd name="T23" fmla="*/ 22 h 846"/>
                  <a:gd name="T24" fmla="*/ 349 w 1717"/>
                  <a:gd name="T25" fmla="*/ 32 h 846"/>
                  <a:gd name="T26" fmla="*/ 376 w 1717"/>
                  <a:gd name="T27" fmla="*/ 33 h 846"/>
                  <a:gd name="T28" fmla="*/ 403 w 1717"/>
                  <a:gd name="T29" fmla="*/ 32 h 846"/>
                  <a:gd name="T30" fmla="*/ 430 w 1717"/>
                  <a:gd name="T31" fmla="*/ 38 h 846"/>
                  <a:gd name="T32" fmla="*/ 457 w 1717"/>
                  <a:gd name="T33" fmla="*/ 38 h 846"/>
                  <a:gd name="T34" fmla="*/ 484 w 1717"/>
                  <a:gd name="T35" fmla="*/ 40 h 846"/>
                  <a:gd name="T36" fmla="*/ 510 w 1717"/>
                  <a:gd name="T37" fmla="*/ 34 h 846"/>
                  <a:gd name="T38" fmla="*/ 538 w 1717"/>
                  <a:gd name="T39" fmla="*/ 58 h 846"/>
                  <a:gd name="T40" fmla="*/ 565 w 1717"/>
                  <a:gd name="T41" fmla="*/ 57 h 846"/>
                  <a:gd name="T42" fmla="*/ 592 w 1717"/>
                  <a:gd name="T43" fmla="*/ 58 h 846"/>
                  <a:gd name="T44" fmla="*/ 619 w 1717"/>
                  <a:gd name="T45" fmla="*/ 43 h 846"/>
                  <a:gd name="T46" fmla="*/ 646 w 1717"/>
                  <a:gd name="T47" fmla="*/ 64 h 846"/>
                  <a:gd name="T48" fmla="*/ 673 w 1717"/>
                  <a:gd name="T49" fmla="*/ 73 h 846"/>
                  <a:gd name="T50" fmla="*/ 700 w 1717"/>
                  <a:gd name="T51" fmla="*/ 54 h 846"/>
                  <a:gd name="T52" fmla="*/ 727 w 1717"/>
                  <a:gd name="T53" fmla="*/ 72 h 846"/>
                  <a:gd name="T54" fmla="*/ 754 w 1717"/>
                  <a:gd name="T55" fmla="*/ 69 h 846"/>
                  <a:gd name="T56" fmla="*/ 782 w 1717"/>
                  <a:gd name="T57" fmla="*/ 97 h 846"/>
                  <a:gd name="T58" fmla="*/ 808 w 1717"/>
                  <a:gd name="T59" fmla="*/ 127 h 846"/>
                  <a:gd name="T60" fmla="*/ 835 w 1717"/>
                  <a:gd name="T61" fmla="*/ 162 h 846"/>
                  <a:gd name="T62" fmla="*/ 862 w 1717"/>
                  <a:gd name="T63" fmla="*/ 192 h 846"/>
                  <a:gd name="T64" fmla="*/ 889 w 1717"/>
                  <a:gd name="T65" fmla="*/ 233 h 846"/>
                  <a:gd name="T66" fmla="*/ 916 w 1717"/>
                  <a:gd name="T67" fmla="*/ 274 h 846"/>
                  <a:gd name="T68" fmla="*/ 943 w 1717"/>
                  <a:gd name="T69" fmla="*/ 329 h 846"/>
                  <a:gd name="T70" fmla="*/ 971 w 1717"/>
                  <a:gd name="T71" fmla="*/ 394 h 846"/>
                  <a:gd name="T72" fmla="*/ 997 w 1717"/>
                  <a:gd name="T73" fmla="*/ 445 h 846"/>
                  <a:gd name="T74" fmla="*/ 1024 w 1717"/>
                  <a:gd name="T75" fmla="*/ 490 h 846"/>
                  <a:gd name="T76" fmla="*/ 1052 w 1717"/>
                  <a:gd name="T77" fmla="*/ 519 h 846"/>
                  <a:gd name="T78" fmla="*/ 1078 w 1717"/>
                  <a:gd name="T79" fmla="*/ 536 h 846"/>
                  <a:gd name="T80" fmla="*/ 1105 w 1717"/>
                  <a:gd name="T81" fmla="*/ 555 h 846"/>
                  <a:gd name="T82" fmla="*/ 1132 w 1717"/>
                  <a:gd name="T83" fmla="*/ 571 h 846"/>
                  <a:gd name="T84" fmla="*/ 1160 w 1717"/>
                  <a:gd name="T85" fmla="*/ 592 h 846"/>
                  <a:gd name="T86" fmla="*/ 1186 w 1717"/>
                  <a:gd name="T87" fmla="*/ 606 h 846"/>
                  <a:gd name="T88" fmla="*/ 1213 w 1717"/>
                  <a:gd name="T89" fmla="*/ 625 h 846"/>
                  <a:gd name="T90" fmla="*/ 1241 w 1717"/>
                  <a:gd name="T91" fmla="*/ 641 h 846"/>
                  <a:gd name="T92" fmla="*/ 1267 w 1717"/>
                  <a:gd name="T93" fmla="*/ 660 h 846"/>
                  <a:gd name="T94" fmla="*/ 1294 w 1717"/>
                  <a:gd name="T95" fmla="*/ 677 h 846"/>
                  <a:gd name="T96" fmla="*/ 1322 w 1717"/>
                  <a:gd name="T97" fmla="*/ 696 h 846"/>
                  <a:gd name="T98" fmla="*/ 1349 w 1717"/>
                  <a:gd name="T99" fmla="*/ 715 h 846"/>
                  <a:gd name="T100" fmla="*/ 1375 w 1717"/>
                  <a:gd name="T101" fmla="*/ 729 h 846"/>
                  <a:gd name="T102" fmla="*/ 1402 w 1717"/>
                  <a:gd name="T103" fmla="*/ 749 h 846"/>
                  <a:gd name="T104" fmla="*/ 1430 w 1717"/>
                  <a:gd name="T105" fmla="*/ 761 h 846"/>
                  <a:gd name="T106" fmla="*/ 1456 w 1717"/>
                  <a:gd name="T107" fmla="*/ 780 h 846"/>
                  <a:gd name="T108" fmla="*/ 1483 w 1717"/>
                  <a:gd name="T109" fmla="*/ 790 h 846"/>
                  <a:gd name="T110" fmla="*/ 1511 w 1717"/>
                  <a:gd name="T111" fmla="*/ 801 h 846"/>
                  <a:gd name="T112" fmla="*/ 1538 w 1717"/>
                  <a:gd name="T113" fmla="*/ 811 h 846"/>
                  <a:gd name="T114" fmla="*/ 1564 w 1717"/>
                  <a:gd name="T115" fmla="*/ 814 h 846"/>
                  <a:gd name="T116" fmla="*/ 1592 w 1717"/>
                  <a:gd name="T117" fmla="*/ 822 h 846"/>
                  <a:gd name="T118" fmla="*/ 1619 w 1717"/>
                  <a:gd name="T119" fmla="*/ 829 h 846"/>
                  <a:gd name="T120" fmla="*/ 1645 w 1717"/>
                  <a:gd name="T121" fmla="*/ 834 h 846"/>
                  <a:gd name="T122" fmla="*/ 1672 w 1717"/>
                  <a:gd name="T123" fmla="*/ 841 h 846"/>
                  <a:gd name="T124" fmla="*/ 1700 w 1717"/>
                  <a:gd name="T125" fmla="*/ 843 h 8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7"/>
                  <a:gd name="T190" fmla="*/ 0 h 846"/>
                  <a:gd name="T191" fmla="*/ 1717 w 1717"/>
                  <a:gd name="T192" fmla="*/ 846 h 8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7" h="846">
                    <a:moveTo>
                      <a:pt x="0" y="70"/>
                    </a:moveTo>
                    <a:lnTo>
                      <a:pt x="2" y="161"/>
                    </a:lnTo>
                    <a:lnTo>
                      <a:pt x="5" y="221"/>
                    </a:lnTo>
                    <a:lnTo>
                      <a:pt x="7" y="166"/>
                    </a:lnTo>
                    <a:lnTo>
                      <a:pt x="10" y="169"/>
                    </a:lnTo>
                    <a:lnTo>
                      <a:pt x="13" y="182"/>
                    </a:lnTo>
                    <a:lnTo>
                      <a:pt x="15" y="147"/>
                    </a:lnTo>
                    <a:lnTo>
                      <a:pt x="17" y="140"/>
                    </a:lnTo>
                    <a:lnTo>
                      <a:pt x="19" y="174"/>
                    </a:lnTo>
                    <a:lnTo>
                      <a:pt x="22" y="179"/>
                    </a:lnTo>
                    <a:lnTo>
                      <a:pt x="25" y="171"/>
                    </a:lnTo>
                    <a:lnTo>
                      <a:pt x="27" y="184"/>
                    </a:lnTo>
                    <a:lnTo>
                      <a:pt x="30" y="156"/>
                    </a:lnTo>
                    <a:lnTo>
                      <a:pt x="32" y="146"/>
                    </a:lnTo>
                    <a:lnTo>
                      <a:pt x="34" y="162"/>
                    </a:lnTo>
                    <a:lnTo>
                      <a:pt x="36" y="178"/>
                    </a:lnTo>
                    <a:lnTo>
                      <a:pt x="39" y="188"/>
                    </a:lnTo>
                    <a:lnTo>
                      <a:pt x="42" y="179"/>
                    </a:lnTo>
                    <a:lnTo>
                      <a:pt x="44" y="157"/>
                    </a:lnTo>
                    <a:lnTo>
                      <a:pt x="47" y="127"/>
                    </a:lnTo>
                    <a:lnTo>
                      <a:pt x="49" y="139"/>
                    </a:lnTo>
                    <a:lnTo>
                      <a:pt x="51" y="162"/>
                    </a:lnTo>
                    <a:lnTo>
                      <a:pt x="54" y="154"/>
                    </a:lnTo>
                    <a:lnTo>
                      <a:pt x="57" y="135"/>
                    </a:lnTo>
                    <a:lnTo>
                      <a:pt x="59" y="154"/>
                    </a:lnTo>
                    <a:lnTo>
                      <a:pt x="62" y="143"/>
                    </a:lnTo>
                    <a:lnTo>
                      <a:pt x="64" y="143"/>
                    </a:lnTo>
                    <a:lnTo>
                      <a:pt x="66" y="182"/>
                    </a:lnTo>
                    <a:lnTo>
                      <a:pt x="68" y="188"/>
                    </a:lnTo>
                    <a:lnTo>
                      <a:pt x="72" y="161"/>
                    </a:lnTo>
                    <a:lnTo>
                      <a:pt x="74" y="131"/>
                    </a:lnTo>
                    <a:lnTo>
                      <a:pt x="76" y="123"/>
                    </a:lnTo>
                    <a:lnTo>
                      <a:pt x="79" y="107"/>
                    </a:lnTo>
                    <a:lnTo>
                      <a:pt x="81" y="137"/>
                    </a:lnTo>
                    <a:lnTo>
                      <a:pt x="83" y="162"/>
                    </a:lnTo>
                    <a:lnTo>
                      <a:pt x="85" y="151"/>
                    </a:lnTo>
                    <a:lnTo>
                      <a:pt x="89" y="145"/>
                    </a:lnTo>
                    <a:lnTo>
                      <a:pt x="91" y="132"/>
                    </a:lnTo>
                    <a:lnTo>
                      <a:pt x="93" y="127"/>
                    </a:lnTo>
                    <a:lnTo>
                      <a:pt x="96" y="131"/>
                    </a:lnTo>
                    <a:lnTo>
                      <a:pt x="98" y="140"/>
                    </a:lnTo>
                    <a:lnTo>
                      <a:pt x="100" y="137"/>
                    </a:lnTo>
                    <a:lnTo>
                      <a:pt x="104" y="123"/>
                    </a:lnTo>
                    <a:lnTo>
                      <a:pt x="106" y="133"/>
                    </a:lnTo>
                    <a:lnTo>
                      <a:pt x="108" y="119"/>
                    </a:lnTo>
                    <a:lnTo>
                      <a:pt x="111" y="87"/>
                    </a:lnTo>
                    <a:lnTo>
                      <a:pt x="113" y="107"/>
                    </a:lnTo>
                    <a:lnTo>
                      <a:pt x="115" y="115"/>
                    </a:lnTo>
                    <a:lnTo>
                      <a:pt x="117" y="112"/>
                    </a:lnTo>
                    <a:lnTo>
                      <a:pt x="121" y="107"/>
                    </a:lnTo>
                    <a:lnTo>
                      <a:pt x="123" y="86"/>
                    </a:lnTo>
                    <a:lnTo>
                      <a:pt x="125" y="79"/>
                    </a:lnTo>
                    <a:lnTo>
                      <a:pt x="128" y="73"/>
                    </a:lnTo>
                    <a:lnTo>
                      <a:pt x="130" y="66"/>
                    </a:lnTo>
                    <a:lnTo>
                      <a:pt x="132" y="60"/>
                    </a:lnTo>
                    <a:lnTo>
                      <a:pt x="136" y="50"/>
                    </a:lnTo>
                    <a:lnTo>
                      <a:pt x="138" y="47"/>
                    </a:lnTo>
                    <a:lnTo>
                      <a:pt x="140" y="63"/>
                    </a:lnTo>
                    <a:lnTo>
                      <a:pt x="142" y="79"/>
                    </a:lnTo>
                    <a:lnTo>
                      <a:pt x="145" y="65"/>
                    </a:lnTo>
                    <a:lnTo>
                      <a:pt x="147" y="52"/>
                    </a:lnTo>
                    <a:lnTo>
                      <a:pt x="150" y="47"/>
                    </a:lnTo>
                    <a:lnTo>
                      <a:pt x="153" y="38"/>
                    </a:lnTo>
                    <a:lnTo>
                      <a:pt x="155" y="24"/>
                    </a:lnTo>
                    <a:lnTo>
                      <a:pt x="157" y="23"/>
                    </a:lnTo>
                    <a:lnTo>
                      <a:pt x="160" y="34"/>
                    </a:lnTo>
                    <a:lnTo>
                      <a:pt x="162" y="26"/>
                    </a:lnTo>
                    <a:lnTo>
                      <a:pt x="164" y="45"/>
                    </a:lnTo>
                    <a:lnTo>
                      <a:pt x="167" y="65"/>
                    </a:lnTo>
                    <a:lnTo>
                      <a:pt x="170" y="46"/>
                    </a:lnTo>
                    <a:lnTo>
                      <a:pt x="172" y="30"/>
                    </a:lnTo>
                    <a:lnTo>
                      <a:pt x="174" y="37"/>
                    </a:lnTo>
                    <a:lnTo>
                      <a:pt x="177" y="47"/>
                    </a:lnTo>
                    <a:lnTo>
                      <a:pt x="179" y="31"/>
                    </a:lnTo>
                    <a:lnTo>
                      <a:pt x="182" y="29"/>
                    </a:lnTo>
                    <a:lnTo>
                      <a:pt x="185" y="39"/>
                    </a:lnTo>
                    <a:lnTo>
                      <a:pt x="187" y="40"/>
                    </a:lnTo>
                    <a:lnTo>
                      <a:pt x="189" y="30"/>
                    </a:lnTo>
                    <a:lnTo>
                      <a:pt x="191" y="29"/>
                    </a:lnTo>
                    <a:lnTo>
                      <a:pt x="194" y="30"/>
                    </a:lnTo>
                    <a:lnTo>
                      <a:pt x="196" y="32"/>
                    </a:lnTo>
                    <a:lnTo>
                      <a:pt x="199" y="18"/>
                    </a:lnTo>
                    <a:lnTo>
                      <a:pt x="202" y="0"/>
                    </a:lnTo>
                    <a:lnTo>
                      <a:pt x="204" y="10"/>
                    </a:lnTo>
                    <a:lnTo>
                      <a:pt x="206" y="11"/>
                    </a:lnTo>
                    <a:lnTo>
                      <a:pt x="209" y="14"/>
                    </a:lnTo>
                    <a:lnTo>
                      <a:pt x="211" y="23"/>
                    </a:lnTo>
                    <a:lnTo>
                      <a:pt x="214" y="12"/>
                    </a:lnTo>
                    <a:lnTo>
                      <a:pt x="216" y="11"/>
                    </a:lnTo>
                    <a:lnTo>
                      <a:pt x="219" y="15"/>
                    </a:lnTo>
                    <a:lnTo>
                      <a:pt x="221" y="9"/>
                    </a:lnTo>
                    <a:lnTo>
                      <a:pt x="223" y="16"/>
                    </a:lnTo>
                    <a:lnTo>
                      <a:pt x="226" y="19"/>
                    </a:lnTo>
                    <a:lnTo>
                      <a:pt x="228" y="18"/>
                    </a:lnTo>
                    <a:lnTo>
                      <a:pt x="231" y="24"/>
                    </a:lnTo>
                    <a:lnTo>
                      <a:pt x="234" y="32"/>
                    </a:lnTo>
                    <a:lnTo>
                      <a:pt x="236" y="24"/>
                    </a:lnTo>
                    <a:lnTo>
                      <a:pt x="238" y="15"/>
                    </a:lnTo>
                    <a:lnTo>
                      <a:pt x="240" y="23"/>
                    </a:lnTo>
                    <a:lnTo>
                      <a:pt x="243" y="25"/>
                    </a:lnTo>
                    <a:lnTo>
                      <a:pt x="246" y="23"/>
                    </a:lnTo>
                    <a:lnTo>
                      <a:pt x="248" y="29"/>
                    </a:lnTo>
                    <a:lnTo>
                      <a:pt x="251" y="43"/>
                    </a:lnTo>
                    <a:lnTo>
                      <a:pt x="253" y="32"/>
                    </a:lnTo>
                    <a:lnTo>
                      <a:pt x="255" y="23"/>
                    </a:lnTo>
                    <a:lnTo>
                      <a:pt x="257" y="26"/>
                    </a:lnTo>
                    <a:lnTo>
                      <a:pt x="261" y="19"/>
                    </a:lnTo>
                    <a:lnTo>
                      <a:pt x="263" y="9"/>
                    </a:lnTo>
                    <a:lnTo>
                      <a:pt x="265" y="16"/>
                    </a:lnTo>
                    <a:lnTo>
                      <a:pt x="268" y="26"/>
                    </a:lnTo>
                    <a:lnTo>
                      <a:pt x="270" y="21"/>
                    </a:lnTo>
                    <a:lnTo>
                      <a:pt x="272" y="27"/>
                    </a:lnTo>
                    <a:lnTo>
                      <a:pt x="275" y="26"/>
                    </a:lnTo>
                    <a:lnTo>
                      <a:pt x="278" y="16"/>
                    </a:lnTo>
                    <a:lnTo>
                      <a:pt x="280" y="17"/>
                    </a:lnTo>
                    <a:lnTo>
                      <a:pt x="283" y="16"/>
                    </a:lnTo>
                    <a:lnTo>
                      <a:pt x="285" y="16"/>
                    </a:lnTo>
                    <a:lnTo>
                      <a:pt x="287" y="16"/>
                    </a:lnTo>
                    <a:lnTo>
                      <a:pt x="289" y="19"/>
                    </a:lnTo>
                    <a:lnTo>
                      <a:pt x="293" y="24"/>
                    </a:lnTo>
                    <a:lnTo>
                      <a:pt x="295" y="24"/>
                    </a:lnTo>
                    <a:lnTo>
                      <a:pt x="297" y="29"/>
                    </a:lnTo>
                    <a:lnTo>
                      <a:pt x="300" y="18"/>
                    </a:lnTo>
                    <a:lnTo>
                      <a:pt x="302" y="12"/>
                    </a:lnTo>
                    <a:lnTo>
                      <a:pt x="304" y="24"/>
                    </a:lnTo>
                    <a:lnTo>
                      <a:pt x="306" y="25"/>
                    </a:lnTo>
                    <a:lnTo>
                      <a:pt x="310" y="19"/>
                    </a:lnTo>
                    <a:lnTo>
                      <a:pt x="312" y="23"/>
                    </a:lnTo>
                    <a:lnTo>
                      <a:pt x="314" y="24"/>
                    </a:lnTo>
                    <a:lnTo>
                      <a:pt x="317" y="24"/>
                    </a:lnTo>
                    <a:lnTo>
                      <a:pt x="319" y="25"/>
                    </a:lnTo>
                    <a:lnTo>
                      <a:pt x="321" y="22"/>
                    </a:lnTo>
                    <a:lnTo>
                      <a:pt x="325" y="15"/>
                    </a:lnTo>
                    <a:lnTo>
                      <a:pt x="327" y="12"/>
                    </a:lnTo>
                    <a:lnTo>
                      <a:pt x="329" y="11"/>
                    </a:lnTo>
                    <a:lnTo>
                      <a:pt x="332" y="25"/>
                    </a:lnTo>
                    <a:lnTo>
                      <a:pt x="334" y="38"/>
                    </a:lnTo>
                    <a:lnTo>
                      <a:pt x="336" y="26"/>
                    </a:lnTo>
                    <a:lnTo>
                      <a:pt x="340" y="19"/>
                    </a:lnTo>
                    <a:lnTo>
                      <a:pt x="342" y="23"/>
                    </a:lnTo>
                    <a:lnTo>
                      <a:pt x="344" y="24"/>
                    </a:lnTo>
                    <a:lnTo>
                      <a:pt x="346" y="26"/>
                    </a:lnTo>
                    <a:lnTo>
                      <a:pt x="349" y="32"/>
                    </a:lnTo>
                    <a:lnTo>
                      <a:pt x="351" y="34"/>
                    </a:lnTo>
                    <a:lnTo>
                      <a:pt x="353" y="30"/>
                    </a:lnTo>
                    <a:lnTo>
                      <a:pt x="357" y="39"/>
                    </a:lnTo>
                    <a:lnTo>
                      <a:pt x="359" y="47"/>
                    </a:lnTo>
                    <a:lnTo>
                      <a:pt x="361" y="34"/>
                    </a:lnTo>
                    <a:lnTo>
                      <a:pt x="363" y="32"/>
                    </a:lnTo>
                    <a:lnTo>
                      <a:pt x="366" y="35"/>
                    </a:lnTo>
                    <a:lnTo>
                      <a:pt x="368" y="38"/>
                    </a:lnTo>
                    <a:lnTo>
                      <a:pt x="371" y="37"/>
                    </a:lnTo>
                    <a:lnTo>
                      <a:pt x="374" y="30"/>
                    </a:lnTo>
                    <a:lnTo>
                      <a:pt x="376" y="33"/>
                    </a:lnTo>
                    <a:lnTo>
                      <a:pt x="378" y="41"/>
                    </a:lnTo>
                    <a:lnTo>
                      <a:pt x="381" y="45"/>
                    </a:lnTo>
                    <a:lnTo>
                      <a:pt x="383" y="35"/>
                    </a:lnTo>
                    <a:lnTo>
                      <a:pt x="385" y="37"/>
                    </a:lnTo>
                    <a:lnTo>
                      <a:pt x="389" y="43"/>
                    </a:lnTo>
                    <a:lnTo>
                      <a:pt x="391" y="42"/>
                    </a:lnTo>
                    <a:lnTo>
                      <a:pt x="393" y="49"/>
                    </a:lnTo>
                    <a:lnTo>
                      <a:pt x="395" y="38"/>
                    </a:lnTo>
                    <a:lnTo>
                      <a:pt x="398" y="40"/>
                    </a:lnTo>
                    <a:lnTo>
                      <a:pt x="400" y="42"/>
                    </a:lnTo>
                    <a:lnTo>
                      <a:pt x="403" y="32"/>
                    </a:lnTo>
                    <a:lnTo>
                      <a:pt x="406" y="43"/>
                    </a:lnTo>
                    <a:lnTo>
                      <a:pt x="408" y="45"/>
                    </a:lnTo>
                    <a:lnTo>
                      <a:pt x="410" y="35"/>
                    </a:lnTo>
                    <a:lnTo>
                      <a:pt x="412" y="39"/>
                    </a:lnTo>
                    <a:lnTo>
                      <a:pt x="415" y="45"/>
                    </a:lnTo>
                    <a:lnTo>
                      <a:pt x="417" y="47"/>
                    </a:lnTo>
                    <a:lnTo>
                      <a:pt x="420" y="45"/>
                    </a:lnTo>
                    <a:lnTo>
                      <a:pt x="423" y="39"/>
                    </a:lnTo>
                    <a:lnTo>
                      <a:pt x="425" y="38"/>
                    </a:lnTo>
                    <a:lnTo>
                      <a:pt x="427" y="38"/>
                    </a:lnTo>
                    <a:lnTo>
                      <a:pt x="430" y="38"/>
                    </a:lnTo>
                    <a:lnTo>
                      <a:pt x="432" y="40"/>
                    </a:lnTo>
                    <a:lnTo>
                      <a:pt x="435" y="46"/>
                    </a:lnTo>
                    <a:lnTo>
                      <a:pt x="437" y="40"/>
                    </a:lnTo>
                    <a:lnTo>
                      <a:pt x="440" y="38"/>
                    </a:lnTo>
                    <a:lnTo>
                      <a:pt x="442" y="35"/>
                    </a:lnTo>
                    <a:lnTo>
                      <a:pt x="444" y="41"/>
                    </a:lnTo>
                    <a:lnTo>
                      <a:pt x="447" y="39"/>
                    </a:lnTo>
                    <a:lnTo>
                      <a:pt x="450" y="38"/>
                    </a:lnTo>
                    <a:lnTo>
                      <a:pt x="452" y="43"/>
                    </a:lnTo>
                    <a:lnTo>
                      <a:pt x="455" y="40"/>
                    </a:lnTo>
                    <a:lnTo>
                      <a:pt x="457" y="38"/>
                    </a:lnTo>
                    <a:lnTo>
                      <a:pt x="459" y="32"/>
                    </a:lnTo>
                    <a:lnTo>
                      <a:pt x="461" y="32"/>
                    </a:lnTo>
                    <a:lnTo>
                      <a:pt x="464" y="29"/>
                    </a:lnTo>
                    <a:lnTo>
                      <a:pt x="467" y="30"/>
                    </a:lnTo>
                    <a:lnTo>
                      <a:pt x="469" y="33"/>
                    </a:lnTo>
                    <a:lnTo>
                      <a:pt x="472" y="29"/>
                    </a:lnTo>
                    <a:lnTo>
                      <a:pt x="474" y="25"/>
                    </a:lnTo>
                    <a:lnTo>
                      <a:pt x="476" y="33"/>
                    </a:lnTo>
                    <a:lnTo>
                      <a:pt x="479" y="35"/>
                    </a:lnTo>
                    <a:lnTo>
                      <a:pt x="482" y="38"/>
                    </a:lnTo>
                    <a:lnTo>
                      <a:pt x="484" y="40"/>
                    </a:lnTo>
                    <a:lnTo>
                      <a:pt x="486" y="37"/>
                    </a:lnTo>
                    <a:lnTo>
                      <a:pt x="489" y="32"/>
                    </a:lnTo>
                    <a:lnTo>
                      <a:pt x="491" y="37"/>
                    </a:lnTo>
                    <a:lnTo>
                      <a:pt x="493" y="53"/>
                    </a:lnTo>
                    <a:lnTo>
                      <a:pt x="496" y="58"/>
                    </a:lnTo>
                    <a:lnTo>
                      <a:pt x="499" y="58"/>
                    </a:lnTo>
                    <a:lnTo>
                      <a:pt x="501" y="52"/>
                    </a:lnTo>
                    <a:lnTo>
                      <a:pt x="504" y="42"/>
                    </a:lnTo>
                    <a:lnTo>
                      <a:pt x="506" y="43"/>
                    </a:lnTo>
                    <a:lnTo>
                      <a:pt x="508" y="41"/>
                    </a:lnTo>
                    <a:lnTo>
                      <a:pt x="510" y="34"/>
                    </a:lnTo>
                    <a:lnTo>
                      <a:pt x="514" y="47"/>
                    </a:lnTo>
                    <a:lnTo>
                      <a:pt x="516" y="47"/>
                    </a:lnTo>
                    <a:lnTo>
                      <a:pt x="518" y="39"/>
                    </a:lnTo>
                    <a:lnTo>
                      <a:pt x="521" y="48"/>
                    </a:lnTo>
                    <a:lnTo>
                      <a:pt x="523" y="57"/>
                    </a:lnTo>
                    <a:lnTo>
                      <a:pt x="525" y="58"/>
                    </a:lnTo>
                    <a:lnTo>
                      <a:pt x="529" y="60"/>
                    </a:lnTo>
                    <a:lnTo>
                      <a:pt x="531" y="54"/>
                    </a:lnTo>
                    <a:lnTo>
                      <a:pt x="533" y="45"/>
                    </a:lnTo>
                    <a:lnTo>
                      <a:pt x="535" y="54"/>
                    </a:lnTo>
                    <a:lnTo>
                      <a:pt x="538" y="58"/>
                    </a:lnTo>
                    <a:lnTo>
                      <a:pt x="540" y="61"/>
                    </a:lnTo>
                    <a:lnTo>
                      <a:pt x="542" y="61"/>
                    </a:lnTo>
                    <a:lnTo>
                      <a:pt x="546" y="60"/>
                    </a:lnTo>
                    <a:lnTo>
                      <a:pt x="548" y="69"/>
                    </a:lnTo>
                    <a:lnTo>
                      <a:pt x="550" y="64"/>
                    </a:lnTo>
                    <a:lnTo>
                      <a:pt x="553" y="56"/>
                    </a:lnTo>
                    <a:lnTo>
                      <a:pt x="555" y="60"/>
                    </a:lnTo>
                    <a:lnTo>
                      <a:pt x="557" y="58"/>
                    </a:lnTo>
                    <a:lnTo>
                      <a:pt x="561" y="48"/>
                    </a:lnTo>
                    <a:lnTo>
                      <a:pt x="563" y="46"/>
                    </a:lnTo>
                    <a:lnTo>
                      <a:pt x="565" y="57"/>
                    </a:lnTo>
                    <a:lnTo>
                      <a:pt x="567" y="65"/>
                    </a:lnTo>
                    <a:lnTo>
                      <a:pt x="570" y="64"/>
                    </a:lnTo>
                    <a:lnTo>
                      <a:pt x="572" y="55"/>
                    </a:lnTo>
                    <a:lnTo>
                      <a:pt x="574" y="56"/>
                    </a:lnTo>
                    <a:lnTo>
                      <a:pt x="578" y="42"/>
                    </a:lnTo>
                    <a:lnTo>
                      <a:pt x="580" y="26"/>
                    </a:lnTo>
                    <a:lnTo>
                      <a:pt x="582" y="34"/>
                    </a:lnTo>
                    <a:lnTo>
                      <a:pt x="584" y="39"/>
                    </a:lnTo>
                    <a:lnTo>
                      <a:pt x="587" y="40"/>
                    </a:lnTo>
                    <a:lnTo>
                      <a:pt x="589" y="55"/>
                    </a:lnTo>
                    <a:lnTo>
                      <a:pt x="592" y="58"/>
                    </a:lnTo>
                    <a:lnTo>
                      <a:pt x="595" y="58"/>
                    </a:lnTo>
                    <a:lnTo>
                      <a:pt x="597" y="48"/>
                    </a:lnTo>
                    <a:lnTo>
                      <a:pt x="599" y="45"/>
                    </a:lnTo>
                    <a:lnTo>
                      <a:pt x="602" y="49"/>
                    </a:lnTo>
                    <a:lnTo>
                      <a:pt x="604" y="48"/>
                    </a:lnTo>
                    <a:lnTo>
                      <a:pt x="606" y="54"/>
                    </a:lnTo>
                    <a:lnTo>
                      <a:pt x="610" y="45"/>
                    </a:lnTo>
                    <a:lnTo>
                      <a:pt x="612" y="47"/>
                    </a:lnTo>
                    <a:lnTo>
                      <a:pt x="614" y="55"/>
                    </a:lnTo>
                    <a:lnTo>
                      <a:pt x="616" y="52"/>
                    </a:lnTo>
                    <a:lnTo>
                      <a:pt x="619" y="43"/>
                    </a:lnTo>
                    <a:lnTo>
                      <a:pt x="621" y="45"/>
                    </a:lnTo>
                    <a:lnTo>
                      <a:pt x="624" y="53"/>
                    </a:lnTo>
                    <a:lnTo>
                      <a:pt x="627" y="53"/>
                    </a:lnTo>
                    <a:lnTo>
                      <a:pt x="629" y="54"/>
                    </a:lnTo>
                    <a:lnTo>
                      <a:pt x="631" y="61"/>
                    </a:lnTo>
                    <a:lnTo>
                      <a:pt x="633" y="49"/>
                    </a:lnTo>
                    <a:lnTo>
                      <a:pt x="636" y="47"/>
                    </a:lnTo>
                    <a:lnTo>
                      <a:pt x="639" y="65"/>
                    </a:lnTo>
                    <a:lnTo>
                      <a:pt x="641" y="62"/>
                    </a:lnTo>
                    <a:lnTo>
                      <a:pt x="644" y="62"/>
                    </a:lnTo>
                    <a:lnTo>
                      <a:pt x="646" y="64"/>
                    </a:lnTo>
                    <a:lnTo>
                      <a:pt x="648" y="57"/>
                    </a:lnTo>
                    <a:lnTo>
                      <a:pt x="651" y="66"/>
                    </a:lnTo>
                    <a:lnTo>
                      <a:pt x="653" y="79"/>
                    </a:lnTo>
                    <a:lnTo>
                      <a:pt x="656" y="64"/>
                    </a:lnTo>
                    <a:lnTo>
                      <a:pt x="659" y="64"/>
                    </a:lnTo>
                    <a:lnTo>
                      <a:pt x="661" y="66"/>
                    </a:lnTo>
                    <a:lnTo>
                      <a:pt x="663" y="54"/>
                    </a:lnTo>
                    <a:lnTo>
                      <a:pt x="665" y="57"/>
                    </a:lnTo>
                    <a:lnTo>
                      <a:pt x="668" y="62"/>
                    </a:lnTo>
                    <a:lnTo>
                      <a:pt x="671" y="65"/>
                    </a:lnTo>
                    <a:lnTo>
                      <a:pt x="673" y="73"/>
                    </a:lnTo>
                    <a:lnTo>
                      <a:pt x="676" y="61"/>
                    </a:lnTo>
                    <a:lnTo>
                      <a:pt x="678" y="43"/>
                    </a:lnTo>
                    <a:lnTo>
                      <a:pt x="680" y="48"/>
                    </a:lnTo>
                    <a:lnTo>
                      <a:pt x="682" y="47"/>
                    </a:lnTo>
                    <a:lnTo>
                      <a:pt x="685" y="57"/>
                    </a:lnTo>
                    <a:lnTo>
                      <a:pt x="688" y="78"/>
                    </a:lnTo>
                    <a:lnTo>
                      <a:pt x="690" y="61"/>
                    </a:lnTo>
                    <a:lnTo>
                      <a:pt x="693" y="54"/>
                    </a:lnTo>
                    <a:lnTo>
                      <a:pt x="695" y="68"/>
                    </a:lnTo>
                    <a:lnTo>
                      <a:pt x="697" y="60"/>
                    </a:lnTo>
                    <a:lnTo>
                      <a:pt x="700" y="54"/>
                    </a:lnTo>
                    <a:lnTo>
                      <a:pt x="703" y="50"/>
                    </a:lnTo>
                    <a:lnTo>
                      <a:pt x="705" y="57"/>
                    </a:lnTo>
                    <a:lnTo>
                      <a:pt x="708" y="53"/>
                    </a:lnTo>
                    <a:lnTo>
                      <a:pt x="710" y="62"/>
                    </a:lnTo>
                    <a:lnTo>
                      <a:pt x="712" y="80"/>
                    </a:lnTo>
                    <a:lnTo>
                      <a:pt x="714" y="71"/>
                    </a:lnTo>
                    <a:lnTo>
                      <a:pt x="718" y="65"/>
                    </a:lnTo>
                    <a:lnTo>
                      <a:pt x="720" y="65"/>
                    </a:lnTo>
                    <a:lnTo>
                      <a:pt x="722" y="69"/>
                    </a:lnTo>
                    <a:lnTo>
                      <a:pt x="725" y="79"/>
                    </a:lnTo>
                    <a:lnTo>
                      <a:pt x="727" y="72"/>
                    </a:lnTo>
                    <a:lnTo>
                      <a:pt x="729" y="66"/>
                    </a:lnTo>
                    <a:lnTo>
                      <a:pt x="731" y="80"/>
                    </a:lnTo>
                    <a:lnTo>
                      <a:pt x="735" y="73"/>
                    </a:lnTo>
                    <a:lnTo>
                      <a:pt x="737" y="66"/>
                    </a:lnTo>
                    <a:lnTo>
                      <a:pt x="739" y="73"/>
                    </a:lnTo>
                    <a:lnTo>
                      <a:pt x="742" y="83"/>
                    </a:lnTo>
                    <a:lnTo>
                      <a:pt x="744" y="68"/>
                    </a:lnTo>
                    <a:lnTo>
                      <a:pt x="746" y="69"/>
                    </a:lnTo>
                    <a:lnTo>
                      <a:pt x="750" y="85"/>
                    </a:lnTo>
                    <a:lnTo>
                      <a:pt x="752" y="80"/>
                    </a:lnTo>
                    <a:lnTo>
                      <a:pt x="754" y="69"/>
                    </a:lnTo>
                    <a:lnTo>
                      <a:pt x="756" y="71"/>
                    </a:lnTo>
                    <a:lnTo>
                      <a:pt x="759" y="87"/>
                    </a:lnTo>
                    <a:lnTo>
                      <a:pt x="761" y="87"/>
                    </a:lnTo>
                    <a:lnTo>
                      <a:pt x="763" y="95"/>
                    </a:lnTo>
                    <a:lnTo>
                      <a:pt x="767" y="93"/>
                    </a:lnTo>
                    <a:lnTo>
                      <a:pt x="769" y="87"/>
                    </a:lnTo>
                    <a:lnTo>
                      <a:pt x="771" y="96"/>
                    </a:lnTo>
                    <a:lnTo>
                      <a:pt x="774" y="103"/>
                    </a:lnTo>
                    <a:lnTo>
                      <a:pt x="776" y="103"/>
                    </a:lnTo>
                    <a:lnTo>
                      <a:pt x="778" y="104"/>
                    </a:lnTo>
                    <a:lnTo>
                      <a:pt x="782" y="97"/>
                    </a:lnTo>
                    <a:lnTo>
                      <a:pt x="784" y="103"/>
                    </a:lnTo>
                    <a:lnTo>
                      <a:pt x="786" y="117"/>
                    </a:lnTo>
                    <a:lnTo>
                      <a:pt x="788" y="118"/>
                    </a:lnTo>
                    <a:lnTo>
                      <a:pt x="791" y="115"/>
                    </a:lnTo>
                    <a:lnTo>
                      <a:pt x="793" y="115"/>
                    </a:lnTo>
                    <a:lnTo>
                      <a:pt x="795" y="111"/>
                    </a:lnTo>
                    <a:lnTo>
                      <a:pt x="799" y="120"/>
                    </a:lnTo>
                    <a:lnTo>
                      <a:pt x="801" y="126"/>
                    </a:lnTo>
                    <a:lnTo>
                      <a:pt x="803" y="118"/>
                    </a:lnTo>
                    <a:lnTo>
                      <a:pt x="805" y="117"/>
                    </a:lnTo>
                    <a:lnTo>
                      <a:pt x="808" y="127"/>
                    </a:lnTo>
                    <a:lnTo>
                      <a:pt x="810" y="133"/>
                    </a:lnTo>
                    <a:lnTo>
                      <a:pt x="813" y="128"/>
                    </a:lnTo>
                    <a:lnTo>
                      <a:pt x="816" y="134"/>
                    </a:lnTo>
                    <a:lnTo>
                      <a:pt x="818" y="132"/>
                    </a:lnTo>
                    <a:lnTo>
                      <a:pt x="820" y="140"/>
                    </a:lnTo>
                    <a:lnTo>
                      <a:pt x="823" y="146"/>
                    </a:lnTo>
                    <a:lnTo>
                      <a:pt x="825" y="146"/>
                    </a:lnTo>
                    <a:lnTo>
                      <a:pt x="828" y="151"/>
                    </a:lnTo>
                    <a:lnTo>
                      <a:pt x="831" y="153"/>
                    </a:lnTo>
                    <a:lnTo>
                      <a:pt x="833" y="158"/>
                    </a:lnTo>
                    <a:lnTo>
                      <a:pt x="835" y="162"/>
                    </a:lnTo>
                    <a:lnTo>
                      <a:pt x="837" y="163"/>
                    </a:lnTo>
                    <a:lnTo>
                      <a:pt x="840" y="165"/>
                    </a:lnTo>
                    <a:lnTo>
                      <a:pt x="842" y="166"/>
                    </a:lnTo>
                    <a:lnTo>
                      <a:pt x="845" y="169"/>
                    </a:lnTo>
                    <a:lnTo>
                      <a:pt x="848" y="169"/>
                    </a:lnTo>
                    <a:lnTo>
                      <a:pt x="850" y="169"/>
                    </a:lnTo>
                    <a:lnTo>
                      <a:pt x="852" y="177"/>
                    </a:lnTo>
                    <a:lnTo>
                      <a:pt x="854" y="185"/>
                    </a:lnTo>
                    <a:lnTo>
                      <a:pt x="857" y="185"/>
                    </a:lnTo>
                    <a:lnTo>
                      <a:pt x="860" y="185"/>
                    </a:lnTo>
                    <a:lnTo>
                      <a:pt x="862" y="192"/>
                    </a:lnTo>
                    <a:lnTo>
                      <a:pt x="865" y="195"/>
                    </a:lnTo>
                    <a:lnTo>
                      <a:pt x="867" y="199"/>
                    </a:lnTo>
                    <a:lnTo>
                      <a:pt x="869" y="209"/>
                    </a:lnTo>
                    <a:lnTo>
                      <a:pt x="872" y="210"/>
                    </a:lnTo>
                    <a:lnTo>
                      <a:pt x="874" y="205"/>
                    </a:lnTo>
                    <a:lnTo>
                      <a:pt x="877" y="212"/>
                    </a:lnTo>
                    <a:lnTo>
                      <a:pt x="880" y="217"/>
                    </a:lnTo>
                    <a:lnTo>
                      <a:pt x="882" y="223"/>
                    </a:lnTo>
                    <a:lnTo>
                      <a:pt x="884" y="225"/>
                    </a:lnTo>
                    <a:lnTo>
                      <a:pt x="886" y="227"/>
                    </a:lnTo>
                    <a:lnTo>
                      <a:pt x="889" y="233"/>
                    </a:lnTo>
                    <a:lnTo>
                      <a:pt x="892" y="227"/>
                    </a:lnTo>
                    <a:lnTo>
                      <a:pt x="894" y="233"/>
                    </a:lnTo>
                    <a:lnTo>
                      <a:pt x="897" y="242"/>
                    </a:lnTo>
                    <a:lnTo>
                      <a:pt x="899" y="243"/>
                    </a:lnTo>
                    <a:lnTo>
                      <a:pt x="901" y="249"/>
                    </a:lnTo>
                    <a:lnTo>
                      <a:pt x="903" y="253"/>
                    </a:lnTo>
                    <a:lnTo>
                      <a:pt x="907" y="254"/>
                    </a:lnTo>
                    <a:lnTo>
                      <a:pt x="909" y="257"/>
                    </a:lnTo>
                    <a:lnTo>
                      <a:pt x="911" y="264"/>
                    </a:lnTo>
                    <a:lnTo>
                      <a:pt x="914" y="269"/>
                    </a:lnTo>
                    <a:lnTo>
                      <a:pt x="916" y="274"/>
                    </a:lnTo>
                    <a:lnTo>
                      <a:pt x="918" y="280"/>
                    </a:lnTo>
                    <a:lnTo>
                      <a:pt x="921" y="281"/>
                    </a:lnTo>
                    <a:lnTo>
                      <a:pt x="924" y="286"/>
                    </a:lnTo>
                    <a:lnTo>
                      <a:pt x="926" y="295"/>
                    </a:lnTo>
                    <a:lnTo>
                      <a:pt x="929" y="302"/>
                    </a:lnTo>
                    <a:lnTo>
                      <a:pt x="931" y="304"/>
                    </a:lnTo>
                    <a:lnTo>
                      <a:pt x="933" y="311"/>
                    </a:lnTo>
                    <a:lnTo>
                      <a:pt x="935" y="319"/>
                    </a:lnTo>
                    <a:lnTo>
                      <a:pt x="939" y="317"/>
                    </a:lnTo>
                    <a:lnTo>
                      <a:pt x="941" y="323"/>
                    </a:lnTo>
                    <a:lnTo>
                      <a:pt x="943" y="329"/>
                    </a:lnTo>
                    <a:lnTo>
                      <a:pt x="946" y="331"/>
                    </a:lnTo>
                    <a:lnTo>
                      <a:pt x="948" y="339"/>
                    </a:lnTo>
                    <a:lnTo>
                      <a:pt x="950" y="347"/>
                    </a:lnTo>
                    <a:lnTo>
                      <a:pt x="952" y="352"/>
                    </a:lnTo>
                    <a:lnTo>
                      <a:pt x="956" y="360"/>
                    </a:lnTo>
                    <a:lnTo>
                      <a:pt x="958" y="367"/>
                    </a:lnTo>
                    <a:lnTo>
                      <a:pt x="960" y="371"/>
                    </a:lnTo>
                    <a:lnTo>
                      <a:pt x="963" y="377"/>
                    </a:lnTo>
                    <a:lnTo>
                      <a:pt x="965" y="382"/>
                    </a:lnTo>
                    <a:lnTo>
                      <a:pt x="967" y="388"/>
                    </a:lnTo>
                    <a:lnTo>
                      <a:pt x="971" y="394"/>
                    </a:lnTo>
                    <a:lnTo>
                      <a:pt x="973" y="394"/>
                    </a:lnTo>
                    <a:lnTo>
                      <a:pt x="975" y="401"/>
                    </a:lnTo>
                    <a:lnTo>
                      <a:pt x="978" y="410"/>
                    </a:lnTo>
                    <a:lnTo>
                      <a:pt x="980" y="416"/>
                    </a:lnTo>
                    <a:lnTo>
                      <a:pt x="982" y="422"/>
                    </a:lnTo>
                    <a:lnTo>
                      <a:pt x="984" y="424"/>
                    </a:lnTo>
                    <a:lnTo>
                      <a:pt x="988" y="425"/>
                    </a:lnTo>
                    <a:lnTo>
                      <a:pt x="990" y="432"/>
                    </a:lnTo>
                    <a:lnTo>
                      <a:pt x="992" y="436"/>
                    </a:lnTo>
                    <a:lnTo>
                      <a:pt x="995" y="437"/>
                    </a:lnTo>
                    <a:lnTo>
                      <a:pt x="997" y="445"/>
                    </a:lnTo>
                    <a:lnTo>
                      <a:pt x="999" y="449"/>
                    </a:lnTo>
                    <a:lnTo>
                      <a:pt x="1003" y="453"/>
                    </a:lnTo>
                    <a:lnTo>
                      <a:pt x="1005" y="460"/>
                    </a:lnTo>
                    <a:lnTo>
                      <a:pt x="1007" y="465"/>
                    </a:lnTo>
                    <a:lnTo>
                      <a:pt x="1009" y="466"/>
                    </a:lnTo>
                    <a:lnTo>
                      <a:pt x="1012" y="467"/>
                    </a:lnTo>
                    <a:lnTo>
                      <a:pt x="1014" y="474"/>
                    </a:lnTo>
                    <a:lnTo>
                      <a:pt x="1017" y="479"/>
                    </a:lnTo>
                    <a:lnTo>
                      <a:pt x="1020" y="482"/>
                    </a:lnTo>
                    <a:lnTo>
                      <a:pt x="1022" y="487"/>
                    </a:lnTo>
                    <a:lnTo>
                      <a:pt x="1024" y="490"/>
                    </a:lnTo>
                    <a:lnTo>
                      <a:pt x="1027" y="491"/>
                    </a:lnTo>
                    <a:lnTo>
                      <a:pt x="1029" y="488"/>
                    </a:lnTo>
                    <a:lnTo>
                      <a:pt x="1031" y="489"/>
                    </a:lnTo>
                    <a:lnTo>
                      <a:pt x="1034" y="498"/>
                    </a:lnTo>
                    <a:lnTo>
                      <a:pt x="1037" y="503"/>
                    </a:lnTo>
                    <a:lnTo>
                      <a:pt x="1039" y="505"/>
                    </a:lnTo>
                    <a:lnTo>
                      <a:pt x="1041" y="504"/>
                    </a:lnTo>
                    <a:lnTo>
                      <a:pt x="1044" y="506"/>
                    </a:lnTo>
                    <a:lnTo>
                      <a:pt x="1046" y="512"/>
                    </a:lnTo>
                    <a:lnTo>
                      <a:pt x="1049" y="516"/>
                    </a:lnTo>
                    <a:lnTo>
                      <a:pt x="1052" y="519"/>
                    </a:lnTo>
                    <a:lnTo>
                      <a:pt x="1054" y="520"/>
                    </a:lnTo>
                    <a:lnTo>
                      <a:pt x="1056" y="521"/>
                    </a:lnTo>
                    <a:lnTo>
                      <a:pt x="1058" y="521"/>
                    </a:lnTo>
                    <a:lnTo>
                      <a:pt x="1061" y="525"/>
                    </a:lnTo>
                    <a:lnTo>
                      <a:pt x="1063" y="526"/>
                    </a:lnTo>
                    <a:lnTo>
                      <a:pt x="1066" y="527"/>
                    </a:lnTo>
                    <a:lnTo>
                      <a:pt x="1069" y="532"/>
                    </a:lnTo>
                    <a:lnTo>
                      <a:pt x="1071" y="530"/>
                    </a:lnTo>
                    <a:lnTo>
                      <a:pt x="1073" y="533"/>
                    </a:lnTo>
                    <a:lnTo>
                      <a:pt x="1075" y="538"/>
                    </a:lnTo>
                    <a:lnTo>
                      <a:pt x="1078" y="536"/>
                    </a:lnTo>
                    <a:lnTo>
                      <a:pt x="1081" y="533"/>
                    </a:lnTo>
                    <a:lnTo>
                      <a:pt x="1083" y="535"/>
                    </a:lnTo>
                    <a:lnTo>
                      <a:pt x="1086" y="541"/>
                    </a:lnTo>
                    <a:lnTo>
                      <a:pt x="1088" y="542"/>
                    </a:lnTo>
                    <a:lnTo>
                      <a:pt x="1090" y="542"/>
                    </a:lnTo>
                    <a:lnTo>
                      <a:pt x="1093" y="543"/>
                    </a:lnTo>
                    <a:lnTo>
                      <a:pt x="1096" y="548"/>
                    </a:lnTo>
                    <a:lnTo>
                      <a:pt x="1098" y="550"/>
                    </a:lnTo>
                    <a:lnTo>
                      <a:pt x="1101" y="549"/>
                    </a:lnTo>
                    <a:lnTo>
                      <a:pt x="1103" y="551"/>
                    </a:lnTo>
                    <a:lnTo>
                      <a:pt x="1105" y="555"/>
                    </a:lnTo>
                    <a:lnTo>
                      <a:pt x="1107" y="557"/>
                    </a:lnTo>
                    <a:lnTo>
                      <a:pt x="1110" y="559"/>
                    </a:lnTo>
                    <a:lnTo>
                      <a:pt x="1113" y="561"/>
                    </a:lnTo>
                    <a:lnTo>
                      <a:pt x="1115" y="563"/>
                    </a:lnTo>
                    <a:lnTo>
                      <a:pt x="1118" y="566"/>
                    </a:lnTo>
                    <a:lnTo>
                      <a:pt x="1120" y="568"/>
                    </a:lnTo>
                    <a:lnTo>
                      <a:pt x="1122" y="566"/>
                    </a:lnTo>
                    <a:lnTo>
                      <a:pt x="1124" y="565"/>
                    </a:lnTo>
                    <a:lnTo>
                      <a:pt x="1128" y="568"/>
                    </a:lnTo>
                    <a:lnTo>
                      <a:pt x="1130" y="571"/>
                    </a:lnTo>
                    <a:lnTo>
                      <a:pt x="1132" y="571"/>
                    </a:lnTo>
                    <a:lnTo>
                      <a:pt x="1135" y="573"/>
                    </a:lnTo>
                    <a:lnTo>
                      <a:pt x="1137" y="576"/>
                    </a:lnTo>
                    <a:lnTo>
                      <a:pt x="1139" y="579"/>
                    </a:lnTo>
                    <a:lnTo>
                      <a:pt x="1142" y="579"/>
                    </a:lnTo>
                    <a:lnTo>
                      <a:pt x="1145" y="579"/>
                    </a:lnTo>
                    <a:lnTo>
                      <a:pt x="1147" y="580"/>
                    </a:lnTo>
                    <a:lnTo>
                      <a:pt x="1150" y="581"/>
                    </a:lnTo>
                    <a:lnTo>
                      <a:pt x="1152" y="582"/>
                    </a:lnTo>
                    <a:lnTo>
                      <a:pt x="1154" y="583"/>
                    </a:lnTo>
                    <a:lnTo>
                      <a:pt x="1156" y="588"/>
                    </a:lnTo>
                    <a:lnTo>
                      <a:pt x="1160" y="592"/>
                    </a:lnTo>
                    <a:lnTo>
                      <a:pt x="1162" y="591"/>
                    </a:lnTo>
                    <a:lnTo>
                      <a:pt x="1164" y="594"/>
                    </a:lnTo>
                    <a:lnTo>
                      <a:pt x="1167" y="596"/>
                    </a:lnTo>
                    <a:lnTo>
                      <a:pt x="1169" y="597"/>
                    </a:lnTo>
                    <a:lnTo>
                      <a:pt x="1171" y="599"/>
                    </a:lnTo>
                    <a:lnTo>
                      <a:pt x="1173" y="599"/>
                    </a:lnTo>
                    <a:lnTo>
                      <a:pt x="1177" y="599"/>
                    </a:lnTo>
                    <a:lnTo>
                      <a:pt x="1179" y="600"/>
                    </a:lnTo>
                    <a:lnTo>
                      <a:pt x="1181" y="600"/>
                    </a:lnTo>
                    <a:lnTo>
                      <a:pt x="1184" y="603"/>
                    </a:lnTo>
                    <a:lnTo>
                      <a:pt x="1186" y="606"/>
                    </a:lnTo>
                    <a:lnTo>
                      <a:pt x="1188" y="610"/>
                    </a:lnTo>
                    <a:lnTo>
                      <a:pt x="1192" y="607"/>
                    </a:lnTo>
                    <a:lnTo>
                      <a:pt x="1194" y="610"/>
                    </a:lnTo>
                    <a:lnTo>
                      <a:pt x="1196" y="611"/>
                    </a:lnTo>
                    <a:lnTo>
                      <a:pt x="1199" y="612"/>
                    </a:lnTo>
                    <a:lnTo>
                      <a:pt x="1201" y="615"/>
                    </a:lnTo>
                    <a:lnTo>
                      <a:pt x="1203" y="617"/>
                    </a:lnTo>
                    <a:lnTo>
                      <a:pt x="1207" y="619"/>
                    </a:lnTo>
                    <a:lnTo>
                      <a:pt x="1209" y="621"/>
                    </a:lnTo>
                    <a:lnTo>
                      <a:pt x="1211" y="622"/>
                    </a:lnTo>
                    <a:lnTo>
                      <a:pt x="1213" y="625"/>
                    </a:lnTo>
                    <a:lnTo>
                      <a:pt x="1216" y="627"/>
                    </a:lnTo>
                    <a:lnTo>
                      <a:pt x="1218" y="629"/>
                    </a:lnTo>
                    <a:lnTo>
                      <a:pt x="1220" y="631"/>
                    </a:lnTo>
                    <a:lnTo>
                      <a:pt x="1224" y="633"/>
                    </a:lnTo>
                    <a:lnTo>
                      <a:pt x="1226" y="633"/>
                    </a:lnTo>
                    <a:lnTo>
                      <a:pt x="1228" y="634"/>
                    </a:lnTo>
                    <a:lnTo>
                      <a:pt x="1230" y="636"/>
                    </a:lnTo>
                    <a:lnTo>
                      <a:pt x="1233" y="637"/>
                    </a:lnTo>
                    <a:lnTo>
                      <a:pt x="1235" y="638"/>
                    </a:lnTo>
                    <a:lnTo>
                      <a:pt x="1238" y="641"/>
                    </a:lnTo>
                    <a:lnTo>
                      <a:pt x="1241" y="641"/>
                    </a:lnTo>
                    <a:lnTo>
                      <a:pt x="1243" y="643"/>
                    </a:lnTo>
                    <a:lnTo>
                      <a:pt x="1245" y="645"/>
                    </a:lnTo>
                    <a:lnTo>
                      <a:pt x="1248" y="646"/>
                    </a:lnTo>
                    <a:lnTo>
                      <a:pt x="1250" y="650"/>
                    </a:lnTo>
                    <a:lnTo>
                      <a:pt x="1252" y="651"/>
                    </a:lnTo>
                    <a:lnTo>
                      <a:pt x="1256" y="651"/>
                    </a:lnTo>
                    <a:lnTo>
                      <a:pt x="1258" y="652"/>
                    </a:lnTo>
                    <a:lnTo>
                      <a:pt x="1260" y="659"/>
                    </a:lnTo>
                    <a:lnTo>
                      <a:pt x="1262" y="661"/>
                    </a:lnTo>
                    <a:lnTo>
                      <a:pt x="1265" y="659"/>
                    </a:lnTo>
                    <a:lnTo>
                      <a:pt x="1267" y="660"/>
                    </a:lnTo>
                    <a:lnTo>
                      <a:pt x="1270" y="660"/>
                    </a:lnTo>
                    <a:lnTo>
                      <a:pt x="1273" y="660"/>
                    </a:lnTo>
                    <a:lnTo>
                      <a:pt x="1275" y="664"/>
                    </a:lnTo>
                    <a:lnTo>
                      <a:pt x="1277" y="666"/>
                    </a:lnTo>
                    <a:lnTo>
                      <a:pt x="1279" y="666"/>
                    </a:lnTo>
                    <a:lnTo>
                      <a:pt x="1282" y="667"/>
                    </a:lnTo>
                    <a:lnTo>
                      <a:pt x="1285" y="668"/>
                    </a:lnTo>
                    <a:lnTo>
                      <a:pt x="1287" y="672"/>
                    </a:lnTo>
                    <a:lnTo>
                      <a:pt x="1290" y="675"/>
                    </a:lnTo>
                    <a:lnTo>
                      <a:pt x="1292" y="675"/>
                    </a:lnTo>
                    <a:lnTo>
                      <a:pt x="1294" y="677"/>
                    </a:lnTo>
                    <a:lnTo>
                      <a:pt x="1297" y="681"/>
                    </a:lnTo>
                    <a:lnTo>
                      <a:pt x="1299" y="681"/>
                    </a:lnTo>
                    <a:lnTo>
                      <a:pt x="1302" y="682"/>
                    </a:lnTo>
                    <a:lnTo>
                      <a:pt x="1304" y="684"/>
                    </a:lnTo>
                    <a:lnTo>
                      <a:pt x="1307" y="684"/>
                    </a:lnTo>
                    <a:lnTo>
                      <a:pt x="1309" y="685"/>
                    </a:lnTo>
                    <a:lnTo>
                      <a:pt x="1311" y="689"/>
                    </a:lnTo>
                    <a:lnTo>
                      <a:pt x="1314" y="691"/>
                    </a:lnTo>
                    <a:lnTo>
                      <a:pt x="1317" y="694"/>
                    </a:lnTo>
                    <a:lnTo>
                      <a:pt x="1319" y="696"/>
                    </a:lnTo>
                    <a:lnTo>
                      <a:pt x="1322" y="696"/>
                    </a:lnTo>
                    <a:lnTo>
                      <a:pt x="1324" y="697"/>
                    </a:lnTo>
                    <a:lnTo>
                      <a:pt x="1326" y="699"/>
                    </a:lnTo>
                    <a:lnTo>
                      <a:pt x="1328" y="699"/>
                    </a:lnTo>
                    <a:lnTo>
                      <a:pt x="1331" y="700"/>
                    </a:lnTo>
                    <a:lnTo>
                      <a:pt x="1334" y="703"/>
                    </a:lnTo>
                    <a:lnTo>
                      <a:pt x="1336" y="704"/>
                    </a:lnTo>
                    <a:lnTo>
                      <a:pt x="1339" y="706"/>
                    </a:lnTo>
                    <a:lnTo>
                      <a:pt x="1341" y="708"/>
                    </a:lnTo>
                    <a:lnTo>
                      <a:pt x="1343" y="710"/>
                    </a:lnTo>
                    <a:lnTo>
                      <a:pt x="1346" y="710"/>
                    </a:lnTo>
                    <a:lnTo>
                      <a:pt x="1349" y="715"/>
                    </a:lnTo>
                    <a:lnTo>
                      <a:pt x="1351" y="718"/>
                    </a:lnTo>
                    <a:lnTo>
                      <a:pt x="1353" y="718"/>
                    </a:lnTo>
                    <a:lnTo>
                      <a:pt x="1356" y="718"/>
                    </a:lnTo>
                    <a:lnTo>
                      <a:pt x="1358" y="719"/>
                    </a:lnTo>
                    <a:lnTo>
                      <a:pt x="1360" y="721"/>
                    </a:lnTo>
                    <a:lnTo>
                      <a:pt x="1363" y="722"/>
                    </a:lnTo>
                    <a:lnTo>
                      <a:pt x="1366" y="725"/>
                    </a:lnTo>
                    <a:lnTo>
                      <a:pt x="1368" y="728"/>
                    </a:lnTo>
                    <a:lnTo>
                      <a:pt x="1371" y="730"/>
                    </a:lnTo>
                    <a:lnTo>
                      <a:pt x="1373" y="731"/>
                    </a:lnTo>
                    <a:lnTo>
                      <a:pt x="1375" y="729"/>
                    </a:lnTo>
                    <a:lnTo>
                      <a:pt x="1377" y="730"/>
                    </a:lnTo>
                    <a:lnTo>
                      <a:pt x="1381" y="735"/>
                    </a:lnTo>
                    <a:lnTo>
                      <a:pt x="1383" y="737"/>
                    </a:lnTo>
                    <a:lnTo>
                      <a:pt x="1385" y="739"/>
                    </a:lnTo>
                    <a:lnTo>
                      <a:pt x="1388" y="739"/>
                    </a:lnTo>
                    <a:lnTo>
                      <a:pt x="1390" y="741"/>
                    </a:lnTo>
                    <a:lnTo>
                      <a:pt x="1392" y="741"/>
                    </a:lnTo>
                    <a:lnTo>
                      <a:pt x="1396" y="743"/>
                    </a:lnTo>
                    <a:lnTo>
                      <a:pt x="1398" y="746"/>
                    </a:lnTo>
                    <a:lnTo>
                      <a:pt x="1400" y="747"/>
                    </a:lnTo>
                    <a:lnTo>
                      <a:pt x="1402" y="749"/>
                    </a:lnTo>
                    <a:lnTo>
                      <a:pt x="1405" y="750"/>
                    </a:lnTo>
                    <a:lnTo>
                      <a:pt x="1407" y="751"/>
                    </a:lnTo>
                    <a:lnTo>
                      <a:pt x="1409" y="752"/>
                    </a:lnTo>
                    <a:lnTo>
                      <a:pt x="1413" y="752"/>
                    </a:lnTo>
                    <a:lnTo>
                      <a:pt x="1415" y="753"/>
                    </a:lnTo>
                    <a:lnTo>
                      <a:pt x="1417" y="756"/>
                    </a:lnTo>
                    <a:lnTo>
                      <a:pt x="1420" y="758"/>
                    </a:lnTo>
                    <a:lnTo>
                      <a:pt x="1422" y="759"/>
                    </a:lnTo>
                    <a:lnTo>
                      <a:pt x="1424" y="761"/>
                    </a:lnTo>
                    <a:lnTo>
                      <a:pt x="1428" y="761"/>
                    </a:lnTo>
                    <a:lnTo>
                      <a:pt x="1430" y="761"/>
                    </a:lnTo>
                    <a:lnTo>
                      <a:pt x="1432" y="764"/>
                    </a:lnTo>
                    <a:lnTo>
                      <a:pt x="1434" y="765"/>
                    </a:lnTo>
                    <a:lnTo>
                      <a:pt x="1437" y="767"/>
                    </a:lnTo>
                    <a:lnTo>
                      <a:pt x="1439" y="768"/>
                    </a:lnTo>
                    <a:lnTo>
                      <a:pt x="1441" y="768"/>
                    </a:lnTo>
                    <a:lnTo>
                      <a:pt x="1445" y="769"/>
                    </a:lnTo>
                    <a:lnTo>
                      <a:pt x="1447" y="772"/>
                    </a:lnTo>
                    <a:lnTo>
                      <a:pt x="1449" y="773"/>
                    </a:lnTo>
                    <a:lnTo>
                      <a:pt x="1451" y="775"/>
                    </a:lnTo>
                    <a:lnTo>
                      <a:pt x="1454" y="776"/>
                    </a:lnTo>
                    <a:lnTo>
                      <a:pt x="1456" y="780"/>
                    </a:lnTo>
                    <a:lnTo>
                      <a:pt x="1459" y="780"/>
                    </a:lnTo>
                    <a:lnTo>
                      <a:pt x="1462" y="779"/>
                    </a:lnTo>
                    <a:lnTo>
                      <a:pt x="1464" y="781"/>
                    </a:lnTo>
                    <a:lnTo>
                      <a:pt x="1466" y="782"/>
                    </a:lnTo>
                    <a:lnTo>
                      <a:pt x="1469" y="783"/>
                    </a:lnTo>
                    <a:lnTo>
                      <a:pt x="1471" y="784"/>
                    </a:lnTo>
                    <a:lnTo>
                      <a:pt x="1474" y="785"/>
                    </a:lnTo>
                    <a:lnTo>
                      <a:pt x="1477" y="785"/>
                    </a:lnTo>
                    <a:lnTo>
                      <a:pt x="1479" y="788"/>
                    </a:lnTo>
                    <a:lnTo>
                      <a:pt x="1481" y="789"/>
                    </a:lnTo>
                    <a:lnTo>
                      <a:pt x="1483" y="790"/>
                    </a:lnTo>
                    <a:lnTo>
                      <a:pt x="1486" y="790"/>
                    </a:lnTo>
                    <a:lnTo>
                      <a:pt x="1488" y="790"/>
                    </a:lnTo>
                    <a:lnTo>
                      <a:pt x="1491" y="790"/>
                    </a:lnTo>
                    <a:lnTo>
                      <a:pt x="1494" y="793"/>
                    </a:lnTo>
                    <a:lnTo>
                      <a:pt x="1496" y="796"/>
                    </a:lnTo>
                    <a:lnTo>
                      <a:pt x="1498" y="797"/>
                    </a:lnTo>
                    <a:lnTo>
                      <a:pt x="1500" y="797"/>
                    </a:lnTo>
                    <a:lnTo>
                      <a:pt x="1503" y="797"/>
                    </a:lnTo>
                    <a:lnTo>
                      <a:pt x="1506" y="798"/>
                    </a:lnTo>
                    <a:lnTo>
                      <a:pt x="1508" y="799"/>
                    </a:lnTo>
                    <a:lnTo>
                      <a:pt x="1511" y="801"/>
                    </a:lnTo>
                    <a:lnTo>
                      <a:pt x="1513" y="803"/>
                    </a:lnTo>
                    <a:lnTo>
                      <a:pt x="1515" y="803"/>
                    </a:lnTo>
                    <a:lnTo>
                      <a:pt x="1518" y="804"/>
                    </a:lnTo>
                    <a:lnTo>
                      <a:pt x="1520" y="804"/>
                    </a:lnTo>
                    <a:lnTo>
                      <a:pt x="1523" y="804"/>
                    </a:lnTo>
                    <a:lnTo>
                      <a:pt x="1526" y="805"/>
                    </a:lnTo>
                    <a:lnTo>
                      <a:pt x="1528" y="806"/>
                    </a:lnTo>
                    <a:lnTo>
                      <a:pt x="1530" y="807"/>
                    </a:lnTo>
                    <a:lnTo>
                      <a:pt x="1532" y="810"/>
                    </a:lnTo>
                    <a:lnTo>
                      <a:pt x="1535" y="810"/>
                    </a:lnTo>
                    <a:lnTo>
                      <a:pt x="1538" y="811"/>
                    </a:lnTo>
                    <a:lnTo>
                      <a:pt x="1540" y="812"/>
                    </a:lnTo>
                    <a:lnTo>
                      <a:pt x="1543" y="811"/>
                    </a:lnTo>
                    <a:lnTo>
                      <a:pt x="1545" y="811"/>
                    </a:lnTo>
                    <a:lnTo>
                      <a:pt x="1547" y="812"/>
                    </a:lnTo>
                    <a:lnTo>
                      <a:pt x="1549" y="812"/>
                    </a:lnTo>
                    <a:lnTo>
                      <a:pt x="1552" y="814"/>
                    </a:lnTo>
                    <a:lnTo>
                      <a:pt x="1555" y="813"/>
                    </a:lnTo>
                    <a:lnTo>
                      <a:pt x="1557" y="810"/>
                    </a:lnTo>
                    <a:lnTo>
                      <a:pt x="1560" y="812"/>
                    </a:lnTo>
                    <a:lnTo>
                      <a:pt x="1562" y="814"/>
                    </a:lnTo>
                    <a:lnTo>
                      <a:pt x="1564" y="814"/>
                    </a:lnTo>
                    <a:lnTo>
                      <a:pt x="1567" y="816"/>
                    </a:lnTo>
                    <a:lnTo>
                      <a:pt x="1570" y="818"/>
                    </a:lnTo>
                    <a:lnTo>
                      <a:pt x="1572" y="819"/>
                    </a:lnTo>
                    <a:lnTo>
                      <a:pt x="1575" y="820"/>
                    </a:lnTo>
                    <a:lnTo>
                      <a:pt x="1577" y="819"/>
                    </a:lnTo>
                    <a:lnTo>
                      <a:pt x="1579" y="820"/>
                    </a:lnTo>
                    <a:lnTo>
                      <a:pt x="1581" y="821"/>
                    </a:lnTo>
                    <a:lnTo>
                      <a:pt x="1585" y="820"/>
                    </a:lnTo>
                    <a:lnTo>
                      <a:pt x="1587" y="822"/>
                    </a:lnTo>
                    <a:lnTo>
                      <a:pt x="1589" y="823"/>
                    </a:lnTo>
                    <a:lnTo>
                      <a:pt x="1592" y="822"/>
                    </a:lnTo>
                    <a:lnTo>
                      <a:pt x="1594" y="822"/>
                    </a:lnTo>
                    <a:lnTo>
                      <a:pt x="1596" y="823"/>
                    </a:lnTo>
                    <a:lnTo>
                      <a:pt x="1598" y="823"/>
                    </a:lnTo>
                    <a:lnTo>
                      <a:pt x="1602" y="824"/>
                    </a:lnTo>
                    <a:lnTo>
                      <a:pt x="1604" y="826"/>
                    </a:lnTo>
                    <a:lnTo>
                      <a:pt x="1606" y="828"/>
                    </a:lnTo>
                    <a:lnTo>
                      <a:pt x="1609" y="828"/>
                    </a:lnTo>
                    <a:lnTo>
                      <a:pt x="1611" y="827"/>
                    </a:lnTo>
                    <a:lnTo>
                      <a:pt x="1613" y="827"/>
                    </a:lnTo>
                    <a:lnTo>
                      <a:pt x="1617" y="828"/>
                    </a:lnTo>
                    <a:lnTo>
                      <a:pt x="1619" y="829"/>
                    </a:lnTo>
                    <a:lnTo>
                      <a:pt x="1621" y="831"/>
                    </a:lnTo>
                    <a:lnTo>
                      <a:pt x="1623" y="831"/>
                    </a:lnTo>
                    <a:lnTo>
                      <a:pt x="1626" y="829"/>
                    </a:lnTo>
                    <a:lnTo>
                      <a:pt x="1628" y="829"/>
                    </a:lnTo>
                    <a:lnTo>
                      <a:pt x="1630" y="831"/>
                    </a:lnTo>
                    <a:lnTo>
                      <a:pt x="1634" y="832"/>
                    </a:lnTo>
                    <a:lnTo>
                      <a:pt x="1636" y="834"/>
                    </a:lnTo>
                    <a:lnTo>
                      <a:pt x="1638" y="835"/>
                    </a:lnTo>
                    <a:lnTo>
                      <a:pt x="1641" y="836"/>
                    </a:lnTo>
                    <a:lnTo>
                      <a:pt x="1643" y="835"/>
                    </a:lnTo>
                    <a:lnTo>
                      <a:pt x="1645" y="834"/>
                    </a:lnTo>
                    <a:lnTo>
                      <a:pt x="1649" y="834"/>
                    </a:lnTo>
                    <a:lnTo>
                      <a:pt x="1651" y="834"/>
                    </a:lnTo>
                    <a:lnTo>
                      <a:pt x="1653" y="835"/>
                    </a:lnTo>
                    <a:lnTo>
                      <a:pt x="1655" y="838"/>
                    </a:lnTo>
                    <a:lnTo>
                      <a:pt x="1658" y="838"/>
                    </a:lnTo>
                    <a:lnTo>
                      <a:pt x="1660" y="836"/>
                    </a:lnTo>
                    <a:lnTo>
                      <a:pt x="1662" y="836"/>
                    </a:lnTo>
                    <a:lnTo>
                      <a:pt x="1666" y="836"/>
                    </a:lnTo>
                    <a:lnTo>
                      <a:pt x="1668" y="839"/>
                    </a:lnTo>
                    <a:lnTo>
                      <a:pt x="1670" y="839"/>
                    </a:lnTo>
                    <a:lnTo>
                      <a:pt x="1672" y="841"/>
                    </a:lnTo>
                    <a:lnTo>
                      <a:pt x="1675" y="843"/>
                    </a:lnTo>
                    <a:lnTo>
                      <a:pt x="1677" y="843"/>
                    </a:lnTo>
                    <a:lnTo>
                      <a:pt x="1680" y="843"/>
                    </a:lnTo>
                    <a:lnTo>
                      <a:pt x="1683" y="842"/>
                    </a:lnTo>
                    <a:lnTo>
                      <a:pt x="1685" y="842"/>
                    </a:lnTo>
                    <a:lnTo>
                      <a:pt x="1687" y="842"/>
                    </a:lnTo>
                    <a:lnTo>
                      <a:pt x="1690" y="843"/>
                    </a:lnTo>
                    <a:lnTo>
                      <a:pt x="1692" y="843"/>
                    </a:lnTo>
                    <a:lnTo>
                      <a:pt x="1695" y="843"/>
                    </a:lnTo>
                    <a:lnTo>
                      <a:pt x="1698" y="843"/>
                    </a:lnTo>
                    <a:lnTo>
                      <a:pt x="1700" y="843"/>
                    </a:lnTo>
                    <a:lnTo>
                      <a:pt x="1702" y="844"/>
                    </a:lnTo>
                    <a:lnTo>
                      <a:pt x="1704" y="844"/>
                    </a:lnTo>
                    <a:lnTo>
                      <a:pt x="1707" y="843"/>
                    </a:lnTo>
                    <a:lnTo>
                      <a:pt x="1709" y="843"/>
                    </a:lnTo>
                    <a:lnTo>
                      <a:pt x="1712" y="845"/>
                    </a:lnTo>
                    <a:lnTo>
                      <a:pt x="1715" y="846"/>
                    </a:lnTo>
                    <a:lnTo>
                      <a:pt x="1717" y="846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5" name="Freeform 130"/>
              <p:cNvSpPr>
                <a:spLocks/>
              </p:cNvSpPr>
              <p:nvPr/>
            </p:nvSpPr>
            <p:spPr bwMode="auto">
              <a:xfrm>
                <a:off x="2163" y="2121"/>
                <a:ext cx="1230" cy="83"/>
              </a:xfrm>
              <a:custGeom>
                <a:avLst/>
                <a:gdLst>
                  <a:gd name="T0" fmla="*/ 17 w 1230"/>
                  <a:gd name="T1" fmla="*/ 1 h 83"/>
                  <a:gd name="T2" fmla="*/ 36 w 1230"/>
                  <a:gd name="T3" fmla="*/ 5 h 83"/>
                  <a:gd name="T4" fmla="*/ 57 w 1230"/>
                  <a:gd name="T5" fmla="*/ 7 h 83"/>
                  <a:gd name="T6" fmla="*/ 76 w 1230"/>
                  <a:gd name="T7" fmla="*/ 9 h 83"/>
                  <a:gd name="T8" fmla="*/ 96 w 1230"/>
                  <a:gd name="T9" fmla="*/ 11 h 83"/>
                  <a:gd name="T10" fmla="*/ 115 w 1230"/>
                  <a:gd name="T11" fmla="*/ 13 h 83"/>
                  <a:gd name="T12" fmla="*/ 134 w 1230"/>
                  <a:gd name="T13" fmla="*/ 15 h 83"/>
                  <a:gd name="T14" fmla="*/ 155 w 1230"/>
                  <a:gd name="T15" fmla="*/ 15 h 83"/>
                  <a:gd name="T16" fmla="*/ 174 w 1230"/>
                  <a:gd name="T17" fmla="*/ 21 h 83"/>
                  <a:gd name="T18" fmla="*/ 194 w 1230"/>
                  <a:gd name="T19" fmla="*/ 23 h 83"/>
                  <a:gd name="T20" fmla="*/ 213 w 1230"/>
                  <a:gd name="T21" fmla="*/ 23 h 83"/>
                  <a:gd name="T22" fmla="*/ 233 w 1230"/>
                  <a:gd name="T23" fmla="*/ 27 h 83"/>
                  <a:gd name="T24" fmla="*/ 253 w 1230"/>
                  <a:gd name="T25" fmla="*/ 26 h 83"/>
                  <a:gd name="T26" fmla="*/ 272 w 1230"/>
                  <a:gd name="T27" fmla="*/ 28 h 83"/>
                  <a:gd name="T28" fmla="*/ 292 w 1230"/>
                  <a:gd name="T29" fmla="*/ 31 h 83"/>
                  <a:gd name="T30" fmla="*/ 312 w 1230"/>
                  <a:gd name="T31" fmla="*/ 35 h 83"/>
                  <a:gd name="T32" fmla="*/ 331 w 1230"/>
                  <a:gd name="T33" fmla="*/ 35 h 83"/>
                  <a:gd name="T34" fmla="*/ 351 w 1230"/>
                  <a:gd name="T35" fmla="*/ 35 h 83"/>
                  <a:gd name="T36" fmla="*/ 370 w 1230"/>
                  <a:gd name="T37" fmla="*/ 35 h 83"/>
                  <a:gd name="T38" fmla="*/ 391 w 1230"/>
                  <a:gd name="T39" fmla="*/ 37 h 83"/>
                  <a:gd name="T40" fmla="*/ 410 w 1230"/>
                  <a:gd name="T41" fmla="*/ 40 h 83"/>
                  <a:gd name="T42" fmla="*/ 429 w 1230"/>
                  <a:gd name="T43" fmla="*/ 43 h 83"/>
                  <a:gd name="T44" fmla="*/ 449 w 1230"/>
                  <a:gd name="T45" fmla="*/ 44 h 83"/>
                  <a:gd name="T46" fmla="*/ 469 w 1230"/>
                  <a:gd name="T47" fmla="*/ 42 h 83"/>
                  <a:gd name="T48" fmla="*/ 489 w 1230"/>
                  <a:gd name="T49" fmla="*/ 44 h 83"/>
                  <a:gd name="T50" fmla="*/ 508 w 1230"/>
                  <a:gd name="T51" fmla="*/ 45 h 83"/>
                  <a:gd name="T52" fmla="*/ 527 w 1230"/>
                  <a:gd name="T53" fmla="*/ 48 h 83"/>
                  <a:gd name="T54" fmla="*/ 548 w 1230"/>
                  <a:gd name="T55" fmla="*/ 46 h 83"/>
                  <a:gd name="T56" fmla="*/ 567 w 1230"/>
                  <a:gd name="T57" fmla="*/ 48 h 83"/>
                  <a:gd name="T58" fmla="*/ 587 w 1230"/>
                  <a:gd name="T59" fmla="*/ 50 h 83"/>
                  <a:gd name="T60" fmla="*/ 606 w 1230"/>
                  <a:gd name="T61" fmla="*/ 50 h 83"/>
                  <a:gd name="T62" fmla="*/ 627 w 1230"/>
                  <a:gd name="T63" fmla="*/ 54 h 83"/>
                  <a:gd name="T64" fmla="*/ 646 w 1230"/>
                  <a:gd name="T65" fmla="*/ 53 h 83"/>
                  <a:gd name="T66" fmla="*/ 665 w 1230"/>
                  <a:gd name="T67" fmla="*/ 57 h 83"/>
                  <a:gd name="T68" fmla="*/ 685 w 1230"/>
                  <a:gd name="T69" fmla="*/ 55 h 83"/>
                  <a:gd name="T70" fmla="*/ 705 w 1230"/>
                  <a:gd name="T71" fmla="*/ 58 h 83"/>
                  <a:gd name="T72" fmla="*/ 724 w 1230"/>
                  <a:gd name="T73" fmla="*/ 55 h 83"/>
                  <a:gd name="T74" fmla="*/ 744 w 1230"/>
                  <a:gd name="T75" fmla="*/ 57 h 83"/>
                  <a:gd name="T76" fmla="*/ 763 w 1230"/>
                  <a:gd name="T77" fmla="*/ 55 h 83"/>
                  <a:gd name="T78" fmla="*/ 784 w 1230"/>
                  <a:gd name="T79" fmla="*/ 62 h 83"/>
                  <a:gd name="T80" fmla="*/ 803 w 1230"/>
                  <a:gd name="T81" fmla="*/ 59 h 83"/>
                  <a:gd name="T82" fmla="*/ 822 w 1230"/>
                  <a:gd name="T83" fmla="*/ 62 h 83"/>
                  <a:gd name="T84" fmla="*/ 842 w 1230"/>
                  <a:gd name="T85" fmla="*/ 61 h 83"/>
                  <a:gd name="T86" fmla="*/ 862 w 1230"/>
                  <a:gd name="T87" fmla="*/ 69 h 83"/>
                  <a:gd name="T88" fmla="*/ 882 w 1230"/>
                  <a:gd name="T89" fmla="*/ 67 h 83"/>
                  <a:gd name="T90" fmla="*/ 901 w 1230"/>
                  <a:gd name="T91" fmla="*/ 69 h 83"/>
                  <a:gd name="T92" fmla="*/ 920 w 1230"/>
                  <a:gd name="T93" fmla="*/ 65 h 83"/>
                  <a:gd name="T94" fmla="*/ 941 w 1230"/>
                  <a:gd name="T95" fmla="*/ 68 h 83"/>
                  <a:gd name="T96" fmla="*/ 960 w 1230"/>
                  <a:gd name="T97" fmla="*/ 66 h 83"/>
                  <a:gd name="T98" fmla="*/ 980 w 1230"/>
                  <a:gd name="T99" fmla="*/ 59 h 83"/>
                  <a:gd name="T100" fmla="*/ 999 w 1230"/>
                  <a:gd name="T101" fmla="*/ 74 h 83"/>
                  <a:gd name="T102" fmla="*/ 1020 w 1230"/>
                  <a:gd name="T103" fmla="*/ 82 h 83"/>
                  <a:gd name="T104" fmla="*/ 1039 w 1230"/>
                  <a:gd name="T105" fmla="*/ 73 h 83"/>
                  <a:gd name="T106" fmla="*/ 1058 w 1230"/>
                  <a:gd name="T107" fmla="*/ 68 h 83"/>
                  <a:gd name="T108" fmla="*/ 1078 w 1230"/>
                  <a:gd name="T109" fmla="*/ 77 h 83"/>
                  <a:gd name="T110" fmla="*/ 1098 w 1230"/>
                  <a:gd name="T111" fmla="*/ 70 h 83"/>
                  <a:gd name="T112" fmla="*/ 1118 w 1230"/>
                  <a:gd name="T113" fmla="*/ 75 h 83"/>
                  <a:gd name="T114" fmla="*/ 1137 w 1230"/>
                  <a:gd name="T115" fmla="*/ 69 h 83"/>
                  <a:gd name="T116" fmla="*/ 1156 w 1230"/>
                  <a:gd name="T117" fmla="*/ 70 h 83"/>
                  <a:gd name="T118" fmla="*/ 1177 w 1230"/>
                  <a:gd name="T119" fmla="*/ 69 h 83"/>
                  <a:gd name="T120" fmla="*/ 1196 w 1230"/>
                  <a:gd name="T121" fmla="*/ 71 h 83"/>
                  <a:gd name="T122" fmla="*/ 1216 w 1230"/>
                  <a:gd name="T123" fmla="*/ 83 h 8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30"/>
                  <a:gd name="T187" fmla="*/ 0 h 83"/>
                  <a:gd name="T188" fmla="*/ 1230 w 1230"/>
                  <a:gd name="T189" fmla="*/ 83 h 8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30" h="83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22" y="4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30" y="4"/>
                    </a:lnTo>
                    <a:lnTo>
                      <a:pt x="32" y="6"/>
                    </a:lnTo>
                    <a:lnTo>
                      <a:pt x="34" y="5"/>
                    </a:lnTo>
                    <a:lnTo>
                      <a:pt x="36" y="5"/>
                    </a:lnTo>
                    <a:lnTo>
                      <a:pt x="39" y="5"/>
                    </a:lnTo>
                    <a:lnTo>
                      <a:pt x="42" y="4"/>
                    </a:lnTo>
                    <a:lnTo>
                      <a:pt x="44" y="5"/>
                    </a:lnTo>
                    <a:lnTo>
                      <a:pt x="47" y="6"/>
                    </a:lnTo>
                    <a:lnTo>
                      <a:pt x="49" y="6"/>
                    </a:lnTo>
                    <a:lnTo>
                      <a:pt x="51" y="7"/>
                    </a:lnTo>
                    <a:lnTo>
                      <a:pt x="53" y="7"/>
                    </a:lnTo>
                    <a:lnTo>
                      <a:pt x="57" y="7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4" y="7"/>
                    </a:lnTo>
                    <a:lnTo>
                      <a:pt x="66" y="7"/>
                    </a:lnTo>
                    <a:lnTo>
                      <a:pt x="68" y="7"/>
                    </a:lnTo>
                    <a:lnTo>
                      <a:pt x="71" y="8"/>
                    </a:lnTo>
                    <a:lnTo>
                      <a:pt x="74" y="8"/>
                    </a:lnTo>
                    <a:lnTo>
                      <a:pt x="76" y="9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9" y="11"/>
                    </a:lnTo>
                    <a:lnTo>
                      <a:pt x="91" y="11"/>
                    </a:lnTo>
                    <a:lnTo>
                      <a:pt x="93" y="12"/>
                    </a:lnTo>
                    <a:lnTo>
                      <a:pt x="96" y="11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102" y="9"/>
                    </a:lnTo>
                    <a:lnTo>
                      <a:pt x="106" y="11"/>
                    </a:lnTo>
                    <a:lnTo>
                      <a:pt x="108" y="11"/>
                    </a:lnTo>
                    <a:lnTo>
                      <a:pt x="110" y="12"/>
                    </a:lnTo>
                    <a:lnTo>
                      <a:pt x="113" y="12"/>
                    </a:lnTo>
                    <a:lnTo>
                      <a:pt x="115" y="13"/>
                    </a:lnTo>
                    <a:lnTo>
                      <a:pt x="117" y="13"/>
                    </a:lnTo>
                    <a:lnTo>
                      <a:pt x="121" y="13"/>
                    </a:lnTo>
                    <a:lnTo>
                      <a:pt x="123" y="13"/>
                    </a:lnTo>
                    <a:lnTo>
                      <a:pt x="125" y="14"/>
                    </a:lnTo>
                    <a:lnTo>
                      <a:pt x="128" y="16"/>
                    </a:lnTo>
                    <a:lnTo>
                      <a:pt x="130" y="19"/>
                    </a:lnTo>
                    <a:lnTo>
                      <a:pt x="132" y="17"/>
                    </a:lnTo>
                    <a:lnTo>
                      <a:pt x="134" y="15"/>
                    </a:lnTo>
                    <a:lnTo>
                      <a:pt x="138" y="15"/>
                    </a:lnTo>
                    <a:lnTo>
                      <a:pt x="140" y="15"/>
                    </a:lnTo>
                    <a:lnTo>
                      <a:pt x="142" y="16"/>
                    </a:lnTo>
                    <a:lnTo>
                      <a:pt x="145" y="16"/>
                    </a:lnTo>
                    <a:lnTo>
                      <a:pt x="147" y="17"/>
                    </a:lnTo>
                    <a:lnTo>
                      <a:pt x="149" y="20"/>
                    </a:lnTo>
                    <a:lnTo>
                      <a:pt x="153" y="19"/>
                    </a:lnTo>
                    <a:lnTo>
                      <a:pt x="155" y="15"/>
                    </a:lnTo>
                    <a:lnTo>
                      <a:pt x="157" y="16"/>
                    </a:lnTo>
                    <a:lnTo>
                      <a:pt x="159" y="17"/>
                    </a:lnTo>
                    <a:lnTo>
                      <a:pt x="162" y="17"/>
                    </a:lnTo>
                    <a:lnTo>
                      <a:pt x="164" y="19"/>
                    </a:lnTo>
                    <a:lnTo>
                      <a:pt x="167" y="20"/>
                    </a:lnTo>
                    <a:lnTo>
                      <a:pt x="170" y="20"/>
                    </a:lnTo>
                    <a:lnTo>
                      <a:pt x="172" y="21"/>
                    </a:lnTo>
                    <a:lnTo>
                      <a:pt x="174" y="21"/>
                    </a:lnTo>
                    <a:lnTo>
                      <a:pt x="177" y="21"/>
                    </a:lnTo>
                    <a:lnTo>
                      <a:pt x="179" y="20"/>
                    </a:lnTo>
                    <a:lnTo>
                      <a:pt x="181" y="20"/>
                    </a:lnTo>
                    <a:lnTo>
                      <a:pt x="184" y="22"/>
                    </a:lnTo>
                    <a:lnTo>
                      <a:pt x="187" y="21"/>
                    </a:lnTo>
                    <a:lnTo>
                      <a:pt x="189" y="21"/>
                    </a:lnTo>
                    <a:lnTo>
                      <a:pt x="191" y="23"/>
                    </a:lnTo>
                    <a:lnTo>
                      <a:pt x="194" y="23"/>
                    </a:lnTo>
                    <a:lnTo>
                      <a:pt x="196" y="22"/>
                    </a:lnTo>
                    <a:lnTo>
                      <a:pt x="199" y="23"/>
                    </a:lnTo>
                    <a:lnTo>
                      <a:pt x="202" y="23"/>
                    </a:lnTo>
                    <a:lnTo>
                      <a:pt x="204" y="23"/>
                    </a:lnTo>
                    <a:lnTo>
                      <a:pt x="206" y="22"/>
                    </a:lnTo>
                    <a:lnTo>
                      <a:pt x="208" y="23"/>
                    </a:lnTo>
                    <a:lnTo>
                      <a:pt x="211" y="23"/>
                    </a:lnTo>
                    <a:lnTo>
                      <a:pt x="213" y="23"/>
                    </a:lnTo>
                    <a:lnTo>
                      <a:pt x="216" y="23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23" y="23"/>
                    </a:lnTo>
                    <a:lnTo>
                      <a:pt x="225" y="24"/>
                    </a:lnTo>
                    <a:lnTo>
                      <a:pt x="228" y="26"/>
                    </a:lnTo>
                    <a:lnTo>
                      <a:pt x="231" y="26"/>
                    </a:lnTo>
                    <a:lnTo>
                      <a:pt x="233" y="27"/>
                    </a:lnTo>
                    <a:lnTo>
                      <a:pt x="236" y="27"/>
                    </a:lnTo>
                    <a:lnTo>
                      <a:pt x="238" y="26"/>
                    </a:lnTo>
                    <a:lnTo>
                      <a:pt x="240" y="26"/>
                    </a:lnTo>
                    <a:lnTo>
                      <a:pt x="243" y="24"/>
                    </a:lnTo>
                    <a:lnTo>
                      <a:pt x="246" y="27"/>
                    </a:lnTo>
                    <a:lnTo>
                      <a:pt x="248" y="28"/>
                    </a:lnTo>
                    <a:lnTo>
                      <a:pt x="251" y="27"/>
                    </a:lnTo>
                    <a:lnTo>
                      <a:pt x="253" y="26"/>
                    </a:lnTo>
                    <a:lnTo>
                      <a:pt x="255" y="27"/>
                    </a:lnTo>
                    <a:lnTo>
                      <a:pt x="257" y="29"/>
                    </a:lnTo>
                    <a:lnTo>
                      <a:pt x="260" y="29"/>
                    </a:lnTo>
                    <a:lnTo>
                      <a:pt x="263" y="29"/>
                    </a:lnTo>
                    <a:lnTo>
                      <a:pt x="265" y="29"/>
                    </a:lnTo>
                    <a:lnTo>
                      <a:pt x="268" y="29"/>
                    </a:lnTo>
                    <a:lnTo>
                      <a:pt x="270" y="29"/>
                    </a:lnTo>
                    <a:lnTo>
                      <a:pt x="272" y="28"/>
                    </a:lnTo>
                    <a:lnTo>
                      <a:pt x="274" y="28"/>
                    </a:lnTo>
                    <a:lnTo>
                      <a:pt x="278" y="30"/>
                    </a:lnTo>
                    <a:lnTo>
                      <a:pt x="280" y="30"/>
                    </a:lnTo>
                    <a:lnTo>
                      <a:pt x="282" y="31"/>
                    </a:lnTo>
                    <a:lnTo>
                      <a:pt x="285" y="34"/>
                    </a:lnTo>
                    <a:lnTo>
                      <a:pt x="287" y="34"/>
                    </a:lnTo>
                    <a:lnTo>
                      <a:pt x="289" y="31"/>
                    </a:lnTo>
                    <a:lnTo>
                      <a:pt x="292" y="31"/>
                    </a:lnTo>
                    <a:lnTo>
                      <a:pt x="295" y="31"/>
                    </a:lnTo>
                    <a:lnTo>
                      <a:pt x="297" y="30"/>
                    </a:lnTo>
                    <a:lnTo>
                      <a:pt x="300" y="30"/>
                    </a:lnTo>
                    <a:lnTo>
                      <a:pt x="302" y="30"/>
                    </a:lnTo>
                    <a:lnTo>
                      <a:pt x="304" y="30"/>
                    </a:lnTo>
                    <a:lnTo>
                      <a:pt x="306" y="31"/>
                    </a:lnTo>
                    <a:lnTo>
                      <a:pt x="310" y="32"/>
                    </a:lnTo>
                    <a:lnTo>
                      <a:pt x="312" y="35"/>
                    </a:lnTo>
                    <a:lnTo>
                      <a:pt x="314" y="35"/>
                    </a:lnTo>
                    <a:lnTo>
                      <a:pt x="317" y="34"/>
                    </a:lnTo>
                    <a:lnTo>
                      <a:pt x="319" y="32"/>
                    </a:lnTo>
                    <a:lnTo>
                      <a:pt x="321" y="34"/>
                    </a:lnTo>
                    <a:lnTo>
                      <a:pt x="323" y="34"/>
                    </a:lnTo>
                    <a:lnTo>
                      <a:pt x="327" y="35"/>
                    </a:lnTo>
                    <a:lnTo>
                      <a:pt x="329" y="35"/>
                    </a:lnTo>
                    <a:lnTo>
                      <a:pt x="331" y="35"/>
                    </a:lnTo>
                    <a:lnTo>
                      <a:pt x="334" y="36"/>
                    </a:lnTo>
                    <a:lnTo>
                      <a:pt x="336" y="35"/>
                    </a:lnTo>
                    <a:lnTo>
                      <a:pt x="338" y="37"/>
                    </a:lnTo>
                    <a:lnTo>
                      <a:pt x="342" y="36"/>
                    </a:lnTo>
                    <a:lnTo>
                      <a:pt x="344" y="35"/>
                    </a:lnTo>
                    <a:lnTo>
                      <a:pt x="346" y="37"/>
                    </a:lnTo>
                    <a:lnTo>
                      <a:pt x="349" y="36"/>
                    </a:lnTo>
                    <a:lnTo>
                      <a:pt x="351" y="35"/>
                    </a:lnTo>
                    <a:lnTo>
                      <a:pt x="353" y="36"/>
                    </a:lnTo>
                    <a:lnTo>
                      <a:pt x="357" y="37"/>
                    </a:lnTo>
                    <a:lnTo>
                      <a:pt x="359" y="39"/>
                    </a:lnTo>
                    <a:lnTo>
                      <a:pt x="361" y="38"/>
                    </a:lnTo>
                    <a:lnTo>
                      <a:pt x="363" y="37"/>
                    </a:lnTo>
                    <a:lnTo>
                      <a:pt x="366" y="36"/>
                    </a:lnTo>
                    <a:lnTo>
                      <a:pt x="368" y="36"/>
                    </a:lnTo>
                    <a:lnTo>
                      <a:pt x="370" y="35"/>
                    </a:lnTo>
                    <a:lnTo>
                      <a:pt x="374" y="36"/>
                    </a:lnTo>
                    <a:lnTo>
                      <a:pt x="376" y="37"/>
                    </a:lnTo>
                    <a:lnTo>
                      <a:pt x="378" y="36"/>
                    </a:lnTo>
                    <a:lnTo>
                      <a:pt x="380" y="37"/>
                    </a:lnTo>
                    <a:lnTo>
                      <a:pt x="383" y="37"/>
                    </a:lnTo>
                    <a:lnTo>
                      <a:pt x="385" y="39"/>
                    </a:lnTo>
                    <a:lnTo>
                      <a:pt x="388" y="39"/>
                    </a:lnTo>
                    <a:lnTo>
                      <a:pt x="391" y="37"/>
                    </a:lnTo>
                    <a:lnTo>
                      <a:pt x="393" y="38"/>
                    </a:lnTo>
                    <a:lnTo>
                      <a:pt x="395" y="38"/>
                    </a:lnTo>
                    <a:lnTo>
                      <a:pt x="398" y="37"/>
                    </a:lnTo>
                    <a:lnTo>
                      <a:pt x="400" y="37"/>
                    </a:lnTo>
                    <a:lnTo>
                      <a:pt x="402" y="38"/>
                    </a:lnTo>
                    <a:lnTo>
                      <a:pt x="405" y="37"/>
                    </a:lnTo>
                    <a:lnTo>
                      <a:pt x="408" y="38"/>
                    </a:lnTo>
                    <a:lnTo>
                      <a:pt x="410" y="40"/>
                    </a:lnTo>
                    <a:lnTo>
                      <a:pt x="412" y="40"/>
                    </a:lnTo>
                    <a:lnTo>
                      <a:pt x="415" y="40"/>
                    </a:lnTo>
                    <a:lnTo>
                      <a:pt x="417" y="40"/>
                    </a:lnTo>
                    <a:lnTo>
                      <a:pt x="420" y="40"/>
                    </a:lnTo>
                    <a:lnTo>
                      <a:pt x="423" y="40"/>
                    </a:lnTo>
                    <a:lnTo>
                      <a:pt x="425" y="40"/>
                    </a:lnTo>
                    <a:lnTo>
                      <a:pt x="427" y="42"/>
                    </a:lnTo>
                    <a:lnTo>
                      <a:pt x="429" y="43"/>
                    </a:lnTo>
                    <a:lnTo>
                      <a:pt x="432" y="43"/>
                    </a:lnTo>
                    <a:lnTo>
                      <a:pt x="435" y="44"/>
                    </a:lnTo>
                    <a:lnTo>
                      <a:pt x="437" y="42"/>
                    </a:lnTo>
                    <a:lnTo>
                      <a:pt x="440" y="40"/>
                    </a:lnTo>
                    <a:lnTo>
                      <a:pt x="442" y="40"/>
                    </a:lnTo>
                    <a:lnTo>
                      <a:pt x="444" y="42"/>
                    </a:lnTo>
                    <a:lnTo>
                      <a:pt x="447" y="42"/>
                    </a:lnTo>
                    <a:lnTo>
                      <a:pt x="449" y="44"/>
                    </a:lnTo>
                    <a:lnTo>
                      <a:pt x="452" y="43"/>
                    </a:lnTo>
                    <a:lnTo>
                      <a:pt x="454" y="42"/>
                    </a:lnTo>
                    <a:lnTo>
                      <a:pt x="457" y="43"/>
                    </a:lnTo>
                    <a:lnTo>
                      <a:pt x="459" y="42"/>
                    </a:lnTo>
                    <a:lnTo>
                      <a:pt x="461" y="42"/>
                    </a:lnTo>
                    <a:lnTo>
                      <a:pt x="464" y="42"/>
                    </a:lnTo>
                    <a:lnTo>
                      <a:pt x="467" y="43"/>
                    </a:lnTo>
                    <a:lnTo>
                      <a:pt x="469" y="42"/>
                    </a:lnTo>
                    <a:lnTo>
                      <a:pt x="472" y="40"/>
                    </a:lnTo>
                    <a:lnTo>
                      <a:pt x="474" y="43"/>
                    </a:lnTo>
                    <a:lnTo>
                      <a:pt x="476" y="45"/>
                    </a:lnTo>
                    <a:lnTo>
                      <a:pt x="478" y="43"/>
                    </a:lnTo>
                    <a:lnTo>
                      <a:pt x="481" y="43"/>
                    </a:lnTo>
                    <a:lnTo>
                      <a:pt x="484" y="43"/>
                    </a:lnTo>
                    <a:lnTo>
                      <a:pt x="486" y="42"/>
                    </a:lnTo>
                    <a:lnTo>
                      <a:pt x="489" y="44"/>
                    </a:lnTo>
                    <a:lnTo>
                      <a:pt x="491" y="47"/>
                    </a:lnTo>
                    <a:lnTo>
                      <a:pt x="493" y="46"/>
                    </a:lnTo>
                    <a:lnTo>
                      <a:pt x="496" y="45"/>
                    </a:lnTo>
                    <a:lnTo>
                      <a:pt x="499" y="47"/>
                    </a:lnTo>
                    <a:lnTo>
                      <a:pt x="501" y="46"/>
                    </a:lnTo>
                    <a:lnTo>
                      <a:pt x="503" y="46"/>
                    </a:lnTo>
                    <a:lnTo>
                      <a:pt x="506" y="45"/>
                    </a:lnTo>
                    <a:lnTo>
                      <a:pt x="508" y="45"/>
                    </a:lnTo>
                    <a:lnTo>
                      <a:pt x="510" y="45"/>
                    </a:lnTo>
                    <a:lnTo>
                      <a:pt x="513" y="44"/>
                    </a:lnTo>
                    <a:lnTo>
                      <a:pt x="516" y="43"/>
                    </a:lnTo>
                    <a:lnTo>
                      <a:pt x="518" y="44"/>
                    </a:lnTo>
                    <a:lnTo>
                      <a:pt x="521" y="46"/>
                    </a:lnTo>
                    <a:lnTo>
                      <a:pt x="523" y="48"/>
                    </a:lnTo>
                    <a:lnTo>
                      <a:pt x="525" y="50"/>
                    </a:lnTo>
                    <a:lnTo>
                      <a:pt x="527" y="48"/>
                    </a:lnTo>
                    <a:lnTo>
                      <a:pt x="531" y="47"/>
                    </a:lnTo>
                    <a:lnTo>
                      <a:pt x="533" y="47"/>
                    </a:lnTo>
                    <a:lnTo>
                      <a:pt x="535" y="47"/>
                    </a:lnTo>
                    <a:lnTo>
                      <a:pt x="538" y="48"/>
                    </a:lnTo>
                    <a:lnTo>
                      <a:pt x="540" y="50"/>
                    </a:lnTo>
                    <a:lnTo>
                      <a:pt x="542" y="48"/>
                    </a:lnTo>
                    <a:lnTo>
                      <a:pt x="546" y="46"/>
                    </a:lnTo>
                    <a:lnTo>
                      <a:pt x="548" y="46"/>
                    </a:lnTo>
                    <a:lnTo>
                      <a:pt x="550" y="50"/>
                    </a:lnTo>
                    <a:lnTo>
                      <a:pt x="552" y="52"/>
                    </a:lnTo>
                    <a:lnTo>
                      <a:pt x="555" y="53"/>
                    </a:lnTo>
                    <a:lnTo>
                      <a:pt x="557" y="53"/>
                    </a:lnTo>
                    <a:lnTo>
                      <a:pt x="559" y="52"/>
                    </a:lnTo>
                    <a:lnTo>
                      <a:pt x="563" y="51"/>
                    </a:lnTo>
                    <a:lnTo>
                      <a:pt x="565" y="50"/>
                    </a:lnTo>
                    <a:lnTo>
                      <a:pt x="567" y="48"/>
                    </a:lnTo>
                    <a:lnTo>
                      <a:pt x="570" y="50"/>
                    </a:lnTo>
                    <a:lnTo>
                      <a:pt x="572" y="50"/>
                    </a:lnTo>
                    <a:lnTo>
                      <a:pt x="574" y="47"/>
                    </a:lnTo>
                    <a:lnTo>
                      <a:pt x="578" y="50"/>
                    </a:lnTo>
                    <a:lnTo>
                      <a:pt x="580" y="53"/>
                    </a:lnTo>
                    <a:lnTo>
                      <a:pt x="582" y="53"/>
                    </a:lnTo>
                    <a:lnTo>
                      <a:pt x="584" y="51"/>
                    </a:lnTo>
                    <a:lnTo>
                      <a:pt x="587" y="50"/>
                    </a:lnTo>
                    <a:lnTo>
                      <a:pt x="589" y="50"/>
                    </a:lnTo>
                    <a:lnTo>
                      <a:pt x="591" y="51"/>
                    </a:lnTo>
                    <a:lnTo>
                      <a:pt x="595" y="52"/>
                    </a:lnTo>
                    <a:lnTo>
                      <a:pt x="597" y="52"/>
                    </a:lnTo>
                    <a:lnTo>
                      <a:pt x="599" y="52"/>
                    </a:lnTo>
                    <a:lnTo>
                      <a:pt x="601" y="53"/>
                    </a:lnTo>
                    <a:lnTo>
                      <a:pt x="604" y="50"/>
                    </a:lnTo>
                    <a:lnTo>
                      <a:pt x="606" y="50"/>
                    </a:lnTo>
                    <a:lnTo>
                      <a:pt x="609" y="52"/>
                    </a:lnTo>
                    <a:lnTo>
                      <a:pt x="612" y="54"/>
                    </a:lnTo>
                    <a:lnTo>
                      <a:pt x="614" y="55"/>
                    </a:lnTo>
                    <a:lnTo>
                      <a:pt x="616" y="54"/>
                    </a:lnTo>
                    <a:lnTo>
                      <a:pt x="619" y="55"/>
                    </a:lnTo>
                    <a:lnTo>
                      <a:pt x="621" y="57"/>
                    </a:lnTo>
                    <a:lnTo>
                      <a:pt x="624" y="55"/>
                    </a:lnTo>
                    <a:lnTo>
                      <a:pt x="627" y="54"/>
                    </a:lnTo>
                    <a:lnTo>
                      <a:pt x="629" y="55"/>
                    </a:lnTo>
                    <a:lnTo>
                      <a:pt x="631" y="55"/>
                    </a:lnTo>
                    <a:lnTo>
                      <a:pt x="633" y="54"/>
                    </a:lnTo>
                    <a:lnTo>
                      <a:pt x="636" y="54"/>
                    </a:lnTo>
                    <a:lnTo>
                      <a:pt x="638" y="55"/>
                    </a:lnTo>
                    <a:lnTo>
                      <a:pt x="641" y="54"/>
                    </a:lnTo>
                    <a:lnTo>
                      <a:pt x="644" y="52"/>
                    </a:lnTo>
                    <a:lnTo>
                      <a:pt x="646" y="53"/>
                    </a:lnTo>
                    <a:lnTo>
                      <a:pt x="648" y="54"/>
                    </a:lnTo>
                    <a:lnTo>
                      <a:pt x="650" y="55"/>
                    </a:lnTo>
                    <a:lnTo>
                      <a:pt x="653" y="55"/>
                    </a:lnTo>
                    <a:lnTo>
                      <a:pt x="656" y="54"/>
                    </a:lnTo>
                    <a:lnTo>
                      <a:pt x="658" y="57"/>
                    </a:lnTo>
                    <a:lnTo>
                      <a:pt x="661" y="57"/>
                    </a:lnTo>
                    <a:lnTo>
                      <a:pt x="663" y="54"/>
                    </a:lnTo>
                    <a:lnTo>
                      <a:pt x="665" y="57"/>
                    </a:lnTo>
                    <a:lnTo>
                      <a:pt x="668" y="54"/>
                    </a:lnTo>
                    <a:lnTo>
                      <a:pt x="670" y="53"/>
                    </a:lnTo>
                    <a:lnTo>
                      <a:pt x="673" y="54"/>
                    </a:lnTo>
                    <a:lnTo>
                      <a:pt x="676" y="52"/>
                    </a:lnTo>
                    <a:lnTo>
                      <a:pt x="678" y="53"/>
                    </a:lnTo>
                    <a:lnTo>
                      <a:pt x="680" y="55"/>
                    </a:lnTo>
                    <a:lnTo>
                      <a:pt x="682" y="54"/>
                    </a:lnTo>
                    <a:lnTo>
                      <a:pt x="685" y="55"/>
                    </a:lnTo>
                    <a:lnTo>
                      <a:pt x="688" y="57"/>
                    </a:lnTo>
                    <a:lnTo>
                      <a:pt x="690" y="57"/>
                    </a:lnTo>
                    <a:lnTo>
                      <a:pt x="693" y="57"/>
                    </a:lnTo>
                    <a:lnTo>
                      <a:pt x="695" y="57"/>
                    </a:lnTo>
                    <a:lnTo>
                      <a:pt x="697" y="55"/>
                    </a:lnTo>
                    <a:lnTo>
                      <a:pt x="699" y="57"/>
                    </a:lnTo>
                    <a:lnTo>
                      <a:pt x="702" y="58"/>
                    </a:lnTo>
                    <a:lnTo>
                      <a:pt x="705" y="58"/>
                    </a:lnTo>
                    <a:lnTo>
                      <a:pt x="707" y="59"/>
                    </a:lnTo>
                    <a:lnTo>
                      <a:pt x="710" y="60"/>
                    </a:lnTo>
                    <a:lnTo>
                      <a:pt x="712" y="58"/>
                    </a:lnTo>
                    <a:lnTo>
                      <a:pt x="714" y="59"/>
                    </a:lnTo>
                    <a:lnTo>
                      <a:pt x="717" y="60"/>
                    </a:lnTo>
                    <a:lnTo>
                      <a:pt x="720" y="58"/>
                    </a:lnTo>
                    <a:lnTo>
                      <a:pt x="722" y="55"/>
                    </a:lnTo>
                    <a:lnTo>
                      <a:pt x="724" y="55"/>
                    </a:lnTo>
                    <a:lnTo>
                      <a:pt x="727" y="57"/>
                    </a:lnTo>
                    <a:lnTo>
                      <a:pt x="729" y="57"/>
                    </a:lnTo>
                    <a:lnTo>
                      <a:pt x="731" y="60"/>
                    </a:lnTo>
                    <a:lnTo>
                      <a:pt x="735" y="62"/>
                    </a:lnTo>
                    <a:lnTo>
                      <a:pt x="737" y="61"/>
                    </a:lnTo>
                    <a:lnTo>
                      <a:pt x="739" y="61"/>
                    </a:lnTo>
                    <a:lnTo>
                      <a:pt x="742" y="58"/>
                    </a:lnTo>
                    <a:lnTo>
                      <a:pt x="744" y="57"/>
                    </a:lnTo>
                    <a:lnTo>
                      <a:pt x="746" y="57"/>
                    </a:lnTo>
                    <a:lnTo>
                      <a:pt x="748" y="60"/>
                    </a:lnTo>
                    <a:lnTo>
                      <a:pt x="752" y="61"/>
                    </a:lnTo>
                    <a:lnTo>
                      <a:pt x="754" y="58"/>
                    </a:lnTo>
                    <a:lnTo>
                      <a:pt x="756" y="57"/>
                    </a:lnTo>
                    <a:lnTo>
                      <a:pt x="759" y="53"/>
                    </a:lnTo>
                    <a:lnTo>
                      <a:pt x="761" y="52"/>
                    </a:lnTo>
                    <a:lnTo>
                      <a:pt x="763" y="55"/>
                    </a:lnTo>
                    <a:lnTo>
                      <a:pt x="767" y="58"/>
                    </a:lnTo>
                    <a:lnTo>
                      <a:pt x="769" y="58"/>
                    </a:lnTo>
                    <a:lnTo>
                      <a:pt x="771" y="57"/>
                    </a:lnTo>
                    <a:lnTo>
                      <a:pt x="773" y="59"/>
                    </a:lnTo>
                    <a:lnTo>
                      <a:pt x="776" y="60"/>
                    </a:lnTo>
                    <a:lnTo>
                      <a:pt x="778" y="65"/>
                    </a:lnTo>
                    <a:lnTo>
                      <a:pt x="780" y="67"/>
                    </a:lnTo>
                    <a:lnTo>
                      <a:pt x="784" y="62"/>
                    </a:lnTo>
                    <a:lnTo>
                      <a:pt x="786" y="62"/>
                    </a:lnTo>
                    <a:lnTo>
                      <a:pt x="788" y="61"/>
                    </a:lnTo>
                    <a:lnTo>
                      <a:pt x="791" y="63"/>
                    </a:lnTo>
                    <a:lnTo>
                      <a:pt x="793" y="65"/>
                    </a:lnTo>
                    <a:lnTo>
                      <a:pt x="795" y="58"/>
                    </a:lnTo>
                    <a:lnTo>
                      <a:pt x="799" y="57"/>
                    </a:lnTo>
                    <a:lnTo>
                      <a:pt x="801" y="60"/>
                    </a:lnTo>
                    <a:lnTo>
                      <a:pt x="803" y="59"/>
                    </a:lnTo>
                    <a:lnTo>
                      <a:pt x="805" y="60"/>
                    </a:lnTo>
                    <a:lnTo>
                      <a:pt x="808" y="62"/>
                    </a:lnTo>
                    <a:lnTo>
                      <a:pt x="810" y="61"/>
                    </a:lnTo>
                    <a:lnTo>
                      <a:pt x="813" y="60"/>
                    </a:lnTo>
                    <a:lnTo>
                      <a:pt x="816" y="60"/>
                    </a:lnTo>
                    <a:lnTo>
                      <a:pt x="818" y="63"/>
                    </a:lnTo>
                    <a:lnTo>
                      <a:pt x="820" y="62"/>
                    </a:lnTo>
                    <a:lnTo>
                      <a:pt x="822" y="62"/>
                    </a:lnTo>
                    <a:lnTo>
                      <a:pt x="825" y="65"/>
                    </a:lnTo>
                    <a:lnTo>
                      <a:pt x="827" y="62"/>
                    </a:lnTo>
                    <a:lnTo>
                      <a:pt x="830" y="59"/>
                    </a:lnTo>
                    <a:lnTo>
                      <a:pt x="833" y="59"/>
                    </a:lnTo>
                    <a:lnTo>
                      <a:pt x="835" y="62"/>
                    </a:lnTo>
                    <a:lnTo>
                      <a:pt x="837" y="63"/>
                    </a:lnTo>
                    <a:lnTo>
                      <a:pt x="840" y="60"/>
                    </a:lnTo>
                    <a:lnTo>
                      <a:pt x="842" y="61"/>
                    </a:lnTo>
                    <a:lnTo>
                      <a:pt x="845" y="61"/>
                    </a:lnTo>
                    <a:lnTo>
                      <a:pt x="848" y="60"/>
                    </a:lnTo>
                    <a:lnTo>
                      <a:pt x="850" y="60"/>
                    </a:lnTo>
                    <a:lnTo>
                      <a:pt x="852" y="62"/>
                    </a:lnTo>
                    <a:lnTo>
                      <a:pt x="854" y="65"/>
                    </a:lnTo>
                    <a:lnTo>
                      <a:pt x="857" y="63"/>
                    </a:lnTo>
                    <a:lnTo>
                      <a:pt x="859" y="67"/>
                    </a:lnTo>
                    <a:lnTo>
                      <a:pt x="862" y="69"/>
                    </a:lnTo>
                    <a:lnTo>
                      <a:pt x="865" y="70"/>
                    </a:lnTo>
                    <a:lnTo>
                      <a:pt x="867" y="66"/>
                    </a:lnTo>
                    <a:lnTo>
                      <a:pt x="869" y="62"/>
                    </a:lnTo>
                    <a:lnTo>
                      <a:pt x="871" y="62"/>
                    </a:lnTo>
                    <a:lnTo>
                      <a:pt x="874" y="63"/>
                    </a:lnTo>
                    <a:lnTo>
                      <a:pt x="877" y="65"/>
                    </a:lnTo>
                    <a:lnTo>
                      <a:pt x="879" y="63"/>
                    </a:lnTo>
                    <a:lnTo>
                      <a:pt x="882" y="67"/>
                    </a:lnTo>
                    <a:lnTo>
                      <a:pt x="884" y="68"/>
                    </a:lnTo>
                    <a:lnTo>
                      <a:pt x="886" y="67"/>
                    </a:lnTo>
                    <a:lnTo>
                      <a:pt x="889" y="68"/>
                    </a:lnTo>
                    <a:lnTo>
                      <a:pt x="891" y="66"/>
                    </a:lnTo>
                    <a:lnTo>
                      <a:pt x="894" y="65"/>
                    </a:lnTo>
                    <a:lnTo>
                      <a:pt x="897" y="66"/>
                    </a:lnTo>
                    <a:lnTo>
                      <a:pt x="899" y="67"/>
                    </a:lnTo>
                    <a:lnTo>
                      <a:pt x="901" y="69"/>
                    </a:lnTo>
                    <a:lnTo>
                      <a:pt x="903" y="71"/>
                    </a:lnTo>
                    <a:lnTo>
                      <a:pt x="906" y="71"/>
                    </a:lnTo>
                    <a:lnTo>
                      <a:pt x="909" y="68"/>
                    </a:lnTo>
                    <a:lnTo>
                      <a:pt x="911" y="67"/>
                    </a:lnTo>
                    <a:lnTo>
                      <a:pt x="914" y="67"/>
                    </a:lnTo>
                    <a:lnTo>
                      <a:pt x="916" y="62"/>
                    </a:lnTo>
                    <a:lnTo>
                      <a:pt x="918" y="62"/>
                    </a:lnTo>
                    <a:lnTo>
                      <a:pt x="920" y="65"/>
                    </a:lnTo>
                    <a:lnTo>
                      <a:pt x="924" y="65"/>
                    </a:lnTo>
                    <a:lnTo>
                      <a:pt x="926" y="67"/>
                    </a:lnTo>
                    <a:lnTo>
                      <a:pt x="928" y="69"/>
                    </a:lnTo>
                    <a:lnTo>
                      <a:pt x="931" y="70"/>
                    </a:lnTo>
                    <a:lnTo>
                      <a:pt x="933" y="68"/>
                    </a:lnTo>
                    <a:lnTo>
                      <a:pt x="935" y="73"/>
                    </a:lnTo>
                    <a:lnTo>
                      <a:pt x="938" y="71"/>
                    </a:lnTo>
                    <a:lnTo>
                      <a:pt x="941" y="68"/>
                    </a:lnTo>
                    <a:lnTo>
                      <a:pt x="943" y="66"/>
                    </a:lnTo>
                    <a:lnTo>
                      <a:pt x="946" y="62"/>
                    </a:lnTo>
                    <a:lnTo>
                      <a:pt x="948" y="67"/>
                    </a:lnTo>
                    <a:lnTo>
                      <a:pt x="950" y="65"/>
                    </a:lnTo>
                    <a:lnTo>
                      <a:pt x="952" y="65"/>
                    </a:lnTo>
                    <a:lnTo>
                      <a:pt x="956" y="66"/>
                    </a:lnTo>
                    <a:lnTo>
                      <a:pt x="958" y="66"/>
                    </a:lnTo>
                    <a:lnTo>
                      <a:pt x="960" y="66"/>
                    </a:lnTo>
                    <a:lnTo>
                      <a:pt x="963" y="67"/>
                    </a:lnTo>
                    <a:lnTo>
                      <a:pt x="965" y="73"/>
                    </a:lnTo>
                    <a:lnTo>
                      <a:pt x="967" y="71"/>
                    </a:lnTo>
                    <a:lnTo>
                      <a:pt x="969" y="67"/>
                    </a:lnTo>
                    <a:lnTo>
                      <a:pt x="973" y="70"/>
                    </a:lnTo>
                    <a:lnTo>
                      <a:pt x="975" y="69"/>
                    </a:lnTo>
                    <a:lnTo>
                      <a:pt x="977" y="60"/>
                    </a:lnTo>
                    <a:lnTo>
                      <a:pt x="980" y="59"/>
                    </a:lnTo>
                    <a:lnTo>
                      <a:pt x="982" y="65"/>
                    </a:lnTo>
                    <a:lnTo>
                      <a:pt x="984" y="67"/>
                    </a:lnTo>
                    <a:lnTo>
                      <a:pt x="988" y="73"/>
                    </a:lnTo>
                    <a:lnTo>
                      <a:pt x="990" y="76"/>
                    </a:lnTo>
                    <a:lnTo>
                      <a:pt x="992" y="74"/>
                    </a:lnTo>
                    <a:lnTo>
                      <a:pt x="995" y="73"/>
                    </a:lnTo>
                    <a:lnTo>
                      <a:pt x="997" y="74"/>
                    </a:lnTo>
                    <a:lnTo>
                      <a:pt x="999" y="74"/>
                    </a:lnTo>
                    <a:lnTo>
                      <a:pt x="1002" y="71"/>
                    </a:lnTo>
                    <a:lnTo>
                      <a:pt x="1005" y="71"/>
                    </a:lnTo>
                    <a:lnTo>
                      <a:pt x="1007" y="71"/>
                    </a:lnTo>
                    <a:lnTo>
                      <a:pt x="1009" y="71"/>
                    </a:lnTo>
                    <a:lnTo>
                      <a:pt x="1012" y="73"/>
                    </a:lnTo>
                    <a:lnTo>
                      <a:pt x="1014" y="77"/>
                    </a:lnTo>
                    <a:lnTo>
                      <a:pt x="1016" y="80"/>
                    </a:lnTo>
                    <a:lnTo>
                      <a:pt x="1020" y="82"/>
                    </a:lnTo>
                    <a:lnTo>
                      <a:pt x="1022" y="76"/>
                    </a:lnTo>
                    <a:lnTo>
                      <a:pt x="1024" y="69"/>
                    </a:lnTo>
                    <a:lnTo>
                      <a:pt x="1026" y="69"/>
                    </a:lnTo>
                    <a:lnTo>
                      <a:pt x="1029" y="67"/>
                    </a:lnTo>
                    <a:lnTo>
                      <a:pt x="1031" y="70"/>
                    </a:lnTo>
                    <a:lnTo>
                      <a:pt x="1034" y="71"/>
                    </a:lnTo>
                    <a:lnTo>
                      <a:pt x="1037" y="74"/>
                    </a:lnTo>
                    <a:lnTo>
                      <a:pt x="1039" y="73"/>
                    </a:lnTo>
                    <a:lnTo>
                      <a:pt x="1041" y="67"/>
                    </a:lnTo>
                    <a:lnTo>
                      <a:pt x="1043" y="63"/>
                    </a:lnTo>
                    <a:lnTo>
                      <a:pt x="1046" y="65"/>
                    </a:lnTo>
                    <a:lnTo>
                      <a:pt x="1048" y="65"/>
                    </a:lnTo>
                    <a:lnTo>
                      <a:pt x="1051" y="66"/>
                    </a:lnTo>
                    <a:lnTo>
                      <a:pt x="1054" y="68"/>
                    </a:lnTo>
                    <a:lnTo>
                      <a:pt x="1056" y="67"/>
                    </a:lnTo>
                    <a:lnTo>
                      <a:pt x="1058" y="68"/>
                    </a:lnTo>
                    <a:lnTo>
                      <a:pt x="1061" y="67"/>
                    </a:lnTo>
                    <a:lnTo>
                      <a:pt x="1063" y="71"/>
                    </a:lnTo>
                    <a:lnTo>
                      <a:pt x="1066" y="75"/>
                    </a:lnTo>
                    <a:lnTo>
                      <a:pt x="1069" y="71"/>
                    </a:lnTo>
                    <a:lnTo>
                      <a:pt x="1071" y="74"/>
                    </a:lnTo>
                    <a:lnTo>
                      <a:pt x="1073" y="76"/>
                    </a:lnTo>
                    <a:lnTo>
                      <a:pt x="1075" y="75"/>
                    </a:lnTo>
                    <a:lnTo>
                      <a:pt x="1078" y="77"/>
                    </a:lnTo>
                    <a:lnTo>
                      <a:pt x="1080" y="78"/>
                    </a:lnTo>
                    <a:lnTo>
                      <a:pt x="1083" y="73"/>
                    </a:lnTo>
                    <a:lnTo>
                      <a:pt x="1086" y="71"/>
                    </a:lnTo>
                    <a:lnTo>
                      <a:pt x="1088" y="71"/>
                    </a:lnTo>
                    <a:lnTo>
                      <a:pt x="1090" y="70"/>
                    </a:lnTo>
                    <a:lnTo>
                      <a:pt x="1092" y="67"/>
                    </a:lnTo>
                    <a:lnTo>
                      <a:pt x="1095" y="63"/>
                    </a:lnTo>
                    <a:lnTo>
                      <a:pt x="1098" y="70"/>
                    </a:lnTo>
                    <a:lnTo>
                      <a:pt x="1100" y="73"/>
                    </a:lnTo>
                    <a:lnTo>
                      <a:pt x="1103" y="70"/>
                    </a:lnTo>
                    <a:lnTo>
                      <a:pt x="1105" y="70"/>
                    </a:lnTo>
                    <a:lnTo>
                      <a:pt x="1107" y="67"/>
                    </a:lnTo>
                    <a:lnTo>
                      <a:pt x="1110" y="68"/>
                    </a:lnTo>
                    <a:lnTo>
                      <a:pt x="1113" y="75"/>
                    </a:lnTo>
                    <a:lnTo>
                      <a:pt x="1115" y="80"/>
                    </a:lnTo>
                    <a:lnTo>
                      <a:pt x="1118" y="75"/>
                    </a:lnTo>
                    <a:lnTo>
                      <a:pt x="1120" y="70"/>
                    </a:lnTo>
                    <a:lnTo>
                      <a:pt x="1122" y="69"/>
                    </a:lnTo>
                    <a:lnTo>
                      <a:pt x="1124" y="69"/>
                    </a:lnTo>
                    <a:lnTo>
                      <a:pt x="1127" y="69"/>
                    </a:lnTo>
                    <a:lnTo>
                      <a:pt x="1130" y="73"/>
                    </a:lnTo>
                    <a:lnTo>
                      <a:pt x="1132" y="69"/>
                    </a:lnTo>
                    <a:lnTo>
                      <a:pt x="1135" y="63"/>
                    </a:lnTo>
                    <a:lnTo>
                      <a:pt x="1137" y="69"/>
                    </a:lnTo>
                    <a:lnTo>
                      <a:pt x="1139" y="76"/>
                    </a:lnTo>
                    <a:lnTo>
                      <a:pt x="1141" y="78"/>
                    </a:lnTo>
                    <a:lnTo>
                      <a:pt x="1145" y="76"/>
                    </a:lnTo>
                    <a:lnTo>
                      <a:pt x="1147" y="76"/>
                    </a:lnTo>
                    <a:lnTo>
                      <a:pt x="1149" y="78"/>
                    </a:lnTo>
                    <a:lnTo>
                      <a:pt x="1152" y="75"/>
                    </a:lnTo>
                    <a:lnTo>
                      <a:pt x="1154" y="74"/>
                    </a:lnTo>
                    <a:lnTo>
                      <a:pt x="1156" y="70"/>
                    </a:lnTo>
                    <a:lnTo>
                      <a:pt x="1159" y="69"/>
                    </a:lnTo>
                    <a:lnTo>
                      <a:pt x="1162" y="75"/>
                    </a:lnTo>
                    <a:lnTo>
                      <a:pt x="1164" y="77"/>
                    </a:lnTo>
                    <a:lnTo>
                      <a:pt x="1167" y="76"/>
                    </a:lnTo>
                    <a:lnTo>
                      <a:pt x="1169" y="69"/>
                    </a:lnTo>
                    <a:lnTo>
                      <a:pt x="1171" y="68"/>
                    </a:lnTo>
                    <a:lnTo>
                      <a:pt x="1173" y="73"/>
                    </a:lnTo>
                    <a:lnTo>
                      <a:pt x="1177" y="69"/>
                    </a:lnTo>
                    <a:lnTo>
                      <a:pt x="1179" y="69"/>
                    </a:lnTo>
                    <a:lnTo>
                      <a:pt x="1181" y="74"/>
                    </a:lnTo>
                    <a:lnTo>
                      <a:pt x="1184" y="74"/>
                    </a:lnTo>
                    <a:lnTo>
                      <a:pt x="1186" y="73"/>
                    </a:lnTo>
                    <a:lnTo>
                      <a:pt x="1188" y="74"/>
                    </a:lnTo>
                    <a:lnTo>
                      <a:pt x="1192" y="78"/>
                    </a:lnTo>
                    <a:lnTo>
                      <a:pt x="1194" y="76"/>
                    </a:lnTo>
                    <a:lnTo>
                      <a:pt x="1196" y="71"/>
                    </a:lnTo>
                    <a:lnTo>
                      <a:pt x="1198" y="73"/>
                    </a:lnTo>
                    <a:lnTo>
                      <a:pt x="1201" y="74"/>
                    </a:lnTo>
                    <a:lnTo>
                      <a:pt x="1203" y="71"/>
                    </a:lnTo>
                    <a:lnTo>
                      <a:pt x="1205" y="68"/>
                    </a:lnTo>
                    <a:lnTo>
                      <a:pt x="1209" y="74"/>
                    </a:lnTo>
                    <a:lnTo>
                      <a:pt x="1211" y="74"/>
                    </a:lnTo>
                    <a:lnTo>
                      <a:pt x="1213" y="74"/>
                    </a:lnTo>
                    <a:lnTo>
                      <a:pt x="1216" y="83"/>
                    </a:lnTo>
                    <a:lnTo>
                      <a:pt x="1218" y="76"/>
                    </a:lnTo>
                    <a:lnTo>
                      <a:pt x="1220" y="68"/>
                    </a:lnTo>
                    <a:lnTo>
                      <a:pt x="1224" y="74"/>
                    </a:lnTo>
                    <a:lnTo>
                      <a:pt x="1226" y="75"/>
                    </a:lnTo>
                    <a:lnTo>
                      <a:pt x="1228" y="71"/>
                    </a:lnTo>
                    <a:lnTo>
                      <a:pt x="1230" y="7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6" name="Freeform 131"/>
              <p:cNvSpPr>
                <a:spLocks/>
              </p:cNvSpPr>
              <p:nvPr/>
            </p:nvSpPr>
            <p:spPr bwMode="auto">
              <a:xfrm>
                <a:off x="446" y="1299"/>
                <a:ext cx="1717" cy="791"/>
              </a:xfrm>
              <a:custGeom>
                <a:avLst/>
                <a:gdLst>
                  <a:gd name="T0" fmla="*/ 25 w 1717"/>
                  <a:gd name="T1" fmla="*/ 171 h 791"/>
                  <a:gd name="T2" fmla="*/ 51 w 1717"/>
                  <a:gd name="T3" fmla="*/ 204 h 791"/>
                  <a:gd name="T4" fmla="*/ 79 w 1717"/>
                  <a:gd name="T5" fmla="*/ 170 h 791"/>
                  <a:gd name="T6" fmla="*/ 106 w 1717"/>
                  <a:gd name="T7" fmla="*/ 142 h 791"/>
                  <a:gd name="T8" fmla="*/ 132 w 1717"/>
                  <a:gd name="T9" fmla="*/ 106 h 791"/>
                  <a:gd name="T10" fmla="*/ 160 w 1717"/>
                  <a:gd name="T11" fmla="*/ 37 h 791"/>
                  <a:gd name="T12" fmla="*/ 187 w 1717"/>
                  <a:gd name="T13" fmla="*/ 32 h 791"/>
                  <a:gd name="T14" fmla="*/ 214 w 1717"/>
                  <a:gd name="T15" fmla="*/ 15 h 791"/>
                  <a:gd name="T16" fmla="*/ 240 w 1717"/>
                  <a:gd name="T17" fmla="*/ 24 h 791"/>
                  <a:gd name="T18" fmla="*/ 268 w 1717"/>
                  <a:gd name="T19" fmla="*/ 40 h 791"/>
                  <a:gd name="T20" fmla="*/ 295 w 1717"/>
                  <a:gd name="T21" fmla="*/ 55 h 791"/>
                  <a:gd name="T22" fmla="*/ 321 w 1717"/>
                  <a:gd name="T23" fmla="*/ 60 h 791"/>
                  <a:gd name="T24" fmla="*/ 349 w 1717"/>
                  <a:gd name="T25" fmla="*/ 59 h 791"/>
                  <a:gd name="T26" fmla="*/ 376 w 1717"/>
                  <a:gd name="T27" fmla="*/ 63 h 791"/>
                  <a:gd name="T28" fmla="*/ 403 w 1717"/>
                  <a:gd name="T29" fmla="*/ 70 h 791"/>
                  <a:gd name="T30" fmla="*/ 430 w 1717"/>
                  <a:gd name="T31" fmla="*/ 69 h 791"/>
                  <a:gd name="T32" fmla="*/ 457 w 1717"/>
                  <a:gd name="T33" fmla="*/ 56 h 791"/>
                  <a:gd name="T34" fmla="*/ 484 w 1717"/>
                  <a:gd name="T35" fmla="*/ 67 h 791"/>
                  <a:gd name="T36" fmla="*/ 510 w 1717"/>
                  <a:gd name="T37" fmla="*/ 64 h 791"/>
                  <a:gd name="T38" fmla="*/ 538 w 1717"/>
                  <a:gd name="T39" fmla="*/ 59 h 791"/>
                  <a:gd name="T40" fmla="*/ 565 w 1717"/>
                  <a:gd name="T41" fmla="*/ 55 h 791"/>
                  <a:gd name="T42" fmla="*/ 592 w 1717"/>
                  <a:gd name="T43" fmla="*/ 61 h 791"/>
                  <a:gd name="T44" fmla="*/ 619 w 1717"/>
                  <a:gd name="T45" fmla="*/ 72 h 791"/>
                  <a:gd name="T46" fmla="*/ 646 w 1717"/>
                  <a:gd name="T47" fmla="*/ 59 h 791"/>
                  <a:gd name="T48" fmla="*/ 673 w 1717"/>
                  <a:gd name="T49" fmla="*/ 59 h 791"/>
                  <a:gd name="T50" fmla="*/ 700 w 1717"/>
                  <a:gd name="T51" fmla="*/ 67 h 791"/>
                  <a:gd name="T52" fmla="*/ 727 w 1717"/>
                  <a:gd name="T53" fmla="*/ 86 h 791"/>
                  <a:gd name="T54" fmla="*/ 754 w 1717"/>
                  <a:gd name="T55" fmla="*/ 75 h 791"/>
                  <a:gd name="T56" fmla="*/ 782 w 1717"/>
                  <a:gd name="T57" fmla="*/ 92 h 791"/>
                  <a:gd name="T58" fmla="*/ 808 w 1717"/>
                  <a:gd name="T59" fmla="*/ 119 h 791"/>
                  <a:gd name="T60" fmla="*/ 835 w 1717"/>
                  <a:gd name="T61" fmla="*/ 138 h 791"/>
                  <a:gd name="T62" fmla="*/ 862 w 1717"/>
                  <a:gd name="T63" fmla="*/ 169 h 791"/>
                  <a:gd name="T64" fmla="*/ 889 w 1717"/>
                  <a:gd name="T65" fmla="*/ 191 h 791"/>
                  <a:gd name="T66" fmla="*/ 916 w 1717"/>
                  <a:gd name="T67" fmla="*/ 227 h 791"/>
                  <a:gd name="T68" fmla="*/ 943 w 1717"/>
                  <a:gd name="T69" fmla="*/ 272 h 791"/>
                  <a:gd name="T70" fmla="*/ 971 w 1717"/>
                  <a:gd name="T71" fmla="*/ 324 h 791"/>
                  <a:gd name="T72" fmla="*/ 997 w 1717"/>
                  <a:gd name="T73" fmla="*/ 363 h 791"/>
                  <a:gd name="T74" fmla="*/ 1024 w 1717"/>
                  <a:gd name="T75" fmla="*/ 389 h 791"/>
                  <a:gd name="T76" fmla="*/ 1052 w 1717"/>
                  <a:gd name="T77" fmla="*/ 417 h 791"/>
                  <a:gd name="T78" fmla="*/ 1078 w 1717"/>
                  <a:gd name="T79" fmla="*/ 435 h 791"/>
                  <a:gd name="T80" fmla="*/ 1105 w 1717"/>
                  <a:gd name="T81" fmla="*/ 448 h 791"/>
                  <a:gd name="T82" fmla="*/ 1132 w 1717"/>
                  <a:gd name="T83" fmla="*/ 463 h 791"/>
                  <a:gd name="T84" fmla="*/ 1160 w 1717"/>
                  <a:gd name="T85" fmla="*/ 479 h 791"/>
                  <a:gd name="T86" fmla="*/ 1186 w 1717"/>
                  <a:gd name="T87" fmla="*/ 497 h 791"/>
                  <a:gd name="T88" fmla="*/ 1213 w 1717"/>
                  <a:gd name="T89" fmla="*/ 518 h 791"/>
                  <a:gd name="T90" fmla="*/ 1241 w 1717"/>
                  <a:gd name="T91" fmla="*/ 537 h 791"/>
                  <a:gd name="T92" fmla="*/ 1267 w 1717"/>
                  <a:gd name="T93" fmla="*/ 558 h 791"/>
                  <a:gd name="T94" fmla="*/ 1294 w 1717"/>
                  <a:gd name="T95" fmla="*/ 578 h 791"/>
                  <a:gd name="T96" fmla="*/ 1322 w 1717"/>
                  <a:gd name="T97" fmla="*/ 599 h 791"/>
                  <a:gd name="T98" fmla="*/ 1349 w 1717"/>
                  <a:gd name="T99" fmla="*/ 620 h 791"/>
                  <a:gd name="T100" fmla="*/ 1375 w 1717"/>
                  <a:gd name="T101" fmla="*/ 639 h 791"/>
                  <a:gd name="T102" fmla="*/ 1402 w 1717"/>
                  <a:gd name="T103" fmla="*/ 661 h 791"/>
                  <a:gd name="T104" fmla="*/ 1430 w 1717"/>
                  <a:gd name="T105" fmla="*/ 680 h 791"/>
                  <a:gd name="T106" fmla="*/ 1456 w 1717"/>
                  <a:gd name="T107" fmla="*/ 701 h 791"/>
                  <a:gd name="T108" fmla="*/ 1483 w 1717"/>
                  <a:gd name="T109" fmla="*/ 717 h 791"/>
                  <a:gd name="T110" fmla="*/ 1511 w 1717"/>
                  <a:gd name="T111" fmla="*/ 733 h 791"/>
                  <a:gd name="T112" fmla="*/ 1538 w 1717"/>
                  <a:gd name="T113" fmla="*/ 744 h 791"/>
                  <a:gd name="T114" fmla="*/ 1564 w 1717"/>
                  <a:gd name="T115" fmla="*/ 753 h 791"/>
                  <a:gd name="T116" fmla="*/ 1592 w 1717"/>
                  <a:gd name="T117" fmla="*/ 766 h 791"/>
                  <a:gd name="T118" fmla="*/ 1619 w 1717"/>
                  <a:gd name="T119" fmla="*/ 773 h 791"/>
                  <a:gd name="T120" fmla="*/ 1645 w 1717"/>
                  <a:gd name="T121" fmla="*/ 779 h 791"/>
                  <a:gd name="T122" fmla="*/ 1672 w 1717"/>
                  <a:gd name="T123" fmla="*/ 784 h 791"/>
                  <a:gd name="T124" fmla="*/ 1700 w 1717"/>
                  <a:gd name="T125" fmla="*/ 791 h 79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7"/>
                  <a:gd name="T190" fmla="*/ 0 h 791"/>
                  <a:gd name="T191" fmla="*/ 1717 w 1717"/>
                  <a:gd name="T192" fmla="*/ 791 h 79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7" h="791">
                    <a:moveTo>
                      <a:pt x="0" y="130"/>
                    </a:moveTo>
                    <a:lnTo>
                      <a:pt x="2" y="133"/>
                    </a:lnTo>
                    <a:lnTo>
                      <a:pt x="5" y="176"/>
                    </a:lnTo>
                    <a:lnTo>
                      <a:pt x="7" y="176"/>
                    </a:lnTo>
                    <a:lnTo>
                      <a:pt x="10" y="111"/>
                    </a:lnTo>
                    <a:lnTo>
                      <a:pt x="13" y="155"/>
                    </a:lnTo>
                    <a:lnTo>
                      <a:pt x="15" y="217"/>
                    </a:lnTo>
                    <a:lnTo>
                      <a:pt x="17" y="227"/>
                    </a:lnTo>
                    <a:lnTo>
                      <a:pt x="19" y="189"/>
                    </a:lnTo>
                    <a:lnTo>
                      <a:pt x="22" y="135"/>
                    </a:lnTo>
                    <a:lnTo>
                      <a:pt x="25" y="171"/>
                    </a:lnTo>
                    <a:lnTo>
                      <a:pt x="27" y="237"/>
                    </a:lnTo>
                    <a:lnTo>
                      <a:pt x="30" y="217"/>
                    </a:lnTo>
                    <a:lnTo>
                      <a:pt x="32" y="154"/>
                    </a:lnTo>
                    <a:lnTo>
                      <a:pt x="34" y="169"/>
                    </a:lnTo>
                    <a:lnTo>
                      <a:pt x="36" y="203"/>
                    </a:lnTo>
                    <a:lnTo>
                      <a:pt x="39" y="206"/>
                    </a:lnTo>
                    <a:lnTo>
                      <a:pt x="42" y="196"/>
                    </a:lnTo>
                    <a:lnTo>
                      <a:pt x="44" y="202"/>
                    </a:lnTo>
                    <a:lnTo>
                      <a:pt x="47" y="199"/>
                    </a:lnTo>
                    <a:lnTo>
                      <a:pt x="49" y="191"/>
                    </a:lnTo>
                    <a:lnTo>
                      <a:pt x="51" y="204"/>
                    </a:lnTo>
                    <a:lnTo>
                      <a:pt x="54" y="200"/>
                    </a:lnTo>
                    <a:lnTo>
                      <a:pt x="57" y="184"/>
                    </a:lnTo>
                    <a:lnTo>
                      <a:pt x="59" y="172"/>
                    </a:lnTo>
                    <a:lnTo>
                      <a:pt x="62" y="158"/>
                    </a:lnTo>
                    <a:lnTo>
                      <a:pt x="64" y="186"/>
                    </a:lnTo>
                    <a:lnTo>
                      <a:pt x="66" y="202"/>
                    </a:lnTo>
                    <a:lnTo>
                      <a:pt x="68" y="189"/>
                    </a:lnTo>
                    <a:lnTo>
                      <a:pt x="72" y="196"/>
                    </a:lnTo>
                    <a:lnTo>
                      <a:pt x="74" y="165"/>
                    </a:lnTo>
                    <a:lnTo>
                      <a:pt x="76" y="153"/>
                    </a:lnTo>
                    <a:lnTo>
                      <a:pt x="79" y="170"/>
                    </a:lnTo>
                    <a:lnTo>
                      <a:pt x="81" y="163"/>
                    </a:lnTo>
                    <a:lnTo>
                      <a:pt x="83" y="162"/>
                    </a:lnTo>
                    <a:lnTo>
                      <a:pt x="85" y="163"/>
                    </a:lnTo>
                    <a:lnTo>
                      <a:pt x="89" y="152"/>
                    </a:lnTo>
                    <a:lnTo>
                      <a:pt x="91" y="144"/>
                    </a:lnTo>
                    <a:lnTo>
                      <a:pt x="93" y="144"/>
                    </a:lnTo>
                    <a:lnTo>
                      <a:pt x="96" y="133"/>
                    </a:lnTo>
                    <a:lnTo>
                      <a:pt x="98" y="133"/>
                    </a:lnTo>
                    <a:lnTo>
                      <a:pt x="100" y="124"/>
                    </a:lnTo>
                    <a:lnTo>
                      <a:pt x="104" y="127"/>
                    </a:lnTo>
                    <a:lnTo>
                      <a:pt x="106" y="142"/>
                    </a:lnTo>
                    <a:lnTo>
                      <a:pt x="108" y="116"/>
                    </a:lnTo>
                    <a:lnTo>
                      <a:pt x="111" y="103"/>
                    </a:lnTo>
                    <a:lnTo>
                      <a:pt x="113" y="104"/>
                    </a:lnTo>
                    <a:lnTo>
                      <a:pt x="115" y="90"/>
                    </a:lnTo>
                    <a:lnTo>
                      <a:pt x="117" y="106"/>
                    </a:lnTo>
                    <a:lnTo>
                      <a:pt x="121" y="123"/>
                    </a:lnTo>
                    <a:lnTo>
                      <a:pt x="123" y="91"/>
                    </a:lnTo>
                    <a:lnTo>
                      <a:pt x="125" y="71"/>
                    </a:lnTo>
                    <a:lnTo>
                      <a:pt x="128" y="70"/>
                    </a:lnTo>
                    <a:lnTo>
                      <a:pt x="130" y="87"/>
                    </a:lnTo>
                    <a:lnTo>
                      <a:pt x="132" y="106"/>
                    </a:lnTo>
                    <a:lnTo>
                      <a:pt x="136" y="98"/>
                    </a:lnTo>
                    <a:lnTo>
                      <a:pt x="138" y="75"/>
                    </a:lnTo>
                    <a:lnTo>
                      <a:pt x="140" y="64"/>
                    </a:lnTo>
                    <a:lnTo>
                      <a:pt x="142" y="78"/>
                    </a:lnTo>
                    <a:lnTo>
                      <a:pt x="145" y="61"/>
                    </a:lnTo>
                    <a:lnTo>
                      <a:pt x="147" y="45"/>
                    </a:lnTo>
                    <a:lnTo>
                      <a:pt x="150" y="55"/>
                    </a:lnTo>
                    <a:lnTo>
                      <a:pt x="153" y="56"/>
                    </a:lnTo>
                    <a:lnTo>
                      <a:pt x="155" y="50"/>
                    </a:lnTo>
                    <a:lnTo>
                      <a:pt x="157" y="33"/>
                    </a:lnTo>
                    <a:lnTo>
                      <a:pt x="160" y="37"/>
                    </a:lnTo>
                    <a:lnTo>
                      <a:pt x="162" y="61"/>
                    </a:lnTo>
                    <a:lnTo>
                      <a:pt x="164" y="67"/>
                    </a:lnTo>
                    <a:lnTo>
                      <a:pt x="167" y="54"/>
                    </a:lnTo>
                    <a:lnTo>
                      <a:pt x="170" y="42"/>
                    </a:lnTo>
                    <a:lnTo>
                      <a:pt x="172" y="29"/>
                    </a:lnTo>
                    <a:lnTo>
                      <a:pt x="174" y="38"/>
                    </a:lnTo>
                    <a:lnTo>
                      <a:pt x="177" y="39"/>
                    </a:lnTo>
                    <a:lnTo>
                      <a:pt x="179" y="30"/>
                    </a:lnTo>
                    <a:lnTo>
                      <a:pt x="182" y="25"/>
                    </a:lnTo>
                    <a:lnTo>
                      <a:pt x="185" y="26"/>
                    </a:lnTo>
                    <a:lnTo>
                      <a:pt x="187" y="32"/>
                    </a:lnTo>
                    <a:lnTo>
                      <a:pt x="189" y="29"/>
                    </a:lnTo>
                    <a:lnTo>
                      <a:pt x="191" y="24"/>
                    </a:lnTo>
                    <a:lnTo>
                      <a:pt x="194" y="33"/>
                    </a:lnTo>
                    <a:lnTo>
                      <a:pt x="196" y="34"/>
                    </a:lnTo>
                    <a:lnTo>
                      <a:pt x="199" y="30"/>
                    </a:lnTo>
                    <a:lnTo>
                      <a:pt x="202" y="38"/>
                    </a:lnTo>
                    <a:lnTo>
                      <a:pt x="204" y="18"/>
                    </a:lnTo>
                    <a:lnTo>
                      <a:pt x="206" y="1"/>
                    </a:lnTo>
                    <a:lnTo>
                      <a:pt x="209" y="9"/>
                    </a:lnTo>
                    <a:lnTo>
                      <a:pt x="211" y="17"/>
                    </a:lnTo>
                    <a:lnTo>
                      <a:pt x="214" y="15"/>
                    </a:lnTo>
                    <a:lnTo>
                      <a:pt x="216" y="7"/>
                    </a:lnTo>
                    <a:lnTo>
                      <a:pt x="219" y="1"/>
                    </a:lnTo>
                    <a:lnTo>
                      <a:pt x="221" y="8"/>
                    </a:lnTo>
                    <a:lnTo>
                      <a:pt x="223" y="26"/>
                    </a:lnTo>
                    <a:lnTo>
                      <a:pt x="226" y="15"/>
                    </a:lnTo>
                    <a:lnTo>
                      <a:pt x="228" y="0"/>
                    </a:lnTo>
                    <a:lnTo>
                      <a:pt x="231" y="10"/>
                    </a:lnTo>
                    <a:lnTo>
                      <a:pt x="234" y="10"/>
                    </a:lnTo>
                    <a:lnTo>
                      <a:pt x="236" y="19"/>
                    </a:lnTo>
                    <a:lnTo>
                      <a:pt x="238" y="33"/>
                    </a:lnTo>
                    <a:lnTo>
                      <a:pt x="240" y="24"/>
                    </a:lnTo>
                    <a:lnTo>
                      <a:pt x="243" y="21"/>
                    </a:lnTo>
                    <a:lnTo>
                      <a:pt x="246" y="21"/>
                    </a:lnTo>
                    <a:lnTo>
                      <a:pt x="248" y="30"/>
                    </a:lnTo>
                    <a:lnTo>
                      <a:pt x="251" y="32"/>
                    </a:lnTo>
                    <a:lnTo>
                      <a:pt x="253" y="38"/>
                    </a:lnTo>
                    <a:lnTo>
                      <a:pt x="255" y="44"/>
                    </a:lnTo>
                    <a:lnTo>
                      <a:pt x="257" y="33"/>
                    </a:lnTo>
                    <a:lnTo>
                      <a:pt x="261" y="40"/>
                    </a:lnTo>
                    <a:lnTo>
                      <a:pt x="263" y="55"/>
                    </a:lnTo>
                    <a:lnTo>
                      <a:pt x="265" y="50"/>
                    </a:lnTo>
                    <a:lnTo>
                      <a:pt x="268" y="40"/>
                    </a:lnTo>
                    <a:lnTo>
                      <a:pt x="270" y="37"/>
                    </a:lnTo>
                    <a:lnTo>
                      <a:pt x="272" y="40"/>
                    </a:lnTo>
                    <a:lnTo>
                      <a:pt x="275" y="52"/>
                    </a:lnTo>
                    <a:lnTo>
                      <a:pt x="278" y="56"/>
                    </a:lnTo>
                    <a:lnTo>
                      <a:pt x="280" y="54"/>
                    </a:lnTo>
                    <a:lnTo>
                      <a:pt x="283" y="41"/>
                    </a:lnTo>
                    <a:lnTo>
                      <a:pt x="285" y="34"/>
                    </a:lnTo>
                    <a:lnTo>
                      <a:pt x="287" y="37"/>
                    </a:lnTo>
                    <a:lnTo>
                      <a:pt x="289" y="44"/>
                    </a:lnTo>
                    <a:lnTo>
                      <a:pt x="293" y="48"/>
                    </a:lnTo>
                    <a:lnTo>
                      <a:pt x="295" y="55"/>
                    </a:lnTo>
                    <a:lnTo>
                      <a:pt x="297" y="48"/>
                    </a:lnTo>
                    <a:lnTo>
                      <a:pt x="300" y="45"/>
                    </a:lnTo>
                    <a:lnTo>
                      <a:pt x="302" y="48"/>
                    </a:lnTo>
                    <a:lnTo>
                      <a:pt x="304" y="46"/>
                    </a:lnTo>
                    <a:lnTo>
                      <a:pt x="306" y="48"/>
                    </a:lnTo>
                    <a:lnTo>
                      <a:pt x="310" y="48"/>
                    </a:lnTo>
                    <a:lnTo>
                      <a:pt x="312" y="52"/>
                    </a:lnTo>
                    <a:lnTo>
                      <a:pt x="314" y="49"/>
                    </a:lnTo>
                    <a:lnTo>
                      <a:pt x="317" y="50"/>
                    </a:lnTo>
                    <a:lnTo>
                      <a:pt x="319" y="56"/>
                    </a:lnTo>
                    <a:lnTo>
                      <a:pt x="321" y="60"/>
                    </a:lnTo>
                    <a:lnTo>
                      <a:pt x="325" y="56"/>
                    </a:lnTo>
                    <a:lnTo>
                      <a:pt x="327" y="57"/>
                    </a:lnTo>
                    <a:lnTo>
                      <a:pt x="329" y="53"/>
                    </a:lnTo>
                    <a:lnTo>
                      <a:pt x="332" y="44"/>
                    </a:lnTo>
                    <a:lnTo>
                      <a:pt x="334" y="48"/>
                    </a:lnTo>
                    <a:lnTo>
                      <a:pt x="336" y="54"/>
                    </a:lnTo>
                    <a:lnTo>
                      <a:pt x="340" y="49"/>
                    </a:lnTo>
                    <a:lnTo>
                      <a:pt x="342" y="48"/>
                    </a:lnTo>
                    <a:lnTo>
                      <a:pt x="344" y="63"/>
                    </a:lnTo>
                    <a:lnTo>
                      <a:pt x="346" y="69"/>
                    </a:lnTo>
                    <a:lnTo>
                      <a:pt x="349" y="59"/>
                    </a:lnTo>
                    <a:lnTo>
                      <a:pt x="351" y="56"/>
                    </a:lnTo>
                    <a:lnTo>
                      <a:pt x="353" y="70"/>
                    </a:lnTo>
                    <a:lnTo>
                      <a:pt x="357" y="71"/>
                    </a:lnTo>
                    <a:lnTo>
                      <a:pt x="359" y="64"/>
                    </a:lnTo>
                    <a:lnTo>
                      <a:pt x="361" y="55"/>
                    </a:lnTo>
                    <a:lnTo>
                      <a:pt x="363" y="56"/>
                    </a:lnTo>
                    <a:lnTo>
                      <a:pt x="366" y="63"/>
                    </a:lnTo>
                    <a:lnTo>
                      <a:pt x="368" y="59"/>
                    </a:lnTo>
                    <a:lnTo>
                      <a:pt x="371" y="60"/>
                    </a:lnTo>
                    <a:lnTo>
                      <a:pt x="374" y="60"/>
                    </a:lnTo>
                    <a:lnTo>
                      <a:pt x="376" y="63"/>
                    </a:lnTo>
                    <a:lnTo>
                      <a:pt x="378" y="70"/>
                    </a:lnTo>
                    <a:lnTo>
                      <a:pt x="381" y="73"/>
                    </a:lnTo>
                    <a:lnTo>
                      <a:pt x="383" y="69"/>
                    </a:lnTo>
                    <a:lnTo>
                      <a:pt x="385" y="59"/>
                    </a:lnTo>
                    <a:lnTo>
                      <a:pt x="389" y="59"/>
                    </a:lnTo>
                    <a:lnTo>
                      <a:pt x="391" y="63"/>
                    </a:lnTo>
                    <a:lnTo>
                      <a:pt x="393" y="70"/>
                    </a:lnTo>
                    <a:lnTo>
                      <a:pt x="395" y="62"/>
                    </a:lnTo>
                    <a:lnTo>
                      <a:pt x="398" y="57"/>
                    </a:lnTo>
                    <a:lnTo>
                      <a:pt x="400" y="64"/>
                    </a:lnTo>
                    <a:lnTo>
                      <a:pt x="403" y="70"/>
                    </a:lnTo>
                    <a:lnTo>
                      <a:pt x="406" y="65"/>
                    </a:lnTo>
                    <a:lnTo>
                      <a:pt x="408" y="60"/>
                    </a:lnTo>
                    <a:lnTo>
                      <a:pt x="410" y="60"/>
                    </a:lnTo>
                    <a:lnTo>
                      <a:pt x="412" y="63"/>
                    </a:lnTo>
                    <a:lnTo>
                      <a:pt x="415" y="68"/>
                    </a:lnTo>
                    <a:lnTo>
                      <a:pt x="417" y="67"/>
                    </a:lnTo>
                    <a:lnTo>
                      <a:pt x="420" y="67"/>
                    </a:lnTo>
                    <a:lnTo>
                      <a:pt x="423" y="65"/>
                    </a:lnTo>
                    <a:lnTo>
                      <a:pt x="425" y="70"/>
                    </a:lnTo>
                    <a:lnTo>
                      <a:pt x="427" y="69"/>
                    </a:lnTo>
                    <a:lnTo>
                      <a:pt x="430" y="69"/>
                    </a:lnTo>
                    <a:lnTo>
                      <a:pt x="432" y="67"/>
                    </a:lnTo>
                    <a:lnTo>
                      <a:pt x="435" y="62"/>
                    </a:lnTo>
                    <a:lnTo>
                      <a:pt x="437" y="61"/>
                    </a:lnTo>
                    <a:lnTo>
                      <a:pt x="440" y="56"/>
                    </a:lnTo>
                    <a:lnTo>
                      <a:pt x="442" y="62"/>
                    </a:lnTo>
                    <a:lnTo>
                      <a:pt x="444" y="67"/>
                    </a:lnTo>
                    <a:lnTo>
                      <a:pt x="447" y="59"/>
                    </a:lnTo>
                    <a:lnTo>
                      <a:pt x="450" y="62"/>
                    </a:lnTo>
                    <a:lnTo>
                      <a:pt x="452" y="69"/>
                    </a:lnTo>
                    <a:lnTo>
                      <a:pt x="455" y="63"/>
                    </a:lnTo>
                    <a:lnTo>
                      <a:pt x="457" y="56"/>
                    </a:lnTo>
                    <a:lnTo>
                      <a:pt x="459" y="59"/>
                    </a:lnTo>
                    <a:lnTo>
                      <a:pt x="461" y="57"/>
                    </a:lnTo>
                    <a:lnTo>
                      <a:pt x="464" y="55"/>
                    </a:lnTo>
                    <a:lnTo>
                      <a:pt x="467" y="59"/>
                    </a:lnTo>
                    <a:lnTo>
                      <a:pt x="469" y="59"/>
                    </a:lnTo>
                    <a:lnTo>
                      <a:pt x="472" y="56"/>
                    </a:lnTo>
                    <a:lnTo>
                      <a:pt x="474" y="55"/>
                    </a:lnTo>
                    <a:lnTo>
                      <a:pt x="476" y="50"/>
                    </a:lnTo>
                    <a:lnTo>
                      <a:pt x="479" y="52"/>
                    </a:lnTo>
                    <a:lnTo>
                      <a:pt x="482" y="55"/>
                    </a:lnTo>
                    <a:lnTo>
                      <a:pt x="484" y="67"/>
                    </a:lnTo>
                    <a:lnTo>
                      <a:pt x="486" y="63"/>
                    </a:lnTo>
                    <a:lnTo>
                      <a:pt x="489" y="61"/>
                    </a:lnTo>
                    <a:lnTo>
                      <a:pt x="491" y="64"/>
                    </a:lnTo>
                    <a:lnTo>
                      <a:pt x="493" y="60"/>
                    </a:lnTo>
                    <a:lnTo>
                      <a:pt x="496" y="71"/>
                    </a:lnTo>
                    <a:lnTo>
                      <a:pt x="499" y="72"/>
                    </a:lnTo>
                    <a:lnTo>
                      <a:pt x="501" y="59"/>
                    </a:lnTo>
                    <a:lnTo>
                      <a:pt x="504" y="55"/>
                    </a:lnTo>
                    <a:lnTo>
                      <a:pt x="506" y="55"/>
                    </a:lnTo>
                    <a:lnTo>
                      <a:pt x="508" y="57"/>
                    </a:lnTo>
                    <a:lnTo>
                      <a:pt x="510" y="64"/>
                    </a:lnTo>
                    <a:lnTo>
                      <a:pt x="514" y="59"/>
                    </a:lnTo>
                    <a:lnTo>
                      <a:pt x="516" y="56"/>
                    </a:lnTo>
                    <a:lnTo>
                      <a:pt x="518" y="57"/>
                    </a:lnTo>
                    <a:lnTo>
                      <a:pt x="521" y="59"/>
                    </a:lnTo>
                    <a:lnTo>
                      <a:pt x="523" y="64"/>
                    </a:lnTo>
                    <a:lnTo>
                      <a:pt x="525" y="71"/>
                    </a:lnTo>
                    <a:lnTo>
                      <a:pt x="529" y="71"/>
                    </a:lnTo>
                    <a:lnTo>
                      <a:pt x="531" y="59"/>
                    </a:lnTo>
                    <a:lnTo>
                      <a:pt x="533" y="55"/>
                    </a:lnTo>
                    <a:lnTo>
                      <a:pt x="535" y="59"/>
                    </a:lnTo>
                    <a:lnTo>
                      <a:pt x="538" y="59"/>
                    </a:lnTo>
                    <a:lnTo>
                      <a:pt x="540" y="64"/>
                    </a:lnTo>
                    <a:lnTo>
                      <a:pt x="542" y="67"/>
                    </a:lnTo>
                    <a:lnTo>
                      <a:pt x="546" y="71"/>
                    </a:lnTo>
                    <a:lnTo>
                      <a:pt x="548" y="75"/>
                    </a:lnTo>
                    <a:lnTo>
                      <a:pt x="550" y="88"/>
                    </a:lnTo>
                    <a:lnTo>
                      <a:pt x="553" y="88"/>
                    </a:lnTo>
                    <a:lnTo>
                      <a:pt x="555" y="65"/>
                    </a:lnTo>
                    <a:lnTo>
                      <a:pt x="557" y="70"/>
                    </a:lnTo>
                    <a:lnTo>
                      <a:pt x="561" y="75"/>
                    </a:lnTo>
                    <a:lnTo>
                      <a:pt x="563" y="56"/>
                    </a:lnTo>
                    <a:lnTo>
                      <a:pt x="565" y="55"/>
                    </a:lnTo>
                    <a:lnTo>
                      <a:pt x="567" y="57"/>
                    </a:lnTo>
                    <a:lnTo>
                      <a:pt x="570" y="60"/>
                    </a:lnTo>
                    <a:lnTo>
                      <a:pt x="572" y="69"/>
                    </a:lnTo>
                    <a:lnTo>
                      <a:pt x="574" y="69"/>
                    </a:lnTo>
                    <a:lnTo>
                      <a:pt x="578" y="50"/>
                    </a:lnTo>
                    <a:lnTo>
                      <a:pt x="580" y="50"/>
                    </a:lnTo>
                    <a:lnTo>
                      <a:pt x="582" y="61"/>
                    </a:lnTo>
                    <a:lnTo>
                      <a:pt x="584" y="62"/>
                    </a:lnTo>
                    <a:lnTo>
                      <a:pt x="587" y="63"/>
                    </a:lnTo>
                    <a:lnTo>
                      <a:pt x="589" y="49"/>
                    </a:lnTo>
                    <a:lnTo>
                      <a:pt x="592" y="61"/>
                    </a:lnTo>
                    <a:lnTo>
                      <a:pt x="595" y="70"/>
                    </a:lnTo>
                    <a:lnTo>
                      <a:pt x="597" y="49"/>
                    </a:lnTo>
                    <a:lnTo>
                      <a:pt x="599" y="60"/>
                    </a:lnTo>
                    <a:lnTo>
                      <a:pt x="602" y="77"/>
                    </a:lnTo>
                    <a:lnTo>
                      <a:pt x="604" y="65"/>
                    </a:lnTo>
                    <a:lnTo>
                      <a:pt x="606" y="55"/>
                    </a:lnTo>
                    <a:lnTo>
                      <a:pt x="610" y="55"/>
                    </a:lnTo>
                    <a:lnTo>
                      <a:pt x="612" y="60"/>
                    </a:lnTo>
                    <a:lnTo>
                      <a:pt x="614" y="57"/>
                    </a:lnTo>
                    <a:lnTo>
                      <a:pt x="616" y="59"/>
                    </a:lnTo>
                    <a:lnTo>
                      <a:pt x="619" y="72"/>
                    </a:lnTo>
                    <a:lnTo>
                      <a:pt x="621" y="92"/>
                    </a:lnTo>
                    <a:lnTo>
                      <a:pt x="624" y="85"/>
                    </a:lnTo>
                    <a:lnTo>
                      <a:pt x="627" y="75"/>
                    </a:lnTo>
                    <a:lnTo>
                      <a:pt x="629" y="83"/>
                    </a:lnTo>
                    <a:lnTo>
                      <a:pt x="631" y="75"/>
                    </a:lnTo>
                    <a:lnTo>
                      <a:pt x="633" y="75"/>
                    </a:lnTo>
                    <a:lnTo>
                      <a:pt x="636" y="68"/>
                    </a:lnTo>
                    <a:lnTo>
                      <a:pt x="639" y="63"/>
                    </a:lnTo>
                    <a:lnTo>
                      <a:pt x="641" y="72"/>
                    </a:lnTo>
                    <a:lnTo>
                      <a:pt x="644" y="57"/>
                    </a:lnTo>
                    <a:lnTo>
                      <a:pt x="646" y="59"/>
                    </a:lnTo>
                    <a:lnTo>
                      <a:pt x="648" y="67"/>
                    </a:lnTo>
                    <a:lnTo>
                      <a:pt x="651" y="62"/>
                    </a:lnTo>
                    <a:lnTo>
                      <a:pt x="653" y="59"/>
                    </a:lnTo>
                    <a:lnTo>
                      <a:pt x="656" y="56"/>
                    </a:lnTo>
                    <a:lnTo>
                      <a:pt x="659" y="69"/>
                    </a:lnTo>
                    <a:lnTo>
                      <a:pt x="661" y="71"/>
                    </a:lnTo>
                    <a:lnTo>
                      <a:pt x="663" y="54"/>
                    </a:lnTo>
                    <a:lnTo>
                      <a:pt x="665" y="61"/>
                    </a:lnTo>
                    <a:lnTo>
                      <a:pt x="668" y="70"/>
                    </a:lnTo>
                    <a:lnTo>
                      <a:pt x="671" y="59"/>
                    </a:lnTo>
                    <a:lnTo>
                      <a:pt x="673" y="59"/>
                    </a:lnTo>
                    <a:lnTo>
                      <a:pt x="676" y="70"/>
                    </a:lnTo>
                    <a:lnTo>
                      <a:pt x="678" y="64"/>
                    </a:lnTo>
                    <a:lnTo>
                      <a:pt x="680" y="52"/>
                    </a:lnTo>
                    <a:lnTo>
                      <a:pt x="682" y="59"/>
                    </a:lnTo>
                    <a:lnTo>
                      <a:pt x="685" y="55"/>
                    </a:lnTo>
                    <a:lnTo>
                      <a:pt x="688" y="53"/>
                    </a:lnTo>
                    <a:lnTo>
                      <a:pt x="690" y="67"/>
                    </a:lnTo>
                    <a:lnTo>
                      <a:pt x="693" y="83"/>
                    </a:lnTo>
                    <a:lnTo>
                      <a:pt x="695" y="88"/>
                    </a:lnTo>
                    <a:lnTo>
                      <a:pt x="697" y="75"/>
                    </a:lnTo>
                    <a:lnTo>
                      <a:pt x="700" y="67"/>
                    </a:lnTo>
                    <a:lnTo>
                      <a:pt x="703" y="59"/>
                    </a:lnTo>
                    <a:lnTo>
                      <a:pt x="705" y="60"/>
                    </a:lnTo>
                    <a:lnTo>
                      <a:pt x="708" y="75"/>
                    </a:lnTo>
                    <a:lnTo>
                      <a:pt x="710" y="78"/>
                    </a:lnTo>
                    <a:lnTo>
                      <a:pt x="712" y="73"/>
                    </a:lnTo>
                    <a:lnTo>
                      <a:pt x="714" y="73"/>
                    </a:lnTo>
                    <a:lnTo>
                      <a:pt x="718" y="70"/>
                    </a:lnTo>
                    <a:lnTo>
                      <a:pt x="720" y="76"/>
                    </a:lnTo>
                    <a:lnTo>
                      <a:pt x="722" y="88"/>
                    </a:lnTo>
                    <a:lnTo>
                      <a:pt x="725" y="86"/>
                    </a:lnTo>
                    <a:lnTo>
                      <a:pt x="727" y="86"/>
                    </a:lnTo>
                    <a:lnTo>
                      <a:pt x="729" y="84"/>
                    </a:lnTo>
                    <a:lnTo>
                      <a:pt x="731" y="73"/>
                    </a:lnTo>
                    <a:lnTo>
                      <a:pt x="735" y="60"/>
                    </a:lnTo>
                    <a:lnTo>
                      <a:pt x="737" y="71"/>
                    </a:lnTo>
                    <a:lnTo>
                      <a:pt x="739" y="77"/>
                    </a:lnTo>
                    <a:lnTo>
                      <a:pt x="742" y="60"/>
                    </a:lnTo>
                    <a:lnTo>
                      <a:pt x="744" y="68"/>
                    </a:lnTo>
                    <a:lnTo>
                      <a:pt x="746" y="95"/>
                    </a:lnTo>
                    <a:lnTo>
                      <a:pt x="750" y="100"/>
                    </a:lnTo>
                    <a:lnTo>
                      <a:pt x="752" y="79"/>
                    </a:lnTo>
                    <a:lnTo>
                      <a:pt x="754" y="75"/>
                    </a:lnTo>
                    <a:lnTo>
                      <a:pt x="756" y="71"/>
                    </a:lnTo>
                    <a:lnTo>
                      <a:pt x="759" y="59"/>
                    </a:lnTo>
                    <a:lnTo>
                      <a:pt x="761" y="79"/>
                    </a:lnTo>
                    <a:lnTo>
                      <a:pt x="763" y="88"/>
                    </a:lnTo>
                    <a:lnTo>
                      <a:pt x="767" y="84"/>
                    </a:lnTo>
                    <a:lnTo>
                      <a:pt x="769" y="107"/>
                    </a:lnTo>
                    <a:lnTo>
                      <a:pt x="771" y="107"/>
                    </a:lnTo>
                    <a:lnTo>
                      <a:pt x="774" y="103"/>
                    </a:lnTo>
                    <a:lnTo>
                      <a:pt x="776" y="104"/>
                    </a:lnTo>
                    <a:lnTo>
                      <a:pt x="778" y="95"/>
                    </a:lnTo>
                    <a:lnTo>
                      <a:pt x="782" y="92"/>
                    </a:lnTo>
                    <a:lnTo>
                      <a:pt x="784" y="100"/>
                    </a:lnTo>
                    <a:lnTo>
                      <a:pt x="786" y="121"/>
                    </a:lnTo>
                    <a:lnTo>
                      <a:pt x="788" y="119"/>
                    </a:lnTo>
                    <a:lnTo>
                      <a:pt x="791" y="106"/>
                    </a:lnTo>
                    <a:lnTo>
                      <a:pt x="793" y="106"/>
                    </a:lnTo>
                    <a:lnTo>
                      <a:pt x="795" y="106"/>
                    </a:lnTo>
                    <a:lnTo>
                      <a:pt x="799" y="104"/>
                    </a:lnTo>
                    <a:lnTo>
                      <a:pt x="801" y="109"/>
                    </a:lnTo>
                    <a:lnTo>
                      <a:pt x="803" y="107"/>
                    </a:lnTo>
                    <a:lnTo>
                      <a:pt x="805" y="104"/>
                    </a:lnTo>
                    <a:lnTo>
                      <a:pt x="808" y="119"/>
                    </a:lnTo>
                    <a:lnTo>
                      <a:pt x="810" y="126"/>
                    </a:lnTo>
                    <a:lnTo>
                      <a:pt x="813" y="122"/>
                    </a:lnTo>
                    <a:lnTo>
                      <a:pt x="816" y="123"/>
                    </a:lnTo>
                    <a:lnTo>
                      <a:pt x="818" y="129"/>
                    </a:lnTo>
                    <a:lnTo>
                      <a:pt x="820" y="125"/>
                    </a:lnTo>
                    <a:lnTo>
                      <a:pt x="823" y="125"/>
                    </a:lnTo>
                    <a:lnTo>
                      <a:pt x="825" y="127"/>
                    </a:lnTo>
                    <a:lnTo>
                      <a:pt x="828" y="125"/>
                    </a:lnTo>
                    <a:lnTo>
                      <a:pt x="831" y="126"/>
                    </a:lnTo>
                    <a:lnTo>
                      <a:pt x="833" y="131"/>
                    </a:lnTo>
                    <a:lnTo>
                      <a:pt x="835" y="138"/>
                    </a:lnTo>
                    <a:lnTo>
                      <a:pt x="837" y="140"/>
                    </a:lnTo>
                    <a:lnTo>
                      <a:pt x="840" y="141"/>
                    </a:lnTo>
                    <a:lnTo>
                      <a:pt x="842" y="150"/>
                    </a:lnTo>
                    <a:lnTo>
                      <a:pt x="845" y="148"/>
                    </a:lnTo>
                    <a:lnTo>
                      <a:pt x="848" y="146"/>
                    </a:lnTo>
                    <a:lnTo>
                      <a:pt x="850" y="154"/>
                    </a:lnTo>
                    <a:lnTo>
                      <a:pt x="852" y="154"/>
                    </a:lnTo>
                    <a:lnTo>
                      <a:pt x="854" y="150"/>
                    </a:lnTo>
                    <a:lnTo>
                      <a:pt x="857" y="155"/>
                    </a:lnTo>
                    <a:lnTo>
                      <a:pt x="860" y="163"/>
                    </a:lnTo>
                    <a:lnTo>
                      <a:pt x="862" y="169"/>
                    </a:lnTo>
                    <a:lnTo>
                      <a:pt x="865" y="165"/>
                    </a:lnTo>
                    <a:lnTo>
                      <a:pt x="867" y="166"/>
                    </a:lnTo>
                    <a:lnTo>
                      <a:pt x="869" y="170"/>
                    </a:lnTo>
                    <a:lnTo>
                      <a:pt x="872" y="178"/>
                    </a:lnTo>
                    <a:lnTo>
                      <a:pt x="874" y="181"/>
                    </a:lnTo>
                    <a:lnTo>
                      <a:pt x="877" y="179"/>
                    </a:lnTo>
                    <a:lnTo>
                      <a:pt x="880" y="185"/>
                    </a:lnTo>
                    <a:lnTo>
                      <a:pt x="882" y="183"/>
                    </a:lnTo>
                    <a:lnTo>
                      <a:pt x="884" y="187"/>
                    </a:lnTo>
                    <a:lnTo>
                      <a:pt x="886" y="189"/>
                    </a:lnTo>
                    <a:lnTo>
                      <a:pt x="889" y="191"/>
                    </a:lnTo>
                    <a:lnTo>
                      <a:pt x="892" y="202"/>
                    </a:lnTo>
                    <a:lnTo>
                      <a:pt x="894" y="204"/>
                    </a:lnTo>
                    <a:lnTo>
                      <a:pt x="897" y="204"/>
                    </a:lnTo>
                    <a:lnTo>
                      <a:pt x="899" y="207"/>
                    </a:lnTo>
                    <a:lnTo>
                      <a:pt x="901" y="206"/>
                    </a:lnTo>
                    <a:lnTo>
                      <a:pt x="903" y="209"/>
                    </a:lnTo>
                    <a:lnTo>
                      <a:pt x="907" y="211"/>
                    </a:lnTo>
                    <a:lnTo>
                      <a:pt x="909" y="210"/>
                    </a:lnTo>
                    <a:lnTo>
                      <a:pt x="911" y="214"/>
                    </a:lnTo>
                    <a:lnTo>
                      <a:pt x="914" y="220"/>
                    </a:lnTo>
                    <a:lnTo>
                      <a:pt x="916" y="227"/>
                    </a:lnTo>
                    <a:lnTo>
                      <a:pt x="918" y="233"/>
                    </a:lnTo>
                    <a:lnTo>
                      <a:pt x="921" y="235"/>
                    </a:lnTo>
                    <a:lnTo>
                      <a:pt x="924" y="241"/>
                    </a:lnTo>
                    <a:lnTo>
                      <a:pt x="926" y="246"/>
                    </a:lnTo>
                    <a:lnTo>
                      <a:pt x="929" y="249"/>
                    </a:lnTo>
                    <a:lnTo>
                      <a:pt x="931" y="256"/>
                    </a:lnTo>
                    <a:lnTo>
                      <a:pt x="933" y="262"/>
                    </a:lnTo>
                    <a:lnTo>
                      <a:pt x="935" y="263"/>
                    </a:lnTo>
                    <a:lnTo>
                      <a:pt x="939" y="268"/>
                    </a:lnTo>
                    <a:lnTo>
                      <a:pt x="941" y="271"/>
                    </a:lnTo>
                    <a:lnTo>
                      <a:pt x="943" y="272"/>
                    </a:lnTo>
                    <a:lnTo>
                      <a:pt x="946" y="274"/>
                    </a:lnTo>
                    <a:lnTo>
                      <a:pt x="948" y="279"/>
                    </a:lnTo>
                    <a:lnTo>
                      <a:pt x="950" y="284"/>
                    </a:lnTo>
                    <a:lnTo>
                      <a:pt x="952" y="288"/>
                    </a:lnTo>
                    <a:lnTo>
                      <a:pt x="956" y="292"/>
                    </a:lnTo>
                    <a:lnTo>
                      <a:pt x="958" y="299"/>
                    </a:lnTo>
                    <a:lnTo>
                      <a:pt x="960" y="302"/>
                    </a:lnTo>
                    <a:lnTo>
                      <a:pt x="963" y="304"/>
                    </a:lnTo>
                    <a:lnTo>
                      <a:pt x="965" y="307"/>
                    </a:lnTo>
                    <a:lnTo>
                      <a:pt x="967" y="315"/>
                    </a:lnTo>
                    <a:lnTo>
                      <a:pt x="971" y="324"/>
                    </a:lnTo>
                    <a:lnTo>
                      <a:pt x="973" y="324"/>
                    </a:lnTo>
                    <a:lnTo>
                      <a:pt x="975" y="323"/>
                    </a:lnTo>
                    <a:lnTo>
                      <a:pt x="978" y="328"/>
                    </a:lnTo>
                    <a:lnTo>
                      <a:pt x="980" y="336"/>
                    </a:lnTo>
                    <a:lnTo>
                      <a:pt x="982" y="341"/>
                    </a:lnTo>
                    <a:lnTo>
                      <a:pt x="984" y="345"/>
                    </a:lnTo>
                    <a:lnTo>
                      <a:pt x="988" y="349"/>
                    </a:lnTo>
                    <a:lnTo>
                      <a:pt x="990" y="356"/>
                    </a:lnTo>
                    <a:lnTo>
                      <a:pt x="992" y="357"/>
                    </a:lnTo>
                    <a:lnTo>
                      <a:pt x="995" y="357"/>
                    </a:lnTo>
                    <a:lnTo>
                      <a:pt x="997" y="363"/>
                    </a:lnTo>
                    <a:lnTo>
                      <a:pt x="999" y="365"/>
                    </a:lnTo>
                    <a:lnTo>
                      <a:pt x="1003" y="364"/>
                    </a:lnTo>
                    <a:lnTo>
                      <a:pt x="1005" y="369"/>
                    </a:lnTo>
                    <a:lnTo>
                      <a:pt x="1007" y="371"/>
                    </a:lnTo>
                    <a:lnTo>
                      <a:pt x="1009" y="376"/>
                    </a:lnTo>
                    <a:lnTo>
                      <a:pt x="1012" y="384"/>
                    </a:lnTo>
                    <a:lnTo>
                      <a:pt x="1014" y="384"/>
                    </a:lnTo>
                    <a:lnTo>
                      <a:pt x="1017" y="384"/>
                    </a:lnTo>
                    <a:lnTo>
                      <a:pt x="1020" y="389"/>
                    </a:lnTo>
                    <a:lnTo>
                      <a:pt x="1022" y="390"/>
                    </a:lnTo>
                    <a:lnTo>
                      <a:pt x="1024" y="389"/>
                    </a:lnTo>
                    <a:lnTo>
                      <a:pt x="1027" y="393"/>
                    </a:lnTo>
                    <a:lnTo>
                      <a:pt x="1029" y="395"/>
                    </a:lnTo>
                    <a:lnTo>
                      <a:pt x="1031" y="397"/>
                    </a:lnTo>
                    <a:lnTo>
                      <a:pt x="1034" y="400"/>
                    </a:lnTo>
                    <a:lnTo>
                      <a:pt x="1037" y="404"/>
                    </a:lnTo>
                    <a:lnTo>
                      <a:pt x="1039" y="405"/>
                    </a:lnTo>
                    <a:lnTo>
                      <a:pt x="1041" y="404"/>
                    </a:lnTo>
                    <a:lnTo>
                      <a:pt x="1044" y="407"/>
                    </a:lnTo>
                    <a:lnTo>
                      <a:pt x="1046" y="408"/>
                    </a:lnTo>
                    <a:lnTo>
                      <a:pt x="1049" y="413"/>
                    </a:lnTo>
                    <a:lnTo>
                      <a:pt x="1052" y="417"/>
                    </a:lnTo>
                    <a:lnTo>
                      <a:pt x="1054" y="418"/>
                    </a:lnTo>
                    <a:lnTo>
                      <a:pt x="1056" y="418"/>
                    </a:lnTo>
                    <a:lnTo>
                      <a:pt x="1058" y="418"/>
                    </a:lnTo>
                    <a:lnTo>
                      <a:pt x="1061" y="420"/>
                    </a:lnTo>
                    <a:lnTo>
                      <a:pt x="1063" y="419"/>
                    </a:lnTo>
                    <a:lnTo>
                      <a:pt x="1066" y="421"/>
                    </a:lnTo>
                    <a:lnTo>
                      <a:pt x="1069" y="425"/>
                    </a:lnTo>
                    <a:lnTo>
                      <a:pt x="1071" y="425"/>
                    </a:lnTo>
                    <a:lnTo>
                      <a:pt x="1073" y="426"/>
                    </a:lnTo>
                    <a:lnTo>
                      <a:pt x="1075" y="432"/>
                    </a:lnTo>
                    <a:lnTo>
                      <a:pt x="1078" y="435"/>
                    </a:lnTo>
                    <a:lnTo>
                      <a:pt x="1081" y="434"/>
                    </a:lnTo>
                    <a:lnTo>
                      <a:pt x="1083" y="434"/>
                    </a:lnTo>
                    <a:lnTo>
                      <a:pt x="1086" y="438"/>
                    </a:lnTo>
                    <a:lnTo>
                      <a:pt x="1088" y="439"/>
                    </a:lnTo>
                    <a:lnTo>
                      <a:pt x="1090" y="439"/>
                    </a:lnTo>
                    <a:lnTo>
                      <a:pt x="1093" y="439"/>
                    </a:lnTo>
                    <a:lnTo>
                      <a:pt x="1096" y="442"/>
                    </a:lnTo>
                    <a:lnTo>
                      <a:pt x="1098" y="447"/>
                    </a:lnTo>
                    <a:lnTo>
                      <a:pt x="1101" y="447"/>
                    </a:lnTo>
                    <a:lnTo>
                      <a:pt x="1103" y="446"/>
                    </a:lnTo>
                    <a:lnTo>
                      <a:pt x="1105" y="448"/>
                    </a:lnTo>
                    <a:lnTo>
                      <a:pt x="1107" y="451"/>
                    </a:lnTo>
                    <a:lnTo>
                      <a:pt x="1110" y="455"/>
                    </a:lnTo>
                    <a:lnTo>
                      <a:pt x="1113" y="455"/>
                    </a:lnTo>
                    <a:lnTo>
                      <a:pt x="1115" y="454"/>
                    </a:lnTo>
                    <a:lnTo>
                      <a:pt x="1118" y="455"/>
                    </a:lnTo>
                    <a:lnTo>
                      <a:pt x="1120" y="458"/>
                    </a:lnTo>
                    <a:lnTo>
                      <a:pt x="1122" y="459"/>
                    </a:lnTo>
                    <a:lnTo>
                      <a:pt x="1124" y="458"/>
                    </a:lnTo>
                    <a:lnTo>
                      <a:pt x="1128" y="460"/>
                    </a:lnTo>
                    <a:lnTo>
                      <a:pt x="1130" y="462"/>
                    </a:lnTo>
                    <a:lnTo>
                      <a:pt x="1132" y="463"/>
                    </a:lnTo>
                    <a:lnTo>
                      <a:pt x="1135" y="465"/>
                    </a:lnTo>
                    <a:lnTo>
                      <a:pt x="1137" y="470"/>
                    </a:lnTo>
                    <a:lnTo>
                      <a:pt x="1139" y="471"/>
                    </a:lnTo>
                    <a:lnTo>
                      <a:pt x="1142" y="470"/>
                    </a:lnTo>
                    <a:lnTo>
                      <a:pt x="1145" y="472"/>
                    </a:lnTo>
                    <a:lnTo>
                      <a:pt x="1147" y="474"/>
                    </a:lnTo>
                    <a:lnTo>
                      <a:pt x="1150" y="475"/>
                    </a:lnTo>
                    <a:lnTo>
                      <a:pt x="1152" y="474"/>
                    </a:lnTo>
                    <a:lnTo>
                      <a:pt x="1154" y="477"/>
                    </a:lnTo>
                    <a:lnTo>
                      <a:pt x="1156" y="479"/>
                    </a:lnTo>
                    <a:lnTo>
                      <a:pt x="1160" y="479"/>
                    </a:lnTo>
                    <a:lnTo>
                      <a:pt x="1162" y="480"/>
                    </a:lnTo>
                    <a:lnTo>
                      <a:pt x="1164" y="485"/>
                    </a:lnTo>
                    <a:lnTo>
                      <a:pt x="1167" y="488"/>
                    </a:lnTo>
                    <a:lnTo>
                      <a:pt x="1169" y="490"/>
                    </a:lnTo>
                    <a:lnTo>
                      <a:pt x="1171" y="488"/>
                    </a:lnTo>
                    <a:lnTo>
                      <a:pt x="1173" y="492"/>
                    </a:lnTo>
                    <a:lnTo>
                      <a:pt x="1177" y="493"/>
                    </a:lnTo>
                    <a:lnTo>
                      <a:pt x="1179" y="493"/>
                    </a:lnTo>
                    <a:lnTo>
                      <a:pt x="1181" y="493"/>
                    </a:lnTo>
                    <a:lnTo>
                      <a:pt x="1184" y="494"/>
                    </a:lnTo>
                    <a:lnTo>
                      <a:pt x="1186" y="497"/>
                    </a:lnTo>
                    <a:lnTo>
                      <a:pt x="1188" y="500"/>
                    </a:lnTo>
                    <a:lnTo>
                      <a:pt x="1192" y="503"/>
                    </a:lnTo>
                    <a:lnTo>
                      <a:pt x="1194" y="504"/>
                    </a:lnTo>
                    <a:lnTo>
                      <a:pt x="1196" y="505"/>
                    </a:lnTo>
                    <a:lnTo>
                      <a:pt x="1199" y="508"/>
                    </a:lnTo>
                    <a:lnTo>
                      <a:pt x="1201" y="509"/>
                    </a:lnTo>
                    <a:lnTo>
                      <a:pt x="1203" y="510"/>
                    </a:lnTo>
                    <a:lnTo>
                      <a:pt x="1207" y="512"/>
                    </a:lnTo>
                    <a:lnTo>
                      <a:pt x="1209" y="516"/>
                    </a:lnTo>
                    <a:lnTo>
                      <a:pt x="1211" y="518"/>
                    </a:lnTo>
                    <a:lnTo>
                      <a:pt x="1213" y="518"/>
                    </a:lnTo>
                    <a:lnTo>
                      <a:pt x="1216" y="519"/>
                    </a:lnTo>
                    <a:lnTo>
                      <a:pt x="1218" y="519"/>
                    </a:lnTo>
                    <a:lnTo>
                      <a:pt x="1220" y="523"/>
                    </a:lnTo>
                    <a:lnTo>
                      <a:pt x="1224" y="526"/>
                    </a:lnTo>
                    <a:lnTo>
                      <a:pt x="1226" y="528"/>
                    </a:lnTo>
                    <a:lnTo>
                      <a:pt x="1228" y="528"/>
                    </a:lnTo>
                    <a:lnTo>
                      <a:pt x="1230" y="526"/>
                    </a:lnTo>
                    <a:lnTo>
                      <a:pt x="1233" y="531"/>
                    </a:lnTo>
                    <a:lnTo>
                      <a:pt x="1235" y="534"/>
                    </a:lnTo>
                    <a:lnTo>
                      <a:pt x="1238" y="535"/>
                    </a:lnTo>
                    <a:lnTo>
                      <a:pt x="1241" y="537"/>
                    </a:lnTo>
                    <a:lnTo>
                      <a:pt x="1243" y="535"/>
                    </a:lnTo>
                    <a:lnTo>
                      <a:pt x="1245" y="535"/>
                    </a:lnTo>
                    <a:lnTo>
                      <a:pt x="1248" y="542"/>
                    </a:lnTo>
                    <a:lnTo>
                      <a:pt x="1250" y="544"/>
                    </a:lnTo>
                    <a:lnTo>
                      <a:pt x="1252" y="547"/>
                    </a:lnTo>
                    <a:lnTo>
                      <a:pt x="1256" y="549"/>
                    </a:lnTo>
                    <a:lnTo>
                      <a:pt x="1258" y="550"/>
                    </a:lnTo>
                    <a:lnTo>
                      <a:pt x="1260" y="552"/>
                    </a:lnTo>
                    <a:lnTo>
                      <a:pt x="1262" y="555"/>
                    </a:lnTo>
                    <a:lnTo>
                      <a:pt x="1265" y="556"/>
                    </a:lnTo>
                    <a:lnTo>
                      <a:pt x="1267" y="558"/>
                    </a:lnTo>
                    <a:lnTo>
                      <a:pt x="1270" y="560"/>
                    </a:lnTo>
                    <a:lnTo>
                      <a:pt x="1273" y="562"/>
                    </a:lnTo>
                    <a:lnTo>
                      <a:pt x="1275" y="560"/>
                    </a:lnTo>
                    <a:lnTo>
                      <a:pt x="1277" y="565"/>
                    </a:lnTo>
                    <a:lnTo>
                      <a:pt x="1279" y="567"/>
                    </a:lnTo>
                    <a:lnTo>
                      <a:pt x="1282" y="566"/>
                    </a:lnTo>
                    <a:lnTo>
                      <a:pt x="1285" y="567"/>
                    </a:lnTo>
                    <a:lnTo>
                      <a:pt x="1287" y="573"/>
                    </a:lnTo>
                    <a:lnTo>
                      <a:pt x="1290" y="575"/>
                    </a:lnTo>
                    <a:lnTo>
                      <a:pt x="1292" y="576"/>
                    </a:lnTo>
                    <a:lnTo>
                      <a:pt x="1294" y="578"/>
                    </a:lnTo>
                    <a:lnTo>
                      <a:pt x="1297" y="580"/>
                    </a:lnTo>
                    <a:lnTo>
                      <a:pt x="1299" y="583"/>
                    </a:lnTo>
                    <a:lnTo>
                      <a:pt x="1302" y="585"/>
                    </a:lnTo>
                    <a:lnTo>
                      <a:pt x="1304" y="587"/>
                    </a:lnTo>
                    <a:lnTo>
                      <a:pt x="1307" y="587"/>
                    </a:lnTo>
                    <a:lnTo>
                      <a:pt x="1309" y="589"/>
                    </a:lnTo>
                    <a:lnTo>
                      <a:pt x="1311" y="593"/>
                    </a:lnTo>
                    <a:lnTo>
                      <a:pt x="1314" y="594"/>
                    </a:lnTo>
                    <a:lnTo>
                      <a:pt x="1317" y="593"/>
                    </a:lnTo>
                    <a:lnTo>
                      <a:pt x="1319" y="595"/>
                    </a:lnTo>
                    <a:lnTo>
                      <a:pt x="1322" y="599"/>
                    </a:lnTo>
                    <a:lnTo>
                      <a:pt x="1324" y="603"/>
                    </a:lnTo>
                    <a:lnTo>
                      <a:pt x="1326" y="602"/>
                    </a:lnTo>
                    <a:lnTo>
                      <a:pt x="1328" y="604"/>
                    </a:lnTo>
                    <a:lnTo>
                      <a:pt x="1331" y="606"/>
                    </a:lnTo>
                    <a:lnTo>
                      <a:pt x="1334" y="609"/>
                    </a:lnTo>
                    <a:lnTo>
                      <a:pt x="1336" y="610"/>
                    </a:lnTo>
                    <a:lnTo>
                      <a:pt x="1339" y="610"/>
                    </a:lnTo>
                    <a:lnTo>
                      <a:pt x="1341" y="612"/>
                    </a:lnTo>
                    <a:lnTo>
                      <a:pt x="1343" y="616"/>
                    </a:lnTo>
                    <a:lnTo>
                      <a:pt x="1346" y="618"/>
                    </a:lnTo>
                    <a:lnTo>
                      <a:pt x="1349" y="620"/>
                    </a:lnTo>
                    <a:lnTo>
                      <a:pt x="1351" y="621"/>
                    </a:lnTo>
                    <a:lnTo>
                      <a:pt x="1353" y="622"/>
                    </a:lnTo>
                    <a:lnTo>
                      <a:pt x="1356" y="625"/>
                    </a:lnTo>
                    <a:lnTo>
                      <a:pt x="1358" y="627"/>
                    </a:lnTo>
                    <a:lnTo>
                      <a:pt x="1360" y="629"/>
                    </a:lnTo>
                    <a:lnTo>
                      <a:pt x="1363" y="633"/>
                    </a:lnTo>
                    <a:lnTo>
                      <a:pt x="1366" y="636"/>
                    </a:lnTo>
                    <a:lnTo>
                      <a:pt x="1368" y="640"/>
                    </a:lnTo>
                    <a:lnTo>
                      <a:pt x="1371" y="641"/>
                    </a:lnTo>
                    <a:lnTo>
                      <a:pt x="1373" y="640"/>
                    </a:lnTo>
                    <a:lnTo>
                      <a:pt x="1375" y="639"/>
                    </a:lnTo>
                    <a:lnTo>
                      <a:pt x="1377" y="643"/>
                    </a:lnTo>
                    <a:lnTo>
                      <a:pt x="1381" y="647"/>
                    </a:lnTo>
                    <a:lnTo>
                      <a:pt x="1383" y="649"/>
                    </a:lnTo>
                    <a:lnTo>
                      <a:pt x="1385" y="651"/>
                    </a:lnTo>
                    <a:lnTo>
                      <a:pt x="1388" y="653"/>
                    </a:lnTo>
                    <a:lnTo>
                      <a:pt x="1390" y="655"/>
                    </a:lnTo>
                    <a:lnTo>
                      <a:pt x="1392" y="655"/>
                    </a:lnTo>
                    <a:lnTo>
                      <a:pt x="1396" y="657"/>
                    </a:lnTo>
                    <a:lnTo>
                      <a:pt x="1398" y="660"/>
                    </a:lnTo>
                    <a:lnTo>
                      <a:pt x="1400" y="661"/>
                    </a:lnTo>
                    <a:lnTo>
                      <a:pt x="1402" y="661"/>
                    </a:lnTo>
                    <a:lnTo>
                      <a:pt x="1405" y="663"/>
                    </a:lnTo>
                    <a:lnTo>
                      <a:pt x="1407" y="666"/>
                    </a:lnTo>
                    <a:lnTo>
                      <a:pt x="1409" y="667"/>
                    </a:lnTo>
                    <a:lnTo>
                      <a:pt x="1413" y="668"/>
                    </a:lnTo>
                    <a:lnTo>
                      <a:pt x="1415" y="670"/>
                    </a:lnTo>
                    <a:lnTo>
                      <a:pt x="1417" y="671"/>
                    </a:lnTo>
                    <a:lnTo>
                      <a:pt x="1420" y="674"/>
                    </a:lnTo>
                    <a:lnTo>
                      <a:pt x="1422" y="675"/>
                    </a:lnTo>
                    <a:lnTo>
                      <a:pt x="1424" y="678"/>
                    </a:lnTo>
                    <a:lnTo>
                      <a:pt x="1428" y="679"/>
                    </a:lnTo>
                    <a:lnTo>
                      <a:pt x="1430" y="680"/>
                    </a:lnTo>
                    <a:lnTo>
                      <a:pt x="1432" y="682"/>
                    </a:lnTo>
                    <a:lnTo>
                      <a:pt x="1434" y="683"/>
                    </a:lnTo>
                    <a:lnTo>
                      <a:pt x="1437" y="688"/>
                    </a:lnTo>
                    <a:lnTo>
                      <a:pt x="1439" y="689"/>
                    </a:lnTo>
                    <a:lnTo>
                      <a:pt x="1441" y="691"/>
                    </a:lnTo>
                    <a:lnTo>
                      <a:pt x="1445" y="694"/>
                    </a:lnTo>
                    <a:lnTo>
                      <a:pt x="1447" y="692"/>
                    </a:lnTo>
                    <a:lnTo>
                      <a:pt x="1449" y="694"/>
                    </a:lnTo>
                    <a:lnTo>
                      <a:pt x="1451" y="697"/>
                    </a:lnTo>
                    <a:lnTo>
                      <a:pt x="1454" y="701"/>
                    </a:lnTo>
                    <a:lnTo>
                      <a:pt x="1456" y="701"/>
                    </a:lnTo>
                    <a:lnTo>
                      <a:pt x="1459" y="701"/>
                    </a:lnTo>
                    <a:lnTo>
                      <a:pt x="1462" y="702"/>
                    </a:lnTo>
                    <a:lnTo>
                      <a:pt x="1464" y="703"/>
                    </a:lnTo>
                    <a:lnTo>
                      <a:pt x="1466" y="705"/>
                    </a:lnTo>
                    <a:lnTo>
                      <a:pt x="1469" y="709"/>
                    </a:lnTo>
                    <a:lnTo>
                      <a:pt x="1471" y="711"/>
                    </a:lnTo>
                    <a:lnTo>
                      <a:pt x="1474" y="711"/>
                    </a:lnTo>
                    <a:lnTo>
                      <a:pt x="1477" y="712"/>
                    </a:lnTo>
                    <a:lnTo>
                      <a:pt x="1479" y="714"/>
                    </a:lnTo>
                    <a:lnTo>
                      <a:pt x="1481" y="715"/>
                    </a:lnTo>
                    <a:lnTo>
                      <a:pt x="1483" y="717"/>
                    </a:lnTo>
                    <a:lnTo>
                      <a:pt x="1486" y="718"/>
                    </a:lnTo>
                    <a:lnTo>
                      <a:pt x="1488" y="719"/>
                    </a:lnTo>
                    <a:lnTo>
                      <a:pt x="1491" y="720"/>
                    </a:lnTo>
                    <a:lnTo>
                      <a:pt x="1494" y="723"/>
                    </a:lnTo>
                    <a:lnTo>
                      <a:pt x="1496" y="725"/>
                    </a:lnTo>
                    <a:lnTo>
                      <a:pt x="1498" y="726"/>
                    </a:lnTo>
                    <a:lnTo>
                      <a:pt x="1500" y="726"/>
                    </a:lnTo>
                    <a:lnTo>
                      <a:pt x="1503" y="726"/>
                    </a:lnTo>
                    <a:lnTo>
                      <a:pt x="1506" y="728"/>
                    </a:lnTo>
                    <a:lnTo>
                      <a:pt x="1508" y="730"/>
                    </a:lnTo>
                    <a:lnTo>
                      <a:pt x="1511" y="733"/>
                    </a:lnTo>
                    <a:lnTo>
                      <a:pt x="1513" y="735"/>
                    </a:lnTo>
                    <a:lnTo>
                      <a:pt x="1515" y="735"/>
                    </a:lnTo>
                    <a:lnTo>
                      <a:pt x="1518" y="736"/>
                    </a:lnTo>
                    <a:lnTo>
                      <a:pt x="1520" y="737"/>
                    </a:lnTo>
                    <a:lnTo>
                      <a:pt x="1523" y="738"/>
                    </a:lnTo>
                    <a:lnTo>
                      <a:pt x="1526" y="741"/>
                    </a:lnTo>
                    <a:lnTo>
                      <a:pt x="1528" y="742"/>
                    </a:lnTo>
                    <a:lnTo>
                      <a:pt x="1530" y="742"/>
                    </a:lnTo>
                    <a:lnTo>
                      <a:pt x="1532" y="743"/>
                    </a:lnTo>
                    <a:lnTo>
                      <a:pt x="1535" y="745"/>
                    </a:lnTo>
                    <a:lnTo>
                      <a:pt x="1538" y="744"/>
                    </a:lnTo>
                    <a:lnTo>
                      <a:pt x="1540" y="745"/>
                    </a:lnTo>
                    <a:lnTo>
                      <a:pt x="1543" y="746"/>
                    </a:lnTo>
                    <a:lnTo>
                      <a:pt x="1545" y="746"/>
                    </a:lnTo>
                    <a:lnTo>
                      <a:pt x="1547" y="745"/>
                    </a:lnTo>
                    <a:lnTo>
                      <a:pt x="1549" y="746"/>
                    </a:lnTo>
                    <a:lnTo>
                      <a:pt x="1552" y="750"/>
                    </a:lnTo>
                    <a:lnTo>
                      <a:pt x="1555" y="751"/>
                    </a:lnTo>
                    <a:lnTo>
                      <a:pt x="1557" y="749"/>
                    </a:lnTo>
                    <a:lnTo>
                      <a:pt x="1560" y="750"/>
                    </a:lnTo>
                    <a:lnTo>
                      <a:pt x="1562" y="752"/>
                    </a:lnTo>
                    <a:lnTo>
                      <a:pt x="1564" y="753"/>
                    </a:lnTo>
                    <a:lnTo>
                      <a:pt x="1567" y="756"/>
                    </a:lnTo>
                    <a:lnTo>
                      <a:pt x="1570" y="757"/>
                    </a:lnTo>
                    <a:lnTo>
                      <a:pt x="1572" y="757"/>
                    </a:lnTo>
                    <a:lnTo>
                      <a:pt x="1575" y="759"/>
                    </a:lnTo>
                    <a:lnTo>
                      <a:pt x="1577" y="759"/>
                    </a:lnTo>
                    <a:lnTo>
                      <a:pt x="1579" y="760"/>
                    </a:lnTo>
                    <a:lnTo>
                      <a:pt x="1581" y="761"/>
                    </a:lnTo>
                    <a:lnTo>
                      <a:pt x="1585" y="760"/>
                    </a:lnTo>
                    <a:lnTo>
                      <a:pt x="1587" y="761"/>
                    </a:lnTo>
                    <a:lnTo>
                      <a:pt x="1589" y="764"/>
                    </a:lnTo>
                    <a:lnTo>
                      <a:pt x="1592" y="766"/>
                    </a:lnTo>
                    <a:lnTo>
                      <a:pt x="1594" y="764"/>
                    </a:lnTo>
                    <a:lnTo>
                      <a:pt x="1596" y="764"/>
                    </a:lnTo>
                    <a:lnTo>
                      <a:pt x="1598" y="766"/>
                    </a:lnTo>
                    <a:lnTo>
                      <a:pt x="1602" y="766"/>
                    </a:lnTo>
                    <a:lnTo>
                      <a:pt x="1604" y="767"/>
                    </a:lnTo>
                    <a:lnTo>
                      <a:pt x="1606" y="765"/>
                    </a:lnTo>
                    <a:lnTo>
                      <a:pt x="1609" y="766"/>
                    </a:lnTo>
                    <a:lnTo>
                      <a:pt x="1611" y="769"/>
                    </a:lnTo>
                    <a:lnTo>
                      <a:pt x="1613" y="769"/>
                    </a:lnTo>
                    <a:lnTo>
                      <a:pt x="1617" y="771"/>
                    </a:lnTo>
                    <a:lnTo>
                      <a:pt x="1619" y="773"/>
                    </a:lnTo>
                    <a:lnTo>
                      <a:pt x="1621" y="774"/>
                    </a:lnTo>
                    <a:lnTo>
                      <a:pt x="1623" y="773"/>
                    </a:lnTo>
                    <a:lnTo>
                      <a:pt x="1626" y="774"/>
                    </a:lnTo>
                    <a:lnTo>
                      <a:pt x="1628" y="774"/>
                    </a:lnTo>
                    <a:lnTo>
                      <a:pt x="1630" y="773"/>
                    </a:lnTo>
                    <a:lnTo>
                      <a:pt x="1634" y="775"/>
                    </a:lnTo>
                    <a:lnTo>
                      <a:pt x="1636" y="777"/>
                    </a:lnTo>
                    <a:lnTo>
                      <a:pt x="1638" y="776"/>
                    </a:lnTo>
                    <a:lnTo>
                      <a:pt x="1641" y="777"/>
                    </a:lnTo>
                    <a:lnTo>
                      <a:pt x="1643" y="779"/>
                    </a:lnTo>
                    <a:lnTo>
                      <a:pt x="1645" y="779"/>
                    </a:lnTo>
                    <a:lnTo>
                      <a:pt x="1649" y="777"/>
                    </a:lnTo>
                    <a:lnTo>
                      <a:pt x="1651" y="777"/>
                    </a:lnTo>
                    <a:lnTo>
                      <a:pt x="1653" y="779"/>
                    </a:lnTo>
                    <a:lnTo>
                      <a:pt x="1655" y="779"/>
                    </a:lnTo>
                    <a:lnTo>
                      <a:pt x="1658" y="780"/>
                    </a:lnTo>
                    <a:lnTo>
                      <a:pt x="1660" y="782"/>
                    </a:lnTo>
                    <a:lnTo>
                      <a:pt x="1662" y="781"/>
                    </a:lnTo>
                    <a:lnTo>
                      <a:pt x="1666" y="780"/>
                    </a:lnTo>
                    <a:lnTo>
                      <a:pt x="1668" y="782"/>
                    </a:lnTo>
                    <a:lnTo>
                      <a:pt x="1670" y="783"/>
                    </a:lnTo>
                    <a:lnTo>
                      <a:pt x="1672" y="784"/>
                    </a:lnTo>
                    <a:lnTo>
                      <a:pt x="1675" y="787"/>
                    </a:lnTo>
                    <a:lnTo>
                      <a:pt x="1677" y="787"/>
                    </a:lnTo>
                    <a:lnTo>
                      <a:pt x="1680" y="784"/>
                    </a:lnTo>
                    <a:lnTo>
                      <a:pt x="1683" y="787"/>
                    </a:lnTo>
                    <a:lnTo>
                      <a:pt x="1685" y="788"/>
                    </a:lnTo>
                    <a:lnTo>
                      <a:pt x="1687" y="788"/>
                    </a:lnTo>
                    <a:lnTo>
                      <a:pt x="1690" y="787"/>
                    </a:lnTo>
                    <a:lnTo>
                      <a:pt x="1692" y="787"/>
                    </a:lnTo>
                    <a:lnTo>
                      <a:pt x="1695" y="784"/>
                    </a:lnTo>
                    <a:lnTo>
                      <a:pt x="1698" y="788"/>
                    </a:lnTo>
                    <a:lnTo>
                      <a:pt x="1700" y="791"/>
                    </a:lnTo>
                    <a:lnTo>
                      <a:pt x="1702" y="790"/>
                    </a:lnTo>
                    <a:lnTo>
                      <a:pt x="1704" y="788"/>
                    </a:lnTo>
                    <a:lnTo>
                      <a:pt x="1707" y="788"/>
                    </a:lnTo>
                    <a:lnTo>
                      <a:pt x="1709" y="789"/>
                    </a:lnTo>
                    <a:lnTo>
                      <a:pt x="1712" y="791"/>
                    </a:lnTo>
                    <a:lnTo>
                      <a:pt x="1715" y="791"/>
                    </a:lnTo>
                    <a:lnTo>
                      <a:pt x="1717" y="79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7" name="Freeform 132"/>
              <p:cNvSpPr>
                <a:spLocks/>
              </p:cNvSpPr>
              <p:nvPr/>
            </p:nvSpPr>
            <p:spPr bwMode="auto">
              <a:xfrm>
                <a:off x="2163" y="2088"/>
                <a:ext cx="1230" cy="42"/>
              </a:xfrm>
              <a:custGeom>
                <a:avLst/>
                <a:gdLst>
                  <a:gd name="T0" fmla="*/ 17 w 1230"/>
                  <a:gd name="T1" fmla="*/ 2 h 42"/>
                  <a:gd name="T2" fmla="*/ 36 w 1230"/>
                  <a:gd name="T3" fmla="*/ 6 h 42"/>
                  <a:gd name="T4" fmla="*/ 57 w 1230"/>
                  <a:gd name="T5" fmla="*/ 6 h 42"/>
                  <a:gd name="T6" fmla="*/ 76 w 1230"/>
                  <a:gd name="T7" fmla="*/ 9 h 42"/>
                  <a:gd name="T8" fmla="*/ 96 w 1230"/>
                  <a:gd name="T9" fmla="*/ 9 h 42"/>
                  <a:gd name="T10" fmla="*/ 115 w 1230"/>
                  <a:gd name="T11" fmla="*/ 11 h 42"/>
                  <a:gd name="T12" fmla="*/ 134 w 1230"/>
                  <a:gd name="T13" fmla="*/ 11 h 42"/>
                  <a:gd name="T14" fmla="*/ 155 w 1230"/>
                  <a:gd name="T15" fmla="*/ 11 h 42"/>
                  <a:gd name="T16" fmla="*/ 174 w 1230"/>
                  <a:gd name="T17" fmla="*/ 14 h 42"/>
                  <a:gd name="T18" fmla="*/ 194 w 1230"/>
                  <a:gd name="T19" fmla="*/ 16 h 42"/>
                  <a:gd name="T20" fmla="*/ 213 w 1230"/>
                  <a:gd name="T21" fmla="*/ 14 h 42"/>
                  <a:gd name="T22" fmla="*/ 233 w 1230"/>
                  <a:gd name="T23" fmla="*/ 15 h 42"/>
                  <a:gd name="T24" fmla="*/ 253 w 1230"/>
                  <a:gd name="T25" fmla="*/ 18 h 42"/>
                  <a:gd name="T26" fmla="*/ 272 w 1230"/>
                  <a:gd name="T27" fmla="*/ 18 h 42"/>
                  <a:gd name="T28" fmla="*/ 292 w 1230"/>
                  <a:gd name="T29" fmla="*/ 21 h 42"/>
                  <a:gd name="T30" fmla="*/ 312 w 1230"/>
                  <a:gd name="T31" fmla="*/ 21 h 42"/>
                  <a:gd name="T32" fmla="*/ 331 w 1230"/>
                  <a:gd name="T33" fmla="*/ 19 h 42"/>
                  <a:gd name="T34" fmla="*/ 351 w 1230"/>
                  <a:gd name="T35" fmla="*/ 21 h 42"/>
                  <a:gd name="T36" fmla="*/ 370 w 1230"/>
                  <a:gd name="T37" fmla="*/ 22 h 42"/>
                  <a:gd name="T38" fmla="*/ 391 w 1230"/>
                  <a:gd name="T39" fmla="*/ 19 h 42"/>
                  <a:gd name="T40" fmla="*/ 410 w 1230"/>
                  <a:gd name="T41" fmla="*/ 19 h 42"/>
                  <a:gd name="T42" fmla="*/ 429 w 1230"/>
                  <a:gd name="T43" fmla="*/ 21 h 42"/>
                  <a:gd name="T44" fmla="*/ 449 w 1230"/>
                  <a:gd name="T45" fmla="*/ 22 h 42"/>
                  <a:gd name="T46" fmla="*/ 469 w 1230"/>
                  <a:gd name="T47" fmla="*/ 19 h 42"/>
                  <a:gd name="T48" fmla="*/ 489 w 1230"/>
                  <a:gd name="T49" fmla="*/ 21 h 42"/>
                  <a:gd name="T50" fmla="*/ 508 w 1230"/>
                  <a:gd name="T51" fmla="*/ 23 h 42"/>
                  <a:gd name="T52" fmla="*/ 527 w 1230"/>
                  <a:gd name="T53" fmla="*/ 23 h 42"/>
                  <a:gd name="T54" fmla="*/ 548 w 1230"/>
                  <a:gd name="T55" fmla="*/ 21 h 42"/>
                  <a:gd name="T56" fmla="*/ 567 w 1230"/>
                  <a:gd name="T57" fmla="*/ 21 h 42"/>
                  <a:gd name="T58" fmla="*/ 587 w 1230"/>
                  <a:gd name="T59" fmla="*/ 23 h 42"/>
                  <a:gd name="T60" fmla="*/ 606 w 1230"/>
                  <a:gd name="T61" fmla="*/ 19 h 42"/>
                  <a:gd name="T62" fmla="*/ 627 w 1230"/>
                  <a:gd name="T63" fmla="*/ 23 h 42"/>
                  <a:gd name="T64" fmla="*/ 646 w 1230"/>
                  <a:gd name="T65" fmla="*/ 24 h 42"/>
                  <a:gd name="T66" fmla="*/ 665 w 1230"/>
                  <a:gd name="T67" fmla="*/ 24 h 42"/>
                  <a:gd name="T68" fmla="*/ 685 w 1230"/>
                  <a:gd name="T69" fmla="*/ 23 h 42"/>
                  <a:gd name="T70" fmla="*/ 705 w 1230"/>
                  <a:gd name="T71" fmla="*/ 28 h 42"/>
                  <a:gd name="T72" fmla="*/ 724 w 1230"/>
                  <a:gd name="T73" fmla="*/ 23 h 42"/>
                  <a:gd name="T74" fmla="*/ 744 w 1230"/>
                  <a:gd name="T75" fmla="*/ 23 h 42"/>
                  <a:gd name="T76" fmla="*/ 763 w 1230"/>
                  <a:gd name="T77" fmla="*/ 17 h 42"/>
                  <a:gd name="T78" fmla="*/ 784 w 1230"/>
                  <a:gd name="T79" fmla="*/ 26 h 42"/>
                  <a:gd name="T80" fmla="*/ 803 w 1230"/>
                  <a:gd name="T81" fmla="*/ 23 h 42"/>
                  <a:gd name="T82" fmla="*/ 822 w 1230"/>
                  <a:gd name="T83" fmla="*/ 26 h 42"/>
                  <a:gd name="T84" fmla="*/ 842 w 1230"/>
                  <a:gd name="T85" fmla="*/ 23 h 42"/>
                  <a:gd name="T86" fmla="*/ 862 w 1230"/>
                  <a:gd name="T87" fmla="*/ 30 h 42"/>
                  <a:gd name="T88" fmla="*/ 882 w 1230"/>
                  <a:gd name="T89" fmla="*/ 23 h 42"/>
                  <a:gd name="T90" fmla="*/ 901 w 1230"/>
                  <a:gd name="T91" fmla="*/ 30 h 42"/>
                  <a:gd name="T92" fmla="*/ 920 w 1230"/>
                  <a:gd name="T93" fmla="*/ 23 h 42"/>
                  <a:gd name="T94" fmla="*/ 941 w 1230"/>
                  <a:gd name="T95" fmla="*/ 29 h 42"/>
                  <a:gd name="T96" fmla="*/ 960 w 1230"/>
                  <a:gd name="T97" fmla="*/ 26 h 42"/>
                  <a:gd name="T98" fmla="*/ 980 w 1230"/>
                  <a:gd name="T99" fmla="*/ 18 h 42"/>
                  <a:gd name="T100" fmla="*/ 999 w 1230"/>
                  <a:gd name="T101" fmla="*/ 25 h 42"/>
                  <a:gd name="T102" fmla="*/ 1020 w 1230"/>
                  <a:gd name="T103" fmla="*/ 36 h 42"/>
                  <a:gd name="T104" fmla="*/ 1039 w 1230"/>
                  <a:gd name="T105" fmla="*/ 25 h 42"/>
                  <a:gd name="T106" fmla="*/ 1058 w 1230"/>
                  <a:gd name="T107" fmla="*/ 25 h 42"/>
                  <a:gd name="T108" fmla="*/ 1078 w 1230"/>
                  <a:gd name="T109" fmla="*/ 32 h 42"/>
                  <a:gd name="T110" fmla="*/ 1098 w 1230"/>
                  <a:gd name="T111" fmla="*/ 25 h 42"/>
                  <a:gd name="T112" fmla="*/ 1118 w 1230"/>
                  <a:gd name="T113" fmla="*/ 24 h 42"/>
                  <a:gd name="T114" fmla="*/ 1137 w 1230"/>
                  <a:gd name="T115" fmla="*/ 34 h 42"/>
                  <a:gd name="T116" fmla="*/ 1156 w 1230"/>
                  <a:gd name="T117" fmla="*/ 28 h 42"/>
                  <a:gd name="T118" fmla="*/ 1177 w 1230"/>
                  <a:gd name="T119" fmla="*/ 23 h 42"/>
                  <a:gd name="T120" fmla="*/ 1196 w 1230"/>
                  <a:gd name="T121" fmla="*/ 28 h 42"/>
                  <a:gd name="T122" fmla="*/ 1216 w 1230"/>
                  <a:gd name="T123" fmla="*/ 39 h 4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30"/>
                  <a:gd name="T187" fmla="*/ 0 h 42"/>
                  <a:gd name="T188" fmla="*/ 1230 w 1230"/>
                  <a:gd name="T189" fmla="*/ 42 h 4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30" h="42">
                    <a:moveTo>
                      <a:pt x="0" y="1"/>
                    </a:moveTo>
                    <a:lnTo>
                      <a:pt x="2" y="1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5" y="1"/>
                    </a:lnTo>
                    <a:lnTo>
                      <a:pt x="17" y="2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4" y="6"/>
                    </a:lnTo>
                    <a:lnTo>
                      <a:pt x="27" y="5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39" y="6"/>
                    </a:lnTo>
                    <a:lnTo>
                      <a:pt x="42" y="6"/>
                    </a:lnTo>
                    <a:lnTo>
                      <a:pt x="44" y="7"/>
                    </a:lnTo>
                    <a:lnTo>
                      <a:pt x="47" y="7"/>
                    </a:lnTo>
                    <a:lnTo>
                      <a:pt x="49" y="6"/>
                    </a:lnTo>
                    <a:lnTo>
                      <a:pt x="51" y="6"/>
                    </a:lnTo>
                    <a:lnTo>
                      <a:pt x="53" y="6"/>
                    </a:lnTo>
                    <a:lnTo>
                      <a:pt x="57" y="6"/>
                    </a:lnTo>
                    <a:lnTo>
                      <a:pt x="59" y="6"/>
                    </a:lnTo>
                    <a:lnTo>
                      <a:pt x="61" y="6"/>
                    </a:lnTo>
                    <a:lnTo>
                      <a:pt x="64" y="6"/>
                    </a:lnTo>
                    <a:lnTo>
                      <a:pt x="66" y="6"/>
                    </a:lnTo>
                    <a:lnTo>
                      <a:pt x="68" y="7"/>
                    </a:lnTo>
                    <a:lnTo>
                      <a:pt x="71" y="7"/>
                    </a:lnTo>
                    <a:lnTo>
                      <a:pt x="74" y="8"/>
                    </a:lnTo>
                    <a:lnTo>
                      <a:pt x="76" y="9"/>
                    </a:lnTo>
                    <a:lnTo>
                      <a:pt x="79" y="9"/>
                    </a:lnTo>
                    <a:lnTo>
                      <a:pt x="81" y="8"/>
                    </a:lnTo>
                    <a:lnTo>
                      <a:pt x="83" y="9"/>
                    </a:lnTo>
                    <a:lnTo>
                      <a:pt x="85" y="10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3" y="9"/>
                    </a:lnTo>
                    <a:lnTo>
                      <a:pt x="96" y="9"/>
                    </a:lnTo>
                    <a:lnTo>
                      <a:pt x="98" y="8"/>
                    </a:lnTo>
                    <a:lnTo>
                      <a:pt x="100" y="9"/>
                    </a:lnTo>
                    <a:lnTo>
                      <a:pt x="102" y="9"/>
                    </a:lnTo>
                    <a:lnTo>
                      <a:pt x="106" y="8"/>
                    </a:lnTo>
                    <a:lnTo>
                      <a:pt x="108" y="9"/>
                    </a:lnTo>
                    <a:lnTo>
                      <a:pt x="110" y="10"/>
                    </a:lnTo>
                    <a:lnTo>
                      <a:pt x="113" y="10"/>
                    </a:lnTo>
                    <a:lnTo>
                      <a:pt x="115" y="11"/>
                    </a:lnTo>
                    <a:lnTo>
                      <a:pt x="117" y="13"/>
                    </a:lnTo>
                    <a:lnTo>
                      <a:pt x="121" y="11"/>
                    </a:lnTo>
                    <a:lnTo>
                      <a:pt x="123" y="10"/>
                    </a:lnTo>
                    <a:lnTo>
                      <a:pt x="125" y="10"/>
                    </a:lnTo>
                    <a:lnTo>
                      <a:pt x="128" y="11"/>
                    </a:lnTo>
                    <a:lnTo>
                      <a:pt x="130" y="14"/>
                    </a:lnTo>
                    <a:lnTo>
                      <a:pt x="132" y="14"/>
                    </a:lnTo>
                    <a:lnTo>
                      <a:pt x="134" y="11"/>
                    </a:lnTo>
                    <a:lnTo>
                      <a:pt x="138" y="9"/>
                    </a:lnTo>
                    <a:lnTo>
                      <a:pt x="140" y="11"/>
                    </a:lnTo>
                    <a:lnTo>
                      <a:pt x="142" y="13"/>
                    </a:lnTo>
                    <a:lnTo>
                      <a:pt x="145" y="13"/>
                    </a:lnTo>
                    <a:lnTo>
                      <a:pt x="147" y="13"/>
                    </a:lnTo>
                    <a:lnTo>
                      <a:pt x="149" y="14"/>
                    </a:lnTo>
                    <a:lnTo>
                      <a:pt x="153" y="13"/>
                    </a:lnTo>
                    <a:lnTo>
                      <a:pt x="155" y="11"/>
                    </a:lnTo>
                    <a:lnTo>
                      <a:pt x="157" y="13"/>
                    </a:lnTo>
                    <a:lnTo>
                      <a:pt x="159" y="13"/>
                    </a:lnTo>
                    <a:lnTo>
                      <a:pt x="162" y="14"/>
                    </a:lnTo>
                    <a:lnTo>
                      <a:pt x="164" y="10"/>
                    </a:lnTo>
                    <a:lnTo>
                      <a:pt x="167" y="9"/>
                    </a:lnTo>
                    <a:lnTo>
                      <a:pt x="170" y="13"/>
                    </a:lnTo>
                    <a:lnTo>
                      <a:pt x="172" y="13"/>
                    </a:lnTo>
                    <a:lnTo>
                      <a:pt x="174" y="14"/>
                    </a:lnTo>
                    <a:lnTo>
                      <a:pt x="177" y="13"/>
                    </a:lnTo>
                    <a:lnTo>
                      <a:pt x="179" y="13"/>
                    </a:lnTo>
                    <a:lnTo>
                      <a:pt x="181" y="14"/>
                    </a:lnTo>
                    <a:lnTo>
                      <a:pt x="184" y="15"/>
                    </a:lnTo>
                    <a:lnTo>
                      <a:pt x="187" y="14"/>
                    </a:lnTo>
                    <a:lnTo>
                      <a:pt x="189" y="14"/>
                    </a:lnTo>
                    <a:lnTo>
                      <a:pt x="191" y="14"/>
                    </a:lnTo>
                    <a:lnTo>
                      <a:pt x="194" y="16"/>
                    </a:lnTo>
                    <a:lnTo>
                      <a:pt x="196" y="15"/>
                    </a:lnTo>
                    <a:lnTo>
                      <a:pt x="199" y="14"/>
                    </a:lnTo>
                    <a:lnTo>
                      <a:pt x="202" y="14"/>
                    </a:lnTo>
                    <a:lnTo>
                      <a:pt x="204" y="13"/>
                    </a:lnTo>
                    <a:lnTo>
                      <a:pt x="206" y="14"/>
                    </a:lnTo>
                    <a:lnTo>
                      <a:pt x="208" y="15"/>
                    </a:lnTo>
                    <a:lnTo>
                      <a:pt x="211" y="14"/>
                    </a:lnTo>
                    <a:lnTo>
                      <a:pt x="213" y="14"/>
                    </a:lnTo>
                    <a:lnTo>
                      <a:pt x="216" y="16"/>
                    </a:lnTo>
                    <a:lnTo>
                      <a:pt x="219" y="16"/>
                    </a:lnTo>
                    <a:lnTo>
                      <a:pt x="221" y="17"/>
                    </a:lnTo>
                    <a:lnTo>
                      <a:pt x="223" y="17"/>
                    </a:lnTo>
                    <a:lnTo>
                      <a:pt x="225" y="17"/>
                    </a:lnTo>
                    <a:lnTo>
                      <a:pt x="228" y="16"/>
                    </a:lnTo>
                    <a:lnTo>
                      <a:pt x="231" y="15"/>
                    </a:lnTo>
                    <a:lnTo>
                      <a:pt x="233" y="15"/>
                    </a:lnTo>
                    <a:lnTo>
                      <a:pt x="236" y="16"/>
                    </a:lnTo>
                    <a:lnTo>
                      <a:pt x="238" y="16"/>
                    </a:lnTo>
                    <a:lnTo>
                      <a:pt x="240" y="15"/>
                    </a:lnTo>
                    <a:lnTo>
                      <a:pt x="243" y="15"/>
                    </a:lnTo>
                    <a:lnTo>
                      <a:pt x="246" y="16"/>
                    </a:lnTo>
                    <a:lnTo>
                      <a:pt x="248" y="18"/>
                    </a:lnTo>
                    <a:lnTo>
                      <a:pt x="251" y="19"/>
                    </a:lnTo>
                    <a:lnTo>
                      <a:pt x="253" y="18"/>
                    </a:lnTo>
                    <a:lnTo>
                      <a:pt x="255" y="18"/>
                    </a:lnTo>
                    <a:lnTo>
                      <a:pt x="257" y="19"/>
                    </a:lnTo>
                    <a:lnTo>
                      <a:pt x="260" y="18"/>
                    </a:lnTo>
                    <a:lnTo>
                      <a:pt x="263" y="15"/>
                    </a:lnTo>
                    <a:lnTo>
                      <a:pt x="265" y="16"/>
                    </a:lnTo>
                    <a:lnTo>
                      <a:pt x="268" y="16"/>
                    </a:lnTo>
                    <a:lnTo>
                      <a:pt x="270" y="17"/>
                    </a:lnTo>
                    <a:lnTo>
                      <a:pt x="272" y="18"/>
                    </a:lnTo>
                    <a:lnTo>
                      <a:pt x="274" y="17"/>
                    </a:lnTo>
                    <a:lnTo>
                      <a:pt x="278" y="17"/>
                    </a:lnTo>
                    <a:lnTo>
                      <a:pt x="280" y="18"/>
                    </a:lnTo>
                    <a:lnTo>
                      <a:pt x="282" y="21"/>
                    </a:lnTo>
                    <a:lnTo>
                      <a:pt x="285" y="21"/>
                    </a:lnTo>
                    <a:lnTo>
                      <a:pt x="287" y="19"/>
                    </a:lnTo>
                    <a:lnTo>
                      <a:pt x="289" y="22"/>
                    </a:lnTo>
                    <a:lnTo>
                      <a:pt x="292" y="21"/>
                    </a:lnTo>
                    <a:lnTo>
                      <a:pt x="295" y="18"/>
                    </a:lnTo>
                    <a:lnTo>
                      <a:pt x="297" y="17"/>
                    </a:lnTo>
                    <a:lnTo>
                      <a:pt x="300" y="18"/>
                    </a:lnTo>
                    <a:lnTo>
                      <a:pt x="302" y="18"/>
                    </a:lnTo>
                    <a:lnTo>
                      <a:pt x="304" y="18"/>
                    </a:lnTo>
                    <a:lnTo>
                      <a:pt x="306" y="18"/>
                    </a:lnTo>
                    <a:lnTo>
                      <a:pt x="310" y="19"/>
                    </a:lnTo>
                    <a:lnTo>
                      <a:pt x="312" y="21"/>
                    </a:lnTo>
                    <a:lnTo>
                      <a:pt x="314" y="19"/>
                    </a:lnTo>
                    <a:lnTo>
                      <a:pt x="317" y="21"/>
                    </a:lnTo>
                    <a:lnTo>
                      <a:pt x="319" y="22"/>
                    </a:lnTo>
                    <a:lnTo>
                      <a:pt x="321" y="19"/>
                    </a:lnTo>
                    <a:lnTo>
                      <a:pt x="323" y="17"/>
                    </a:lnTo>
                    <a:lnTo>
                      <a:pt x="327" y="19"/>
                    </a:lnTo>
                    <a:lnTo>
                      <a:pt x="329" y="19"/>
                    </a:lnTo>
                    <a:lnTo>
                      <a:pt x="331" y="19"/>
                    </a:lnTo>
                    <a:lnTo>
                      <a:pt x="334" y="19"/>
                    </a:lnTo>
                    <a:lnTo>
                      <a:pt x="336" y="19"/>
                    </a:lnTo>
                    <a:lnTo>
                      <a:pt x="338" y="18"/>
                    </a:lnTo>
                    <a:lnTo>
                      <a:pt x="342" y="21"/>
                    </a:lnTo>
                    <a:lnTo>
                      <a:pt x="344" y="21"/>
                    </a:lnTo>
                    <a:lnTo>
                      <a:pt x="346" y="18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3" y="19"/>
                    </a:lnTo>
                    <a:lnTo>
                      <a:pt x="357" y="19"/>
                    </a:lnTo>
                    <a:lnTo>
                      <a:pt x="359" y="23"/>
                    </a:lnTo>
                    <a:lnTo>
                      <a:pt x="361" y="22"/>
                    </a:lnTo>
                    <a:lnTo>
                      <a:pt x="363" y="21"/>
                    </a:lnTo>
                    <a:lnTo>
                      <a:pt x="366" y="19"/>
                    </a:lnTo>
                    <a:lnTo>
                      <a:pt x="368" y="19"/>
                    </a:lnTo>
                    <a:lnTo>
                      <a:pt x="370" y="22"/>
                    </a:lnTo>
                    <a:lnTo>
                      <a:pt x="374" y="22"/>
                    </a:lnTo>
                    <a:lnTo>
                      <a:pt x="376" y="19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3" y="22"/>
                    </a:lnTo>
                    <a:lnTo>
                      <a:pt x="385" y="23"/>
                    </a:lnTo>
                    <a:lnTo>
                      <a:pt x="388" y="21"/>
                    </a:lnTo>
                    <a:lnTo>
                      <a:pt x="391" y="19"/>
                    </a:lnTo>
                    <a:lnTo>
                      <a:pt x="393" y="18"/>
                    </a:lnTo>
                    <a:lnTo>
                      <a:pt x="395" y="18"/>
                    </a:lnTo>
                    <a:lnTo>
                      <a:pt x="398" y="18"/>
                    </a:lnTo>
                    <a:lnTo>
                      <a:pt x="400" y="17"/>
                    </a:lnTo>
                    <a:lnTo>
                      <a:pt x="402" y="18"/>
                    </a:lnTo>
                    <a:lnTo>
                      <a:pt x="405" y="19"/>
                    </a:lnTo>
                    <a:lnTo>
                      <a:pt x="408" y="19"/>
                    </a:lnTo>
                    <a:lnTo>
                      <a:pt x="410" y="19"/>
                    </a:lnTo>
                    <a:lnTo>
                      <a:pt x="412" y="19"/>
                    </a:lnTo>
                    <a:lnTo>
                      <a:pt x="415" y="22"/>
                    </a:lnTo>
                    <a:lnTo>
                      <a:pt x="417" y="23"/>
                    </a:lnTo>
                    <a:lnTo>
                      <a:pt x="420" y="21"/>
                    </a:lnTo>
                    <a:lnTo>
                      <a:pt x="423" y="21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29" y="21"/>
                    </a:lnTo>
                    <a:lnTo>
                      <a:pt x="432" y="19"/>
                    </a:lnTo>
                    <a:lnTo>
                      <a:pt x="435" y="19"/>
                    </a:lnTo>
                    <a:lnTo>
                      <a:pt x="437" y="18"/>
                    </a:lnTo>
                    <a:lnTo>
                      <a:pt x="440" y="21"/>
                    </a:lnTo>
                    <a:lnTo>
                      <a:pt x="442" y="22"/>
                    </a:lnTo>
                    <a:lnTo>
                      <a:pt x="444" y="22"/>
                    </a:lnTo>
                    <a:lnTo>
                      <a:pt x="447" y="22"/>
                    </a:lnTo>
                    <a:lnTo>
                      <a:pt x="449" y="22"/>
                    </a:lnTo>
                    <a:lnTo>
                      <a:pt x="452" y="21"/>
                    </a:lnTo>
                    <a:lnTo>
                      <a:pt x="454" y="21"/>
                    </a:lnTo>
                    <a:lnTo>
                      <a:pt x="457" y="22"/>
                    </a:lnTo>
                    <a:lnTo>
                      <a:pt x="459" y="23"/>
                    </a:lnTo>
                    <a:lnTo>
                      <a:pt x="461" y="23"/>
                    </a:lnTo>
                    <a:lnTo>
                      <a:pt x="464" y="22"/>
                    </a:lnTo>
                    <a:lnTo>
                      <a:pt x="467" y="21"/>
                    </a:lnTo>
                    <a:lnTo>
                      <a:pt x="469" y="19"/>
                    </a:lnTo>
                    <a:lnTo>
                      <a:pt x="472" y="21"/>
                    </a:lnTo>
                    <a:lnTo>
                      <a:pt x="474" y="22"/>
                    </a:lnTo>
                    <a:lnTo>
                      <a:pt x="476" y="23"/>
                    </a:lnTo>
                    <a:lnTo>
                      <a:pt x="478" y="23"/>
                    </a:lnTo>
                    <a:lnTo>
                      <a:pt x="481" y="22"/>
                    </a:lnTo>
                    <a:lnTo>
                      <a:pt x="484" y="21"/>
                    </a:lnTo>
                    <a:lnTo>
                      <a:pt x="486" y="22"/>
                    </a:lnTo>
                    <a:lnTo>
                      <a:pt x="489" y="21"/>
                    </a:lnTo>
                    <a:lnTo>
                      <a:pt x="491" y="21"/>
                    </a:lnTo>
                    <a:lnTo>
                      <a:pt x="493" y="23"/>
                    </a:lnTo>
                    <a:lnTo>
                      <a:pt x="496" y="23"/>
                    </a:lnTo>
                    <a:lnTo>
                      <a:pt x="499" y="23"/>
                    </a:lnTo>
                    <a:lnTo>
                      <a:pt x="501" y="23"/>
                    </a:lnTo>
                    <a:lnTo>
                      <a:pt x="503" y="23"/>
                    </a:lnTo>
                    <a:lnTo>
                      <a:pt x="506" y="23"/>
                    </a:lnTo>
                    <a:lnTo>
                      <a:pt x="508" y="23"/>
                    </a:lnTo>
                    <a:lnTo>
                      <a:pt x="510" y="22"/>
                    </a:lnTo>
                    <a:lnTo>
                      <a:pt x="513" y="21"/>
                    </a:lnTo>
                    <a:lnTo>
                      <a:pt x="516" y="21"/>
                    </a:lnTo>
                    <a:lnTo>
                      <a:pt x="518" y="21"/>
                    </a:lnTo>
                    <a:lnTo>
                      <a:pt x="521" y="22"/>
                    </a:lnTo>
                    <a:lnTo>
                      <a:pt x="523" y="22"/>
                    </a:lnTo>
                    <a:lnTo>
                      <a:pt x="525" y="23"/>
                    </a:lnTo>
                    <a:lnTo>
                      <a:pt x="527" y="23"/>
                    </a:lnTo>
                    <a:lnTo>
                      <a:pt x="531" y="22"/>
                    </a:lnTo>
                    <a:lnTo>
                      <a:pt x="533" y="22"/>
                    </a:lnTo>
                    <a:lnTo>
                      <a:pt x="535" y="23"/>
                    </a:lnTo>
                    <a:lnTo>
                      <a:pt x="538" y="24"/>
                    </a:lnTo>
                    <a:lnTo>
                      <a:pt x="540" y="23"/>
                    </a:lnTo>
                    <a:lnTo>
                      <a:pt x="542" y="22"/>
                    </a:lnTo>
                    <a:lnTo>
                      <a:pt x="546" y="21"/>
                    </a:lnTo>
                    <a:lnTo>
                      <a:pt x="548" y="21"/>
                    </a:lnTo>
                    <a:lnTo>
                      <a:pt x="550" y="21"/>
                    </a:lnTo>
                    <a:lnTo>
                      <a:pt x="552" y="22"/>
                    </a:lnTo>
                    <a:lnTo>
                      <a:pt x="555" y="23"/>
                    </a:lnTo>
                    <a:lnTo>
                      <a:pt x="557" y="23"/>
                    </a:lnTo>
                    <a:lnTo>
                      <a:pt x="559" y="23"/>
                    </a:lnTo>
                    <a:lnTo>
                      <a:pt x="563" y="23"/>
                    </a:lnTo>
                    <a:lnTo>
                      <a:pt x="565" y="23"/>
                    </a:lnTo>
                    <a:lnTo>
                      <a:pt x="567" y="21"/>
                    </a:lnTo>
                    <a:lnTo>
                      <a:pt x="570" y="19"/>
                    </a:lnTo>
                    <a:lnTo>
                      <a:pt x="572" y="18"/>
                    </a:lnTo>
                    <a:lnTo>
                      <a:pt x="574" y="21"/>
                    </a:lnTo>
                    <a:lnTo>
                      <a:pt x="578" y="25"/>
                    </a:lnTo>
                    <a:lnTo>
                      <a:pt x="580" y="24"/>
                    </a:lnTo>
                    <a:lnTo>
                      <a:pt x="582" y="23"/>
                    </a:lnTo>
                    <a:lnTo>
                      <a:pt x="584" y="23"/>
                    </a:lnTo>
                    <a:lnTo>
                      <a:pt x="587" y="23"/>
                    </a:lnTo>
                    <a:lnTo>
                      <a:pt x="589" y="23"/>
                    </a:lnTo>
                    <a:lnTo>
                      <a:pt x="591" y="25"/>
                    </a:lnTo>
                    <a:lnTo>
                      <a:pt x="595" y="24"/>
                    </a:lnTo>
                    <a:lnTo>
                      <a:pt x="597" y="22"/>
                    </a:lnTo>
                    <a:lnTo>
                      <a:pt x="599" y="23"/>
                    </a:lnTo>
                    <a:lnTo>
                      <a:pt x="601" y="23"/>
                    </a:lnTo>
                    <a:lnTo>
                      <a:pt x="604" y="21"/>
                    </a:lnTo>
                    <a:lnTo>
                      <a:pt x="606" y="19"/>
                    </a:lnTo>
                    <a:lnTo>
                      <a:pt x="609" y="21"/>
                    </a:lnTo>
                    <a:lnTo>
                      <a:pt x="612" y="21"/>
                    </a:lnTo>
                    <a:lnTo>
                      <a:pt x="614" y="21"/>
                    </a:lnTo>
                    <a:lnTo>
                      <a:pt x="616" y="22"/>
                    </a:lnTo>
                    <a:lnTo>
                      <a:pt x="619" y="24"/>
                    </a:lnTo>
                    <a:lnTo>
                      <a:pt x="621" y="24"/>
                    </a:lnTo>
                    <a:lnTo>
                      <a:pt x="624" y="23"/>
                    </a:lnTo>
                    <a:lnTo>
                      <a:pt x="627" y="23"/>
                    </a:lnTo>
                    <a:lnTo>
                      <a:pt x="629" y="23"/>
                    </a:lnTo>
                    <a:lnTo>
                      <a:pt x="631" y="24"/>
                    </a:lnTo>
                    <a:lnTo>
                      <a:pt x="633" y="29"/>
                    </a:lnTo>
                    <a:lnTo>
                      <a:pt x="636" y="26"/>
                    </a:lnTo>
                    <a:lnTo>
                      <a:pt x="638" y="23"/>
                    </a:lnTo>
                    <a:lnTo>
                      <a:pt x="641" y="23"/>
                    </a:lnTo>
                    <a:lnTo>
                      <a:pt x="644" y="23"/>
                    </a:lnTo>
                    <a:lnTo>
                      <a:pt x="646" y="24"/>
                    </a:lnTo>
                    <a:lnTo>
                      <a:pt x="648" y="25"/>
                    </a:lnTo>
                    <a:lnTo>
                      <a:pt x="650" y="23"/>
                    </a:lnTo>
                    <a:lnTo>
                      <a:pt x="653" y="23"/>
                    </a:lnTo>
                    <a:lnTo>
                      <a:pt x="656" y="23"/>
                    </a:lnTo>
                    <a:lnTo>
                      <a:pt x="658" y="24"/>
                    </a:lnTo>
                    <a:lnTo>
                      <a:pt x="661" y="25"/>
                    </a:lnTo>
                    <a:lnTo>
                      <a:pt x="663" y="26"/>
                    </a:lnTo>
                    <a:lnTo>
                      <a:pt x="665" y="24"/>
                    </a:lnTo>
                    <a:lnTo>
                      <a:pt x="668" y="23"/>
                    </a:lnTo>
                    <a:lnTo>
                      <a:pt x="670" y="23"/>
                    </a:lnTo>
                    <a:lnTo>
                      <a:pt x="673" y="23"/>
                    </a:lnTo>
                    <a:lnTo>
                      <a:pt x="676" y="23"/>
                    </a:lnTo>
                    <a:lnTo>
                      <a:pt x="678" y="22"/>
                    </a:lnTo>
                    <a:lnTo>
                      <a:pt x="680" y="19"/>
                    </a:lnTo>
                    <a:lnTo>
                      <a:pt x="682" y="19"/>
                    </a:lnTo>
                    <a:lnTo>
                      <a:pt x="685" y="23"/>
                    </a:lnTo>
                    <a:lnTo>
                      <a:pt x="688" y="24"/>
                    </a:lnTo>
                    <a:lnTo>
                      <a:pt x="690" y="22"/>
                    </a:lnTo>
                    <a:lnTo>
                      <a:pt x="693" y="24"/>
                    </a:lnTo>
                    <a:lnTo>
                      <a:pt x="695" y="30"/>
                    </a:lnTo>
                    <a:lnTo>
                      <a:pt x="697" y="29"/>
                    </a:lnTo>
                    <a:lnTo>
                      <a:pt x="699" y="28"/>
                    </a:lnTo>
                    <a:lnTo>
                      <a:pt x="702" y="29"/>
                    </a:lnTo>
                    <a:lnTo>
                      <a:pt x="705" y="28"/>
                    </a:lnTo>
                    <a:lnTo>
                      <a:pt x="707" y="26"/>
                    </a:lnTo>
                    <a:lnTo>
                      <a:pt x="710" y="26"/>
                    </a:lnTo>
                    <a:lnTo>
                      <a:pt x="712" y="25"/>
                    </a:lnTo>
                    <a:lnTo>
                      <a:pt x="714" y="23"/>
                    </a:lnTo>
                    <a:lnTo>
                      <a:pt x="717" y="23"/>
                    </a:lnTo>
                    <a:lnTo>
                      <a:pt x="720" y="23"/>
                    </a:lnTo>
                    <a:lnTo>
                      <a:pt x="722" y="24"/>
                    </a:lnTo>
                    <a:lnTo>
                      <a:pt x="724" y="23"/>
                    </a:lnTo>
                    <a:lnTo>
                      <a:pt x="727" y="22"/>
                    </a:lnTo>
                    <a:lnTo>
                      <a:pt x="729" y="22"/>
                    </a:lnTo>
                    <a:lnTo>
                      <a:pt x="731" y="25"/>
                    </a:lnTo>
                    <a:lnTo>
                      <a:pt x="735" y="26"/>
                    </a:lnTo>
                    <a:lnTo>
                      <a:pt x="737" y="24"/>
                    </a:lnTo>
                    <a:lnTo>
                      <a:pt x="739" y="23"/>
                    </a:lnTo>
                    <a:lnTo>
                      <a:pt x="742" y="23"/>
                    </a:lnTo>
                    <a:lnTo>
                      <a:pt x="744" y="23"/>
                    </a:lnTo>
                    <a:lnTo>
                      <a:pt x="746" y="26"/>
                    </a:lnTo>
                    <a:lnTo>
                      <a:pt x="748" y="25"/>
                    </a:lnTo>
                    <a:lnTo>
                      <a:pt x="752" y="23"/>
                    </a:lnTo>
                    <a:lnTo>
                      <a:pt x="754" y="23"/>
                    </a:lnTo>
                    <a:lnTo>
                      <a:pt x="756" y="23"/>
                    </a:lnTo>
                    <a:lnTo>
                      <a:pt x="759" y="21"/>
                    </a:lnTo>
                    <a:lnTo>
                      <a:pt x="761" y="14"/>
                    </a:lnTo>
                    <a:lnTo>
                      <a:pt x="763" y="17"/>
                    </a:lnTo>
                    <a:lnTo>
                      <a:pt x="767" y="22"/>
                    </a:lnTo>
                    <a:lnTo>
                      <a:pt x="769" y="21"/>
                    </a:lnTo>
                    <a:lnTo>
                      <a:pt x="771" y="23"/>
                    </a:lnTo>
                    <a:lnTo>
                      <a:pt x="773" y="25"/>
                    </a:lnTo>
                    <a:lnTo>
                      <a:pt x="776" y="26"/>
                    </a:lnTo>
                    <a:lnTo>
                      <a:pt x="778" y="26"/>
                    </a:lnTo>
                    <a:lnTo>
                      <a:pt x="780" y="26"/>
                    </a:lnTo>
                    <a:lnTo>
                      <a:pt x="784" y="26"/>
                    </a:lnTo>
                    <a:lnTo>
                      <a:pt x="786" y="26"/>
                    </a:lnTo>
                    <a:lnTo>
                      <a:pt x="788" y="26"/>
                    </a:lnTo>
                    <a:lnTo>
                      <a:pt x="791" y="26"/>
                    </a:lnTo>
                    <a:lnTo>
                      <a:pt x="793" y="26"/>
                    </a:lnTo>
                    <a:lnTo>
                      <a:pt x="795" y="26"/>
                    </a:lnTo>
                    <a:lnTo>
                      <a:pt x="799" y="28"/>
                    </a:lnTo>
                    <a:lnTo>
                      <a:pt x="801" y="23"/>
                    </a:lnTo>
                    <a:lnTo>
                      <a:pt x="803" y="23"/>
                    </a:lnTo>
                    <a:lnTo>
                      <a:pt x="805" y="23"/>
                    </a:lnTo>
                    <a:lnTo>
                      <a:pt x="808" y="22"/>
                    </a:lnTo>
                    <a:lnTo>
                      <a:pt x="810" y="19"/>
                    </a:lnTo>
                    <a:lnTo>
                      <a:pt x="813" y="18"/>
                    </a:lnTo>
                    <a:lnTo>
                      <a:pt x="816" y="19"/>
                    </a:lnTo>
                    <a:lnTo>
                      <a:pt x="818" y="24"/>
                    </a:lnTo>
                    <a:lnTo>
                      <a:pt x="820" y="28"/>
                    </a:lnTo>
                    <a:lnTo>
                      <a:pt x="822" y="26"/>
                    </a:lnTo>
                    <a:lnTo>
                      <a:pt x="825" y="24"/>
                    </a:lnTo>
                    <a:lnTo>
                      <a:pt x="827" y="23"/>
                    </a:lnTo>
                    <a:lnTo>
                      <a:pt x="830" y="21"/>
                    </a:lnTo>
                    <a:lnTo>
                      <a:pt x="833" y="23"/>
                    </a:lnTo>
                    <a:lnTo>
                      <a:pt x="835" y="24"/>
                    </a:lnTo>
                    <a:lnTo>
                      <a:pt x="837" y="25"/>
                    </a:lnTo>
                    <a:lnTo>
                      <a:pt x="840" y="24"/>
                    </a:lnTo>
                    <a:lnTo>
                      <a:pt x="842" y="23"/>
                    </a:lnTo>
                    <a:lnTo>
                      <a:pt x="845" y="23"/>
                    </a:lnTo>
                    <a:lnTo>
                      <a:pt x="848" y="22"/>
                    </a:lnTo>
                    <a:lnTo>
                      <a:pt x="850" y="23"/>
                    </a:lnTo>
                    <a:lnTo>
                      <a:pt x="852" y="24"/>
                    </a:lnTo>
                    <a:lnTo>
                      <a:pt x="854" y="23"/>
                    </a:lnTo>
                    <a:lnTo>
                      <a:pt x="857" y="23"/>
                    </a:lnTo>
                    <a:lnTo>
                      <a:pt x="859" y="25"/>
                    </a:lnTo>
                    <a:lnTo>
                      <a:pt x="862" y="30"/>
                    </a:lnTo>
                    <a:lnTo>
                      <a:pt x="865" y="32"/>
                    </a:lnTo>
                    <a:lnTo>
                      <a:pt x="867" y="30"/>
                    </a:lnTo>
                    <a:lnTo>
                      <a:pt x="869" y="29"/>
                    </a:lnTo>
                    <a:lnTo>
                      <a:pt x="871" y="28"/>
                    </a:lnTo>
                    <a:lnTo>
                      <a:pt x="874" y="25"/>
                    </a:lnTo>
                    <a:lnTo>
                      <a:pt x="877" y="25"/>
                    </a:lnTo>
                    <a:lnTo>
                      <a:pt x="879" y="23"/>
                    </a:lnTo>
                    <a:lnTo>
                      <a:pt x="882" y="23"/>
                    </a:lnTo>
                    <a:lnTo>
                      <a:pt x="884" y="26"/>
                    </a:lnTo>
                    <a:lnTo>
                      <a:pt x="886" y="24"/>
                    </a:lnTo>
                    <a:lnTo>
                      <a:pt x="889" y="23"/>
                    </a:lnTo>
                    <a:lnTo>
                      <a:pt x="891" y="25"/>
                    </a:lnTo>
                    <a:lnTo>
                      <a:pt x="894" y="25"/>
                    </a:lnTo>
                    <a:lnTo>
                      <a:pt x="897" y="23"/>
                    </a:lnTo>
                    <a:lnTo>
                      <a:pt x="899" y="24"/>
                    </a:lnTo>
                    <a:lnTo>
                      <a:pt x="901" y="30"/>
                    </a:lnTo>
                    <a:lnTo>
                      <a:pt x="903" y="31"/>
                    </a:lnTo>
                    <a:lnTo>
                      <a:pt x="906" y="31"/>
                    </a:lnTo>
                    <a:lnTo>
                      <a:pt x="909" y="29"/>
                    </a:lnTo>
                    <a:lnTo>
                      <a:pt x="911" y="30"/>
                    </a:lnTo>
                    <a:lnTo>
                      <a:pt x="914" y="26"/>
                    </a:lnTo>
                    <a:lnTo>
                      <a:pt x="916" y="22"/>
                    </a:lnTo>
                    <a:lnTo>
                      <a:pt x="918" y="22"/>
                    </a:lnTo>
                    <a:lnTo>
                      <a:pt x="920" y="23"/>
                    </a:lnTo>
                    <a:lnTo>
                      <a:pt x="924" y="26"/>
                    </a:lnTo>
                    <a:lnTo>
                      <a:pt x="926" y="23"/>
                    </a:lnTo>
                    <a:lnTo>
                      <a:pt x="928" y="21"/>
                    </a:lnTo>
                    <a:lnTo>
                      <a:pt x="931" y="28"/>
                    </a:lnTo>
                    <a:lnTo>
                      <a:pt x="933" y="31"/>
                    </a:lnTo>
                    <a:lnTo>
                      <a:pt x="935" y="25"/>
                    </a:lnTo>
                    <a:lnTo>
                      <a:pt x="938" y="28"/>
                    </a:lnTo>
                    <a:lnTo>
                      <a:pt x="941" y="29"/>
                    </a:lnTo>
                    <a:lnTo>
                      <a:pt x="943" y="25"/>
                    </a:lnTo>
                    <a:lnTo>
                      <a:pt x="946" y="23"/>
                    </a:lnTo>
                    <a:lnTo>
                      <a:pt x="948" y="23"/>
                    </a:lnTo>
                    <a:lnTo>
                      <a:pt x="950" y="23"/>
                    </a:lnTo>
                    <a:lnTo>
                      <a:pt x="952" y="23"/>
                    </a:lnTo>
                    <a:lnTo>
                      <a:pt x="956" y="28"/>
                    </a:lnTo>
                    <a:lnTo>
                      <a:pt x="958" y="24"/>
                    </a:lnTo>
                    <a:lnTo>
                      <a:pt x="960" y="26"/>
                    </a:lnTo>
                    <a:lnTo>
                      <a:pt x="963" y="29"/>
                    </a:lnTo>
                    <a:lnTo>
                      <a:pt x="965" y="26"/>
                    </a:lnTo>
                    <a:lnTo>
                      <a:pt x="967" y="29"/>
                    </a:lnTo>
                    <a:lnTo>
                      <a:pt x="969" y="31"/>
                    </a:lnTo>
                    <a:lnTo>
                      <a:pt x="973" y="32"/>
                    </a:lnTo>
                    <a:lnTo>
                      <a:pt x="975" y="28"/>
                    </a:lnTo>
                    <a:lnTo>
                      <a:pt x="977" y="22"/>
                    </a:lnTo>
                    <a:lnTo>
                      <a:pt x="980" y="18"/>
                    </a:lnTo>
                    <a:lnTo>
                      <a:pt x="982" y="21"/>
                    </a:lnTo>
                    <a:lnTo>
                      <a:pt x="984" y="25"/>
                    </a:lnTo>
                    <a:lnTo>
                      <a:pt x="988" y="29"/>
                    </a:lnTo>
                    <a:lnTo>
                      <a:pt x="990" y="26"/>
                    </a:lnTo>
                    <a:lnTo>
                      <a:pt x="992" y="28"/>
                    </a:lnTo>
                    <a:lnTo>
                      <a:pt x="995" y="28"/>
                    </a:lnTo>
                    <a:lnTo>
                      <a:pt x="997" y="26"/>
                    </a:lnTo>
                    <a:lnTo>
                      <a:pt x="999" y="25"/>
                    </a:lnTo>
                    <a:lnTo>
                      <a:pt x="1002" y="23"/>
                    </a:lnTo>
                    <a:lnTo>
                      <a:pt x="1005" y="26"/>
                    </a:lnTo>
                    <a:lnTo>
                      <a:pt x="1007" y="26"/>
                    </a:lnTo>
                    <a:lnTo>
                      <a:pt x="1009" y="28"/>
                    </a:lnTo>
                    <a:lnTo>
                      <a:pt x="1012" y="30"/>
                    </a:lnTo>
                    <a:lnTo>
                      <a:pt x="1014" y="32"/>
                    </a:lnTo>
                    <a:lnTo>
                      <a:pt x="1016" y="36"/>
                    </a:lnTo>
                    <a:lnTo>
                      <a:pt x="1020" y="36"/>
                    </a:lnTo>
                    <a:lnTo>
                      <a:pt x="1022" y="33"/>
                    </a:lnTo>
                    <a:lnTo>
                      <a:pt x="1024" y="32"/>
                    </a:lnTo>
                    <a:lnTo>
                      <a:pt x="1026" y="31"/>
                    </a:lnTo>
                    <a:lnTo>
                      <a:pt x="1029" y="29"/>
                    </a:lnTo>
                    <a:lnTo>
                      <a:pt x="1031" y="25"/>
                    </a:lnTo>
                    <a:lnTo>
                      <a:pt x="1034" y="26"/>
                    </a:lnTo>
                    <a:lnTo>
                      <a:pt x="1037" y="26"/>
                    </a:lnTo>
                    <a:lnTo>
                      <a:pt x="1039" y="25"/>
                    </a:lnTo>
                    <a:lnTo>
                      <a:pt x="1041" y="23"/>
                    </a:lnTo>
                    <a:lnTo>
                      <a:pt x="1043" y="21"/>
                    </a:lnTo>
                    <a:lnTo>
                      <a:pt x="1046" y="21"/>
                    </a:lnTo>
                    <a:lnTo>
                      <a:pt x="1048" y="24"/>
                    </a:lnTo>
                    <a:lnTo>
                      <a:pt x="1051" y="24"/>
                    </a:lnTo>
                    <a:lnTo>
                      <a:pt x="1054" y="23"/>
                    </a:lnTo>
                    <a:lnTo>
                      <a:pt x="1056" y="23"/>
                    </a:lnTo>
                    <a:lnTo>
                      <a:pt x="1058" y="25"/>
                    </a:lnTo>
                    <a:lnTo>
                      <a:pt x="1061" y="30"/>
                    </a:lnTo>
                    <a:lnTo>
                      <a:pt x="1063" y="25"/>
                    </a:lnTo>
                    <a:lnTo>
                      <a:pt x="1066" y="31"/>
                    </a:lnTo>
                    <a:lnTo>
                      <a:pt x="1069" y="38"/>
                    </a:lnTo>
                    <a:lnTo>
                      <a:pt x="1071" y="39"/>
                    </a:lnTo>
                    <a:lnTo>
                      <a:pt x="1073" y="42"/>
                    </a:lnTo>
                    <a:lnTo>
                      <a:pt x="1075" y="38"/>
                    </a:lnTo>
                    <a:lnTo>
                      <a:pt x="1078" y="32"/>
                    </a:lnTo>
                    <a:lnTo>
                      <a:pt x="1080" y="26"/>
                    </a:lnTo>
                    <a:lnTo>
                      <a:pt x="1083" y="23"/>
                    </a:lnTo>
                    <a:lnTo>
                      <a:pt x="1086" y="28"/>
                    </a:lnTo>
                    <a:lnTo>
                      <a:pt x="1088" y="32"/>
                    </a:lnTo>
                    <a:lnTo>
                      <a:pt x="1090" y="31"/>
                    </a:lnTo>
                    <a:lnTo>
                      <a:pt x="1092" y="29"/>
                    </a:lnTo>
                    <a:lnTo>
                      <a:pt x="1095" y="22"/>
                    </a:lnTo>
                    <a:lnTo>
                      <a:pt x="1098" y="25"/>
                    </a:lnTo>
                    <a:lnTo>
                      <a:pt x="1100" y="28"/>
                    </a:lnTo>
                    <a:lnTo>
                      <a:pt x="1103" y="26"/>
                    </a:lnTo>
                    <a:lnTo>
                      <a:pt x="1105" y="30"/>
                    </a:lnTo>
                    <a:lnTo>
                      <a:pt x="1107" y="30"/>
                    </a:lnTo>
                    <a:lnTo>
                      <a:pt x="1110" y="32"/>
                    </a:lnTo>
                    <a:lnTo>
                      <a:pt x="1113" y="37"/>
                    </a:lnTo>
                    <a:lnTo>
                      <a:pt x="1115" y="37"/>
                    </a:lnTo>
                    <a:lnTo>
                      <a:pt x="1118" y="24"/>
                    </a:lnTo>
                    <a:lnTo>
                      <a:pt x="1120" y="18"/>
                    </a:lnTo>
                    <a:lnTo>
                      <a:pt x="1122" y="29"/>
                    </a:lnTo>
                    <a:lnTo>
                      <a:pt x="1124" y="33"/>
                    </a:lnTo>
                    <a:lnTo>
                      <a:pt x="1127" y="28"/>
                    </a:lnTo>
                    <a:lnTo>
                      <a:pt x="1130" y="28"/>
                    </a:lnTo>
                    <a:lnTo>
                      <a:pt x="1132" y="28"/>
                    </a:lnTo>
                    <a:lnTo>
                      <a:pt x="1135" y="28"/>
                    </a:lnTo>
                    <a:lnTo>
                      <a:pt x="1137" y="34"/>
                    </a:lnTo>
                    <a:lnTo>
                      <a:pt x="1139" y="29"/>
                    </a:lnTo>
                    <a:lnTo>
                      <a:pt x="1141" y="26"/>
                    </a:lnTo>
                    <a:lnTo>
                      <a:pt x="1145" y="30"/>
                    </a:lnTo>
                    <a:lnTo>
                      <a:pt x="1147" y="30"/>
                    </a:lnTo>
                    <a:lnTo>
                      <a:pt x="1149" y="31"/>
                    </a:lnTo>
                    <a:lnTo>
                      <a:pt x="1152" y="30"/>
                    </a:lnTo>
                    <a:lnTo>
                      <a:pt x="1154" y="31"/>
                    </a:lnTo>
                    <a:lnTo>
                      <a:pt x="1156" y="28"/>
                    </a:lnTo>
                    <a:lnTo>
                      <a:pt x="1159" y="26"/>
                    </a:lnTo>
                    <a:lnTo>
                      <a:pt x="1162" y="36"/>
                    </a:lnTo>
                    <a:lnTo>
                      <a:pt x="1164" y="38"/>
                    </a:lnTo>
                    <a:lnTo>
                      <a:pt x="1167" y="25"/>
                    </a:lnTo>
                    <a:lnTo>
                      <a:pt x="1169" y="26"/>
                    </a:lnTo>
                    <a:lnTo>
                      <a:pt x="1171" y="28"/>
                    </a:lnTo>
                    <a:lnTo>
                      <a:pt x="1173" y="25"/>
                    </a:lnTo>
                    <a:lnTo>
                      <a:pt x="1177" y="23"/>
                    </a:lnTo>
                    <a:lnTo>
                      <a:pt x="1179" y="19"/>
                    </a:lnTo>
                    <a:lnTo>
                      <a:pt x="1181" y="23"/>
                    </a:lnTo>
                    <a:lnTo>
                      <a:pt x="1184" y="30"/>
                    </a:lnTo>
                    <a:lnTo>
                      <a:pt x="1186" y="36"/>
                    </a:lnTo>
                    <a:lnTo>
                      <a:pt x="1188" y="32"/>
                    </a:lnTo>
                    <a:lnTo>
                      <a:pt x="1192" y="24"/>
                    </a:lnTo>
                    <a:lnTo>
                      <a:pt x="1194" y="24"/>
                    </a:lnTo>
                    <a:lnTo>
                      <a:pt x="1196" y="28"/>
                    </a:lnTo>
                    <a:lnTo>
                      <a:pt x="1198" y="19"/>
                    </a:lnTo>
                    <a:lnTo>
                      <a:pt x="1201" y="14"/>
                    </a:lnTo>
                    <a:lnTo>
                      <a:pt x="1203" y="24"/>
                    </a:lnTo>
                    <a:lnTo>
                      <a:pt x="1205" y="26"/>
                    </a:lnTo>
                    <a:lnTo>
                      <a:pt x="1209" y="23"/>
                    </a:lnTo>
                    <a:lnTo>
                      <a:pt x="1211" y="25"/>
                    </a:lnTo>
                    <a:lnTo>
                      <a:pt x="1213" y="30"/>
                    </a:lnTo>
                    <a:lnTo>
                      <a:pt x="1216" y="39"/>
                    </a:lnTo>
                    <a:lnTo>
                      <a:pt x="1218" y="36"/>
                    </a:lnTo>
                    <a:lnTo>
                      <a:pt x="1220" y="26"/>
                    </a:lnTo>
                    <a:lnTo>
                      <a:pt x="1224" y="24"/>
                    </a:lnTo>
                    <a:lnTo>
                      <a:pt x="1226" y="23"/>
                    </a:lnTo>
                    <a:lnTo>
                      <a:pt x="1228" y="21"/>
                    </a:lnTo>
                    <a:lnTo>
                      <a:pt x="1230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8" name="Freeform 133"/>
              <p:cNvSpPr>
                <a:spLocks/>
              </p:cNvSpPr>
              <p:nvPr/>
            </p:nvSpPr>
            <p:spPr bwMode="auto">
              <a:xfrm>
                <a:off x="446" y="1335"/>
                <a:ext cx="1717" cy="653"/>
              </a:xfrm>
              <a:custGeom>
                <a:avLst/>
                <a:gdLst>
                  <a:gd name="T0" fmla="*/ 25 w 1717"/>
                  <a:gd name="T1" fmla="*/ 211 h 653"/>
                  <a:gd name="T2" fmla="*/ 51 w 1717"/>
                  <a:gd name="T3" fmla="*/ 164 h 653"/>
                  <a:gd name="T4" fmla="*/ 79 w 1717"/>
                  <a:gd name="T5" fmla="*/ 140 h 653"/>
                  <a:gd name="T6" fmla="*/ 106 w 1717"/>
                  <a:gd name="T7" fmla="*/ 102 h 653"/>
                  <a:gd name="T8" fmla="*/ 132 w 1717"/>
                  <a:gd name="T9" fmla="*/ 68 h 653"/>
                  <a:gd name="T10" fmla="*/ 160 w 1717"/>
                  <a:gd name="T11" fmla="*/ 54 h 653"/>
                  <a:gd name="T12" fmla="*/ 187 w 1717"/>
                  <a:gd name="T13" fmla="*/ 34 h 653"/>
                  <a:gd name="T14" fmla="*/ 214 w 1717"/>
                  <a:gd name="T15" fmla="*/ 8 h 653"/>
                  <a:gd name="T16" fmla="*/ 240 w 1717"/>
                  <a:gd name="T17" fmla="*/ 37 h 653"/>
                  <a:gd name="T18" fmla="*/ 268 w 1717"/>
                  <a:gd name="T19" fmla="*/ 37 h 653"/>
                  <a:gd name="T20" fmla="*/ 295 w 1717"/>
                  <a:gd name="T21" fmla="*/ 41 h 653"/>
                  <a:gd name="T22" fmla="*/ 321 w 1717"/>
                  <a:gd name="T23" fmla="*/ 54 h 653"/>
                  <a:gd name="T24" fmla="*/ 349 w 1717"/>
                  <a:gd name="T25" fmla="*/ 64 h 653"/>
                  <a:gd name="T26" fmla="*/ 376 w 1717"/>
                  <a:gd name="T27" fmla="*/ 64 h 653"/>
                  <a:gd name="T28" fmla="*/ 403 w 1717"/>
                  <a:gd name="T29" fmla="*/ 60 h 653"/>
                  <a:gd name="T30" fmla="*/ 430 w 1717"/>
                  <a:gd name="T31" fmla="*/ 57 h 653"/>
                  <a:gd name="T32" fmla="*/ 457 w 1717"/>
                  <a:gd name="T33" fmla="*/ 65 h 653"/>
                  <a:gd name="T34" fmla="*/ 484 w 1717"/>
                  <a:gd name="T35" fmla="*/ 68 h 653"/>
                  <a:gd name="T36" fmla="*/ 510 w 1717"/>
                  <a:gd name="T37" fmla="*/ 66 h 653"/>
                  <a:gd name="T38" fmla="*/ 538 w 1717"/>
                  <a:gd name="T39" fmla="*/ 75 h 653"/>
                  <a:gd name="T40" fmla="*/ 565 w 1717"/>
                  <a:gd name="T41" fmla="*/ 74 h 653"/>
                  <a:gd name="T42" fmla="*/ 592 w 1717"/>
                  <a:gd name="T43" fmla="*/ 79 h 653"/>
                  <a:gd name="T44" fmla="*/ 619 w 1717"/>
                  <a:gd name="T45" fmla="*/ 94 h 653"/>
                  <a:gd name="T46" fmla="*/ 646 w 1717"/>
                  <a:gd name="T47" fmla="*/ 64 h 653"/>
                  <a:gd name="T48" fmla="*/ 673 w 1717"/>
                  <a:gd name="T49" fmla="*/ 75 h 653"/>
                  <a:gd name="T50" fmla="*/ 700 w 1717"/>
                  <a:gd name="T51" fmla="*/ 73 h 653"/>
                  <a:gd name="T52" fmla="*/ 727 w 1717"/>
                  <a:gd name="T53" fmla="*/ 66 h 653"/>
                  <a:gd name="T54" fmla="*/ 754 w 1717"/>
                  <a:gd name="T55" fmla="*/ 60 h 653"/>
                  <a:gd name="T56" fmla="*/ 782 w 1717"/>
                  <a:gd name="T57" fmla="*/ 93 h 653"/>
                  <a:gd name="T58" fmla="*/ 808 w 1717"/>
                  <a:gd name="T59" fmla="*/ 98 h 653"/>
                  <a:gd name="T60" fmla="*/ 835 w 1717"/>
                  <a:gd name="T61" fmla="*/ 111 h 653"/>
                  <a:gd name="T62" fmla="*/ 862 w 1717"/>
                  <a:gd name="T63" fmla="*/ 129 h 653"/>
                  <a:gd name="T64" fmla="*/ 889 w 1717"/>
                  <a:gd name="T65" fmla="*/ 157 h 653"/>
                  <a:gd name="T66" fmla="*/ 916 w 1717"/>
                  <a:gd name="T67" fmla="*/ 174 h 653"/>
                  <a:gd name="T68" fmla="*/ 943 w 1717"/>
                  <a:gd name="T69" fmla="*/ 205 h 653"/>
                  <a:gd name="T70" fmla="*/ 971 w 1717"/>
                  <a:gd name="T71" fmla="*/ 245 h 653"/>
                  <a:gd name="T72" fmla="*/ 997 w 1717"/>
                  <a:gd name="T73" fmla="*/ 273 h 653"/>
                  <a:gd name="T74" fmla="*/ 1024 w 1717"/>
                  <a:gd name="T75" fmla="*/ 298 h 653"/>
                  <a:gd name="T76" fmla="*/ 1052 w 1717"/>
                  <a:gd name="T77" fmla="*/ 320 h 653"/>
                  <a:gd name="T78" fmla="*/ 1078 w 1717"/>
                  <a:gd name="T79" fmla="*/ 333 h 653"/>
                  <a:gd name="T80" fmla="*/ 1105 w 1717"/>
                  <a:gd name="T81" fmla="*/ 348 h 653"/>
                  <a:gd name="T82" fmla="*/ 1132 w 1717"/>
                  <a:gd name="T83" fmla="*/ 364 h 653"/>
                  <a:gd name="T84" fmla="*/ 1160 w 1717"/>
                  <a:gd name="T85" fmla="*/ 376 h 653"/>
                  <a:gd name="T86" fmla="*/ 1186 w 1717"/>
                  <a:gd name="T87" fmla="*/ 393 h 653"/>
                  <a:gd name="T88" fmla="*/ 1213 w 1717"/>
                  <a:gd name="T89" fmla="*/ 408 h 653"/>
                  <a:gd name="T90" fmla="*/ 1241 w 1717"/>
                  <a:gd name="T91" fmla="*/ 426 h 653"/>
                  <a:gd name="T92" fmla="*/ 1267 w 1717"/>
                  <a:gd name="T93" fmla="*/ 447 h 653"/>
                  <a:gd name="T94" fmla="*/ 1294 w 1717"/>
                  <a:gd name="T95" fmla="*/ 469 h 653"/>
                  <a:gd name="T96" fmla="*/ 1322 w 1717"/>
                  <a:gd name="T97" fmla="*/ 484 h 653"/>
                  <a:gd name="T98" fmla="*/ 1349 w 1717"/>
                  <a:gd name="T99" fmla="*/ 505 h 653"/>
                  <a:gd name="T100" fmla="*/ 1375 w 1717"/>
                  <a:gd name="T101" fmla="*/ 523 h 653"/>
                  <a:gd name="T102" fmla="*/ 1402 w 1717"/>
                  <a:gd name="T103" fmla="*/ 545 h 653"/>
                  <a:gd name="T104" fmla="*/ 1430 w 1717"/>
                  <a:gd name="T105" fmla="*/ 562 h 653"/>
                  <a:gd name="T106" fmla="*/ 1456 w 1717"/>
                  <a:gd name="T107" fmla="*/ 580 h 653"/>
                  <a:gd name="T108" fmla="*/ 1483 w 1717"/>
                  <a:gd name="T109" fmla="*/ 592 h 653"/>
                  <a:gd name="T110" fmla="*/ 1511 w 1717"/>
                  <a:gd name="T111" fmla="*/ 606 h 653"/>
                  <a:gd name="T112" fmla="*/ 1538 w 1717"/>
                  <a:gd name="T113" fmla="*/ 616 h 653"/>
                  <a:gd name="T114" fmla="*/ 1564 w 1717"/>
                  <a:gd name="T115" fmla="*/ 624 h 653"/>
                  <a:gd name="T116" fmla="*/ 1592 w 1717"/>
                  <a:gd name="T117" fmla="*/ 634 h 653"/>
                  <a:gd name="T118" fmla="*/ 1619 w 1717"/>
                  <a:gd name="T119" fmla="*/ 640 h 653"/>
                  <a:gd name="T120" fmla="*/ 1645 w 1717"/>
                  <a:gd name="T121" fmla="*/ 644 h 653"/>
                  <a:gd name="T122" fmla="*/ 1672 w 1717"/>
                  <a:gd name="T123" fmla="*/ 648 h 653"/>
                  <a:gd name="T124" fmla="*/ 1700 w 1717"/>
                  <a:gd name="T125" fmla="*/ 650 h 65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7"/>
                  <a:gd name="T190" fmla="*/ 0 h 653"/>
                  <a:gd name="T191" fmla="*/ 1717 w 1717"/>
                  <a:gd name="T192" fmla="*/ 653 h 65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7" h="653">
                    <a:moveTo>
                      <a:pt x="0" y="202"/>
                    </a:moveTo>
                    <a:lnTo>
                      <a:pt x="2" y="135"/>
                    </a:lnTo>
                    <a:lnTo>
                      <a:pt x="5" y="110"/>
                    </a:lnTo>
                    <a:lnTo>
                      <a:pt x="7" y="182"/>
                    </a:lnTo>
                    <a:lnTo>
                      <a:pt x="10" y="204"/>
                    </a:lnTo>
                    <a:lnTo>
                      <a:pt x="13" y="196"/>
                    </a:lnTo>
                    <a:lnTo>
                      <a:pt x="15" y="218"/>
                    </a:lnTo>
                    <a:lnTo>
                      <a:pt x="17" y="211"/>
                    </a:lnTo>
                    <a:lnTo>
                      <a:pt x="19" y="180"/>
                    </a:lnTo>
                    <a:lnTo>
                      <a:pt x="22" y="204"/>
                    </a:lnTo>
                    <a:lnTo>
                      <a:pt x="25" y="211"/>
                    </a:lnTo>
                    <a:lnTo>
                      <a:pt x="27" y="174"/>
                    </a:lnTo>
                    <a:lnTo>
                      <a:pt x="30" y="203"/>
                    </a:lnTo>
                    <a:lnTo>
                      <a:pt x="32" y="202"/>
                    </a:lnTo>
                    <a:lnTo>
                      <a:pt x="34" y="153"/>
                    </a:lnTo>
                    <a:lnTo>
                      <a:pt x="36" y="166"/>
                    </a:lnTo>
                    <a:lnTo>
                      <a:pt x="39" y="180"/>
                    </a:lnTo>
                    <a:lnTo>
                      <a:pt x="42" y="170"/>
                    </a:lnTo>
                    <a:lnTo>
                      <a:pt x="44" y="170"/>
                    </a:lnTo>
                    <a:lnTo>
                      <a:pt x="47" y="141"/>
                    </a:lnTo>
                    <a:lnTo>
                      <a:pt x="49" y="159"/>
                    </a:lnTo>
                    <a:lnTo>
                      <a:pt x="51" y="164"/>
                    </a:lnTo>
                    <a:lnTo>
                      <a:pt x="54" y="126"/>
                    </a:lnTo>
                    <a:lnTo>
                      <a:pt x="57" y="132"/>
                    </a:lnTo>
                    <a:lnTo>
                      <a:pt x="59" y="128"/>
                    </a:lnTo>
                    <a:lnTo>
                      <a:pt x="62" y="122"/>
                    </a:lnTo>
                    <a:lnTo>
                      <a:pt x="64" y="153"/>
                    </a:lnTo>
                    <a:lnTo>
                      <a:pt x="66" y="167"/>
                    </a:lnTo>
                    <a:lnTo>
                      <a:pt x="68" y="153"/>
                    </a:lnTo>
                    <a:lnTo>
                      <a:pt x="72" y="163"/>
                    </a:lnTo>
                    <a:lnTo>
                      <a:pt x="74" y="174"/>
                    </a:lnTo>
                    <a:lnTo>
                      <a:pt x="76" y="166"/>
                    </a:lnTo>
                    <a:lnTo>
                      <a:pt x="79" y="140"/>
                    </a:lnTo>
                    <a:lnTo>
                      <a:pt x="81" y="134"/>
                    </a:lnTo>
                    <a:lnTo>
                      <a:pt x="83" y="144"/>
                    </a:lnTo>
                    <a:lnTo>
                      <a:pt x="85" y="137"/>
                    </a:lnTo>
                    <a:lnTo>
                      <a:pt x="89" y="133"/>
                    </a:lnTo>
                    <a:lnTo>
                      <a:pt x="91" y="132"/>
                    </a:lnTo>
                    <a:lnTo>
                      <a:pt x="93" y="127"/>
                    </a:lnTo>
                    <a:lnTo>
                      <a:pt x="96" y="135"/>
                    </a:lnTo>
                    <a:lnTo>
                      <a:pt x="98" y="110"/>
                    </a:lnTo>
                    <a:lnTo>
                      <a:pt x="100" y="116"/>
                    </a:lnTo>
                    <a:lnTo>
                      <a:pt x="104" y="119"/>
                    </a:lnTo>
                    <a:lnTo>
                      <a:pt x="106" y="102"/>
                    </a:lnTo>
                    <a:lnTo>
                      <a:pt x="108" y="108"/>
                    </a:lnTo>
                    <a:lnTo>
                      <a:pt x="111" y="112"/>
                    </a:lnTo>
                    <a:lnTo>
                      <a:pt x="113" y="105"/>
                    </a:lnTo>
                    <a:lnTo>
                      <a:pt x="115" y="95"/>
                    </a:lnTo>
                    <a:lnTo>
                      <a:pt x="117" y="97"/>
                    </a:lnTo>
                    <a:lnTo>
                      <a:pt x="121" y="106"/>
                    </a:lnTo>
                    <a:lnTo>
                      <a:pt x="123" y="94"/>
                    </a:lnTo>
                    <a:lnTo>
                      <a:pt x="125" y="68"/>
                    </a:lnTo>
                    <a:lnTo>
                      <a:pt x="128" y="73"/>
                    </a:lnTo>
                    <a:lnTo>
                      <a:pt x="130" y="81"/>
                    </a:lnTo>
                    <a:lnTo>
                      <a:pt x="132" y="68"/>
                    </a:lnTo>
                    <a:lnTo>
                      <a:pt x="136" y="64"/>
                    </a:lnTo>
                    <a:lnTo>
                      <a:pt x="138" y="68"/>
                    </a:lnTo>
                    <a:lnTo>
                      <a:pt x="140" y="67"/>
                    </a:lnTo>
                    <a:lnTo>
                      <a:pt x="142" y="58"/>
                    </a:lnTo>
                    <a:lnTo>
                      <a:pt x="145" y="49"/>
                    </a:lnTo>
                    <a:lnTo>
                      <a:pt x="147" y="29"/>
                    </a:lnTo>
                    <a:lnTo>
                      <a:pt x="150" y="35"/>
                    </a:lnTo>
                    <a:lnTo>
                      <a:pt x="153" y="57"/>
                    </a:lnTo>
                    <a:lnTo>
                      <a:pt x="155" y="65"/>
                    </a:lnTo>
                    <a:lnTo>
                      <a:pt x="157" y="62"/>
                    </a:lnTo>
                    <a:lnTo>
                      <a:pt x="160" y="54"/>
                    </a:lnTo>
                    <a:lnTo>
                      <a:pt x="162" y="54"/>
                    </a:lnTo>
                    <a:lnTo>
                      <a:pt x="164" y="52"/>
                    </a:lnTo>
                    <a:lnTo>
                      <a:pt x="167" y="50"/>
                    </a:lnTo>
                    <a:lnTo>
                      <a:pt x="170" y="52"/>
                    </a:lnTo>
                    <a:lnTo>
                      <a:pt x="172" y="56"/>
                    </a:lnTo>
                    <a:lnTo>
                      <a:pt x="174" y="47"/>
                    </a:lnTo>
                    <a:lnTo>
                      <a:pt x="177" y="27"/>
                    </a:lnTo>
                    <a:lnTo>
                      <a:pt x="179" y="29"/>
                    </a:lnTo>
                    <a:lnTo>
                      <a:pt x="182" y="28"/>
                    </a:lnTo>
                    <a:lnTo>
                      <a:pt x="185" y="21"/>
                    </a:lnTo>
                    <a:lnTo>
                      <a:pt x="187" y="34"/>
                    </a:lnTo>
                    <a:lnTo>
                      <a:pt x="189" y="34"/>
                    </a:lnTo>
                    <a:lnTo>
                      <a:pt x="191" y="36"/>
                    </a:lnTo>
                    <a:lnTo>
                      <a:pt x="194" y="55"/>
                    </a:lnTo>
                    <a:lnTo>
                      <a:pt x="196" y="50"/>
                    </a:lnTo>
                    <a:lnTo>
                      <a:pt x="199" y="35"/>
                    </a:lnTo>
                    <a:lnTo>
                      <a:pt x="202" y="37"/>
                    </a:lnTo>
                    <a:lnTo>
                      <a:pt x="204" y="26"/>
                    </a:lnTo>
                    <a:lnTo>
                      <a:pt x="206" y="18"/>
                    </a:lnTo>
                    <a:lnTo>
                      <a:pt x="209" y="11"/>
                    </a:lnTo>
                    <a:lnTo>
                      <a:pt x="211" y="0"/>
                    </a:lnTo>
                    <a:lnTo>
                      <a:pt x="214" y="8"/>
                    </a:lnTo>
                    <a:lnTo>
                      <a:pt x="216" y="19"/>
                    </a:lnTo>
                    <a:lnTo>
                      <a:pt x="219" y="20"/>
                    </a:lnTo>
                    <a:lnTo>
                      <a:pt x="221" y="13"/>
                    </a:lnTo>
                    <a:lnTo>
                      <a:pt x="223" y="9"/>
                    </a:lnTo>
                    <a:lnTo>
                      <a:pt x="226" y="20"/>
                    </a:lnTo>
                    <a:lnTo>
                      <a:pt x="228" y="31"/>
                    </a:lnTo>
                    <a:lnTo>
                      <a:pt x="231" y="33"/>
                    </a:lnTo>
                    <a:lnTo>
                      <a:pt x="234" y="21"/>
                    </a:lnTo>
                    <a:lnTo>
                      <a:pt x="236" y="29"/>
                    </a:lnTo>
                    <a:lnTo>
                      <a:pt x="238" y="43"/>
                    </a:lnTo>
                    <a:lnTo>
                      <a:pt x="240" y="37"/>
                    </a:lnTo>
                    <a:lnTo>
                      <a:pt x="243" y="34"/>
                    </a:lnTo>
                    <a:lnTo>
                      <a:pt x="246" y="34"/>
                    </a:lnTo>
                    <a:lnTo>
                      <a:pt x="248" y="20"/>
                    </a:lnTo>
                    <a:lnTo>
                      <a:pt x="251" y="19"/>
                    </a:lnTo>
                    <a:lnTo>
                      <a:pt x="253" y="32"/>
                    </a:lnTo>
                    <a:lnTo>
                      <a:pt x="255" y="26"/>
                    </a:lnTo>
                    <a:lnTo>
                      <a:pt x="257" y="28"/>
                    </a:lnTo>
                    <a:lnTo>
                      <a:pt x="261" y="37"/>
                    </a:lnTo>
                    <a:lnTo>
                      <a:pt x="263" y="44"/>
                    </a:lnTo>
                    <a:lnTo>
                      <a:pt x="265" y="35"/>
                    </a:lnTo>
                    <a:lnTo>
                      <a:pt x="268" y="37"/>
                    </a:lnTo>
                    <a:lnTo>
                      <a:pt x="270" y="44"/>
                    </a:lnTo>
                    <a:lnTo>
                      <a:pt x="272" y="32"/>
                    </a:lnTo>
                    <a:lnTo>
                      <a:pt x="275" y="35"/>
                    </a:lnTo>
                    <a:lnTo>
                      <a:pt x="278" y="34"/>
                    </a:lnTo>
                    <a:lnTo>
                      <a:pt x="280" y="24"/>
                    </a:lnTo>
                    <a:lnTo>
                      <a:pt x="283" y="35"/>
                    </a:lnTo>
                    <a:lnTo>
                      <a:pt x="285" y="36"/>
                    </a:lnTo>
                    <a:lnTo>
                      <a:pt x="287" y="37"/>
                    </a:lnTo>
                    <a:lnTo>
                      <a:pt x="289" y="37"/>
                    </a:lnTo>
                    <a:lnTo>
                      <a:pt x="293" y="37"/>
                    </a:lnTo>
                    <a:lnTo>
                      <a:pt x="295" y="41"/>
                    </a:lnTo>
                    <a:lnTo>
                      <a:pt x="297" y="47"/>
                    </a:lnTo>
                    <a:lnTo>
                      <a:pt x="300" y="49"/>
                    </a:lnTo>
                    <a:lnTo>
                      <a:pt x="302" y="47"/>
                    </a:lnTo>
                    <a:lnTo>
                      <a:pt x="304" y="44"/>
                    </a:lnTo>
                    <a:lnTo>
                      <a:pt x="306" y="36"/>
                    </a:lnTo>
                    <a:lnTo>
                      <a:pt x="310" y="41"/>
                    </a:lnTo>
                    <a:lnTo>
                      <a:pt x="312" y="52"/>
                    </a:lnTo>
                    <a:lnTo>
                      <a:pt x="314" y="47"/>
                    </a:lnTo>
                    <a:lnTo>
                      <a:pt x="317" y="49"/>
                    </a:lnTo>
                    <a:lnTo>
                      <a:pt x="319" y="52"/>
                    </a:lnTo>
                    <a:lnTo>
                      <a:pt x="321" y="54"/>
                    </a:lnTo>
                    <a:lnTo>
                      <a:pt x="325" y="65"/>
                    </a:lnTo>
                    <a:lnTo>
                      <a:pt x="327" y="56"/>
                    </a:lnTo>
                    <a:lnTo>
                      <a:pt x="329" y="48"/>
                    </a:lnTo>
                    <a:lnTo>
                      <a:pt x="332" y="48"/>
                    </a:lnTo>
                    <a:lnTo>
                      <a:pt x="334" y="52"/>
                    </a:lnTo>
                    <a:lnTo>
                      <a:pt x="336" y="58"/>
                    </a:lnTo>
                    <a:lnTo>
                      <a:pt x="340" y="60"/>
                    </a:lnTo>
                    <a:lnTo>
                      <a:pt x="342" y="63"/>
                    </a:lnTo>
                    <a:lnTo>
                      <a:pt x="344" y="56"/>
                    </a:lnTo>
                    <a:lnTo>
                      <a:pt x="346" y="54"/>
                    </a:lnTo>
                    <a:lnTo>
                      <a:pt x="349" y="64"/>
                    </a:lnTo>
                    <a:lnTo>
                      <a:pt x="351" y="64"/>
                    </a:lnTo>
                    <a:lnTo>
                      <a:pt x="353" y="70"/>
                    </a:lnTo>
                    <a:lnTo>
                      <a:pt x="357" y="74"/>
                    </a:lnTo>
                    <a:lnTo>
                      <a:pt x="359" y="64"/>
                    </a:lnTo>
                    <a:lnTo>
                      <a:pt x="361" y="64"/>
                    </a:lnTo>
                    <a:lnTo>
                      <a:pt x="363" y="59"/>
                    </a:lnTo>
                    <a:lnTo>
                      <a:pt x="366" y="56"/>
                    </a:lnTo>
                    <a:lnTo>
                      <a:pt x="368" y="68"/>
                    </a:lnTo>
                    <a:lnTo>
                      <a:pt x="371" y="65"/>
                    </a:lnTo>
                    <a:lnTo>
                      <a:pt x="374" y="59"/>
                    </a:lnTo>
                    <a:lnTo>
                      <a:pt x="376" y="64"/>
                    </a:lnTo>
                    <a:lnTo>
                      <a:pt x="378" y="67"/>
                    </a:lnTo>
                    <a:lnTo>
                      <a:pt x="381" y="57"/>
                    </a:lnTo>
                    <a:lnTo>
                      <a:pt x="383" y="55"/>
                    </a:lnTo>
                    <a:lnTo>
                      <a:pt x="385" y="68"/>
                    </a:lnTo>
                    <a:lnTo>
                      <a:pt x="389" y="74"/>
                    </a:lnTo>
                    <a:lnTo>
                      <a:pt x="391" y="67"/>
                    </a:lnTo>
                    <a:lnTo>
                      <a:pt x="393" y="65"/>
                    </a:lnTo>
                    <a:lnTo>
                      <a:pt x="395" y="64"/>
                    </a:lnTo>
                    <a:lnTo>
                      <a:pt x="398" y="62"/>
                    </a:lnTo>
                    <a:lnTo>
                      <a:pt x="400" y="66"/>
                    </a:lnTo>
                    <a:lnTo>
                      <a:pt x="403" y="60"/>
                    </a:lnTo>
                    <a:lnTo>
                      <a:pt x="406" y="57"/>
                    </a:lnTo>
                    <a:lnTo>
                      <a:pt x="408" y="62"/>
                    </a:lnTo>
                    <a:lnTo>
                      <a:pt x="410" y="63"/>
                    </a:lnTo>
                    <a:lnTo>
                      <a:pt x="412" y="59"/>
                    </a:lnTo>
                    <a:lnTo>
                      <a:pt x="415" y="57"/>
                    </a:lnTo>
                    <a:lnTo>
                      <a:pt x="417" y="60"/>
                    </a:lnTo>
                    <a:lnTo>
                      <a:pt x="420" y="65"/>
                    </a:lnTo>
                    <a:lnTo>
                      <a:pt x="423" y="73"/>
                    </a:lnTo>
                    <a:lnTo>
                      <a:pt x="425" y="77"/>
                    </a:lnTo>
                    <a:lnTo>
                      <a:pt x="427" y="65"/>
                    </a:lnTo>
                    <a:lnTo>
                      <a:pt x="430" y="57"/>
                    </a:lnTo>
                    <a:lnTo>
                      <a:pt x="432" y="60"/>
                    </a:lnTo>
                    <a:lnTo>
                      <a:pt x="435" y="63"/>
                    </a:lnTo>
                    <a:lnTo>
                      <a:pt x="437" y="57"/>
                    </a:lnTo>
                    <a:lnTo>
                      <a:pt x="440" y="58"/>
                    </a:lnTo>
                    <a:lnTo>
                      <a:pt x="442" y="64"/>
                    </a:lnTo>
                    <a:lnTo>
                      <a:pt x="444" y="68"/>
                    </a:lnTo>
                    <a:lnTo>
                      <a:pt x="447" y="71"/>
                    </a:lnTo>
                    <a:lnTo>
                      <a:pt x="450" y="63"/>
                    </a:lnTo>
                    <a:lnTo>
                      <a:pt x="452" y="68"/>
                    </a:lnTo>
                    <a:lnTo>
                      <a:pt x="455" y="73"/>
                    </a:lnTo>
                    <a:lnTo>
                      <a:pt x="457" y="65"/>
                    </a:lnTo>
                    <a:lnTo>
                      <a:pt x="459" y="66"/>
                    </a:lnTo>
                    <a:lnTo>
                      <a:pt x="461" y="62"/>
                    </a:lnTo>
                    <a:lnTo>
                      <a:pt x="464" y="64"/>
                    </a:lnTo>
                    <a:lnTo>
                      <a:pt x="467" y="66"/>
                    </a:lnTo>
                    <a:lnTo>
                      <a:pt x="469" y="56"/>
                    </a:lnTo>
                    <a:lnTo>
                      <a:pt x="472" y="54"/>
                    </a:lnTo>
                    <a:lnTo>
                      <a:pt x="474" y="56"/>
                    </a:lnTo>
                    <a:lnTo>
                      <a:pt x="476" y="60"/>
                    </a:lnTo>
                    <a:lnTo>
                      <a:pt x="479" y="52"/>
                    </a:lnTo>
                    <a:lnTo>
                      <a:pt x="482" y="57"/>
                    </a:lnTo>
                    <a:lnTo>
                      <a:pt x="484" y="68"/>
                    </a:lnTo>
                    <a:lnTo>
                      <a:pt x="486" y="64"/>
                    </a:lnTo>
                    <a:lnTo>
                      <a:pt x="489" y="60"/>
                    </a:lnTo>
                    <a:lnTo>
                      <a:pt x="491" y="71"/>
                    </a:lnTo>
                    <a:lnTo>
                      <a:pt x="493" y="65"/>
                    </a:lnTo>
                    <a:lnTo>
                      <a:pt x="496" y="62"/>
                    </a:lnTo>
                    <a:lnTo>
                      <a:pt x="499" y="72"/>
                    </a:lnTo>
                    <a:lnTo>
                      <a:pt x="501" y="68"/>
                    </a:lnTo>
                    <a:lnTo>
                      <a:pt x="504" y="65"/>
                    </a:lnTo>
                    <a:lnTo>
                      <a:pt x="506" y="64"/>
                    </a:lnTo>
                    <a:lnTo>
                      <a:pt x="508" y="68"/>
                    </a:lnTo>
                    <a:lnTo>
                      <a:pt x="510" y="66"/>
                    </a:lnTo>
                    <a:lnTo>
                      <a:pt x="514" y="59"/>
                    </a:lnTo>
                    <a:lnTo>
                      <a:pt x="516" y="58"/>
                    </a:lnTo>
                    <a:lnTo>
                      <a:pt x="518" y="67"/>
                    </a:lnTo>
                    <a:lnTo>
                      <a:pt x="521" y="70"/>
                    </a:lnTo>
                    <a:lnTo>
                      <a:pt x="523" y="64"/>
                    </a:lnTo>
                    <a:lnTo>
                      <a:pt x="525" y="62"/>
                    </a:lnTo>
                    <a:lnTo>
                      <a:pt x="529" y="65"/>
                    </a:lnTo>
                    <a:lnTo>
                      <a:pt x="531" y="75"/>
                    </a:lnTo>
                    <a:lnTo>
                      <a:pt x="533" y="79"/>
                    </a:lnTo>
                    <a:lnTo>
                      <a:pt x="535" y="78"/>
                    </a:lnTo>
                    <a:lnTo>
                      <a:pt x="538" y="75"/>
                    </a:lnTo>
                    <a:lnTo>
                      <a:pt x="540" y="67"/>
                    </a:lnTo>
                    <a:lnTo>
                      <a:pt x="542" y="68"/>
                    </a:lnTo>
                    <a:lnTo>
                      <a:pt x="546" y="74"/>
                    </a:lnTo>
                    <a:lnTo>
                      <a:pt x="548" y="75"/>
                    </a:lnTo>
                    <a:lnTo>
                      <a:pt x="550" y="72"/>
                    </a:lnTo>
                    <a:lnTo>
                      <a:pt x="553" y="68"/>
                    </a:lnTo>
                    <a:lnTo>
                      <a:pt x="555" y="79"/>
                    </a:lnTo>
                    <a:lnTo>
                      <a:pt x="557" y="83"/>
                    </a:lnTo>
                    <a:lnTo>
                      <a:pt x="561" y="71"/>
                    </a:lnTo>
                    <a:lnTo>
                      <a:pt x="563" y="68"/>
                    </a:lnTo>
                    <a:lnTo>
                      <a:pt x="565" y="74"/>
                    </a:lnTo>
                    <a:lnTo>
                      <a:pt x="567" y="65"/>
                    </a:lnTo>
                    <a:lnTo>
                      <a:pt x="570" y="71"/>
                    </a:lnTo>
                    <a:lnTo>
                      <a:pt x="572" y="81"/>
                    </a:lnTo>
                    <a:lnTo>
                      <a:pt x="574" y="72"/>
                    </a:lnTo>
                    <a:lnTo>
                      <a:pt x="578" y="64"/>
                    </a:lnTo>
                    <a:lnTo>
                      <a:pt x="580" y="68"/>
                    </a:lnTo>
                    <a:lnTo>
                      <a:pt x="582" y="74"/>
                    </a:lnTo>
                    <a:lnTo>
                      <a:pt x="584" y="64"/>
                    </a:lnTo>
                    <a:lnTo>
                      <a:pt x="587" y="56"/>
                    </a:lnTo>
                    <a:lnTo>
                      <a:pt x="589" y="67"/>
                    </a:lnTo>
                    <a:lnTo>
                      <a:pt x="592" y="79"/>
                    </a:lnTo>
                    <a:lnTo>
                      <a:pt x="595" y="81"/>
                    </a:lnTo>
                    <a:lnTo>
                      <a:pt x="597" y="83"/>
                    </a:lnTo>
                    <a:lnTo>
                      <a:pt x="599" y="90"/>
                    </a:lnTo>
                    <a:lnTo>
                      <a:pt x="602" y="86"/>
                    </a:lnTo>
                    <a:lnTo>
                      <a:pt x="604" y="78"/>
                    </a:lnTo>
                    <a:lnTo>
                      <a:pt x="606" y="68"/>
                    </a:lnTo>
                    <a:lnTo>
                      <a:pt x="610" y="64"/>
                    </a:lnTo>
                    <a:lnTo>
                      <a:pt x="612" y="58"/>
                    </a:lnTo>
                    <a:lnTo>
                      <a:pt x="614" y="57"/>
                    </a:lnTo>
                    <a:lnTo>
                      <a:pt x="616" y="75"/>
                    </a:lnTo>
                    <a:lnTo>
                      <a:pt x="619" y="94"/>
                    </a:lnTo>
                    <a:lnTo>
                      <a:pt x="621" y="99"/>
                    </a:lnTo>
                    <a:lnTo>
                      <a:pt x="624" y="75"/>
                    </a:lnTo>
                    <a:lnTo>
                      <a:pt x="627" y="66"/>
                    </a:lnTo>
                    <a:lnTo>
                      <a:pt x="629" y="78"/>
                    </a:lnTo>
                    <a:lnTo>
                      <a:pt x="631" y="78"/>
                    </a:lnTo>
                    <a:lnTo>
                      <a:pt x="633" y="67"/>
                    </a:lnTo>
                    <a:lnTo>
                      <a:pt x="636" y="74"/>
                    </a:lnTo>
                    <a:lnTo>
                      <a:pt x="639" y="72"/>
                    </a:lnTo>
                    <a:lnTo>
                      <a:pt x="641" y="55"/>
                    </a:lnTo>
                    <a:lnTo>
                      <a:pt x="644" y="58"/>
                    </a:lnTo>
                    <a:lnTo>
                      <a:pt x="646" y="64"/>
                    </a:lnTo>
                    <a:lnTo>
                      <a:pt x="648" y="72"/>
                    </a:lnTo>
                    <a:lnTo>
                      <a:pt x="651" y="78"/>
                    </a:lnTo>
                    <a:lnTo>
                      <a:pt x="653" y="77"/>
                    </a:lnTo>
                    <a:lnTo>
                      <a:pt x="656" y="77"/>
                    </a:lnTo>
                    <a:lnTo>
                      <a:pt x="659" y="70"/>
                    </a:lnTo>
                    <a:lnTo>
                      <a:pt x="661" y="68"/>
                    </a:lnTo>
                    <a:lnTo>
                      <a:pt x="663" y="81"/>
                    </a:lnTo>
                    <a:lnTo>
                      <a:pt x="665" y="86"/>
                    </a:lnTo>
                    <a:lnTo>
                      <a:pt x="668" y="90"/>
                    </a:lnTo>
                    <a:lnTo>
                      <a:pt x="671" y="86"/>
                    </a:lnTo>
                    <a:lnTo>
                      <a:pt x="673" y="75"/>
                    </a:lnTo>
                    <a:lnTo>
                      <a:pt x="676" y="68"/>
                    </a:lnTo>
                    <a:lnTo>
                      <a:pt x="678" y="57"/>
                    </a:lnTo>
                    <a:lnTo>
                      <a:pt x="680" y="47"/>
                    </a:lnTo>
                    <a:lnTo>
                      <a:pt x="682" y="55"/>
                    </a:lnTo>
                    <a:lnTo>
                      <a:pt x="685" y="71"/>
                    </a:lnTo>
                    <a:lnTo>
                      <a:pt x="688" y="68"/>
                    </a:lnTo>
                    <a:lnTo>
                      <a:pt x="690" y="65"/>
                    </a:lnTo>
                    <a:lnTo>
                      <a:pt x="693" y="70"/>
                    </a:lnTo>
                    <a:lnTo>
                      <a:pt x="695" y="70"/>
                    </a:lnTo>
                    <a:lnTo>
                      <a:pt x="697" y="68"/>
                    </a:lnTo>
                    <a:lnTo>
                      <a:pt x="700" y="73"/>
                    </a:lnTo>
                    <a:lnTo>
                      <a:pt x="703" y="75"/>
                    </a:lnTo>
                    <a:lnTo>
                      <a:pt x="705" y="59"/>
                    </a:lnTo>
                    <a:lnTo>
                      <a:pt x="708" y="58"/>
                    </a:lnTo>
                    <a:lnTo>
                      <a:pt x="710" y="70"/>
                    </a:lnTo>
                    <a:lnTo>
                      <a:pt x="712" y="79"/>
                    </a:lnTo>
                    <a:lnTo>
                      <a:pt x="714" y="72"/>
                    </a:lnTo>
                    <a:lnTo>
                      <a:pt x="718" y="59"/>
                    </a:lnTo>
                    <a:lnTo>
                      <a:pt x="720" y="51"/>
                    </a:lnTo>
                    <a:lnTo>
                      <a:pt x="722" y="51"/>
                    </a:lnTo>
                    <a:lnTo>
                      <a:pt x="725" y="70"/>
                    </a:lnTo>
                    <a:lnTo>
                      <a:pt x="727" y="66"/>
                    </a:lnTo>
                    <a:lnTo>
                      <a:pt x="729" y="68"/>
                    </a:lnTo>
                    <a:lnTo>
                      <a:pt x="731" y="74"/>
                    </a:lnTo>
                    <a:lnTo>
                      <a:pt x="735" y="68"/>
                    </a:lnTo>
                    <a:lnTo>
                      <a:pt x="737" y="68"/>
                    </a:lnTo>
                    <a:lnTo>
                      <a:pt x="739" y="55"/>
                    </a:lnTo>
                    <a:lnTo>
                      <a:pt x="742" y="57"/>
                    </a:lnTo>
                    <a:lnTo>
                      <a:pt x="744" y="78"/>
                    </a:lnTo>
                    <a:lnTo>
                      <a:pt x="746" y="83"/>
                    </a:lnTo>
                    <a:lnTo>
                      <a:pt x="750" y="86"/>
                    </a:lnTo>
                    <a:lnTo>
                      <a:pt x="752" y="80"/>
                    </a:lnTo>
                    <a:lnTo>
                      <a:pt x="754" y="60"/>
                    </a:lnTo>
                    <a:lnTo>
                      <a:pt x="756" y="60"/>
                    </a:lnTo>
                    <a:lnTo>
                      <a:pt x="759" y="83"/>
                    </a:lnTo>
                    <a:lnTo>
                      <a:pt x="761" y="82"/>
                    </a:lnTo>
                    <a:lnTo>
                      <a:pt x="763" y="70"/>
                    </a:lnTo>
                    <a:lnTo>
                      <a:pt x="767" y="81"/>
                    </a:lnTo>
                    <a:lnTo>
                      <a:pt x="769" y="83"/>
                    </a:lnTo>
                    <a:lnTo>
                      <a:pt x="771" y="77"/>
                    </a:lnTo>
                    <a:lnTo>
                      <a:pt x="774" y="77"/>
                    </a:lnTo>
                    <a:lnTo>
                      <a:pt x="776" y="86"/>
                    </a:lnTo>
                    <a:lnTo>
                      <a:pt x="778" y="94"/>
                    </a:lnTo>
                    <a:lnTo>
                      <a:pt x="782" y="93"/>
                    </a:lnTo>
                    <a:lnTo>
                      <a:pt x="784" y="90"/>
                    </a:lnTo>
                    <a:lnTo>
                      <a:pt x="786" y="101"/>
                    </a:lnTo>
                    <a:lnTo>
                      <a:pt x="788" y="95"/>
                    </a:lnTo>
                    <a:lnTo>
                      <a:pt x="791" y="88"/>
                    </a:lnTo>
                    <a:lnTo>
                      <a:pt x="793" y="97"/>
                    </a:lnTo>
                    <a:lnTo>
                      <a:pt x="795" y="104"/>
                    </a:lnTo>
                    <a:lnTo>
                      <a:pt x="799" y="103"/>
                    </a:lnTo>
                    <a:lnTo>
                      <a:pt x="801" y="90"/>
                    </a:lnTo>
                    <a:lnTo>
                      <a:pt x="803" y="91"/>
                    </a:lnTo>
                    <a:lnTo>
                      <a:pt x="805" y="95"/>
                    </a:lnTo>
                    <a:lnTo>
                      <a:pt x="808" y="98"/>
                    </a:lnTo>
                    <a:lnTo>
                      <a:pt x="810" y="96"/>
                    </a:lnTo>
                    <a:lnTo>
                      <a:pt x="813" y="96"/>
                    </a:lnTo>
                    <a:lnTo>
                      <a:pt x="816" y="102"/>
                    </a:lnTo>
                    <a:lnTo>
                      <a:pt x="818" y="103"/>
                    </a:lnTo>
                    <a:lnTo>
                      <a:pt x="820" y="103"/>
                    </a:lnTo>
                    <a:lnTo>
                      <a:pt x="823" y="101"/>
                    </a:lnTo>
                    <a:lnTo>
                      <a:pt x="825" y="99"/>
                    </a:lnTo>
                    <a:lnTo>
                      <a:pt x="828" y="108"/>
                    </a:lnTo>
                    <a:lnTo>
                      <a:pt x="831" y="111"/>
                    </a:lnTo>
                    <a:lnTo>
                      <a:pt x="833" y="105"/>
                    </a:lnTo>
                    <a:lnTo>
                      <a:pt x="835" y="111"/>
                    </a:lnTo>
                    <a:lnTo>
                      <a:pt x="837" y="119"/>
                    </a:lnTo>
                    <a:lnTo>
                      <a:pt x="840" y="116"/>
                    </a:lnTo>
                    <a:lnTo>
                      <a:pt x="842" y="114"/>
                    </a:lnTo>
                    <a:lnTo>
                      <a:pt x="845" y="112"/>
                    </a:lnTo>
                    <a:lnTo>
                      <a:pt x="848" y="112"/>
                    </a:lnTo>
                    <a:lnTo>
                      <a:pt x="850" y="119"/>
                    </a:lnTo>
                    <a:lnTo>
                      <a:pt x="852" y="122"/>
                    </a:lnTo>
                    <a:lnTo>
                      <a:pt x="854" y="125"/>
                    </a:lnTo>
                    <a:lnTo>
                      <a:pt x="857" y="127"/>
                    </a:lnTo>
                    <a:lnTo>
                      <a:pt x="860" y="130"/>
                    </a:lnTo>
                    <a:lnTo>
                      <a:pt x="862" y="129"/>
                    </a:lnTo>
                    <a:lnTo>
                      <a:pt x="865" y="136"/>
                    </a:lnTo>
                    <a:lnTo>
                      <a:pt x="867" y="141"/>
                    </a:lnTo>
                    <a:lnTo>
                      <a:pt x="869" y="142"/>
                    </a:lnTo>
                    <a:lnTo>
                      <a:pt x="872" y="139"/>
                    </a:lnTo>
                    <a:lnTo>
                      <a:pt x="874" y="135"/>
                    </a:lnTo>
                    <a:lnTo>
                      <a:pt x="877" y="133"/>
                    </a:lnTo>
                    <a:lnTo>
                      <a:pt x="880" y="137"/>
                    </a:lnTo>
                    <a:lnTo>
                      <a:pt x="882" y="144"/>
                    </a:lnTo>
                    <a:lnTo>
                      <a:pt x="884" y="143"/>
                    </a:lnTo>
                    <a:lnTo>
                      <a:pt x="886" y="150"/>
                    </a:lnTo>
                    <a:lnTo>
                      <a:pt x="889" y="157"/>
                    </a:lnTo>
                    <a:lnTo>
                      <a:pt x="892" y="159"/>
                    </a:lnTo>
                    <a:lnTo>
                      <a:pt x="894" y="159"/>
                    </a:lnTo>
                    <a:lnTo>
                      <a:pt x="897" y="156"/>
                    </a:lnTo>
                    <a:lnTo>
                      <a:pt x="899" y="161"/>
                    </a:lnTo>
                    <a:lnTo>
                      <a:pt x="901" y="170"/>
                    </a:lnTo>
                    <a:lnTo>
                      <a:pt x="903" y="170"/>
                    </a:lnTo>
                    <a:lnTo>
                      <a:pt x="907" y="170"/>
                    </a:lnTo>
                    <a:lnTo>
                      <a:pt x="909" y="170"/>
                    </a:lnTo>
                    <a:lnTo>
                      <a:pt x="911" y="172"/>
                    </a:lnTo>
                    <a:lnTo>
                      <a:pt x="914" y="171"/>
                    </a:lnTo>
                    <a:lnTo>
                      <a:pt x="916" y="174"/>
                    </a:lnTo>
                    <a:lnTo>
                      <a:pt x="918" y="181"/>
                    </a:lnTo>
                    <a:lnTo>
                      <a:pt x="921" y="184"/>
                    </a:lnTo>
                    <a:lnTo>
                      <a:pt x="924" y="187"/>
                    </a:lnTo>
                    <a:lnTo>
                      <a:pt x="926" y="189"/>
                    </a:lnTo>
                    <a:lnTo>
                      <a:pt x="929" y="193"/>
                    </a:lnTo>
                    <a:lnTo>
                      <a:pt x="931" y="199"/>
                    </a:lnTo>
                    <a:lnTo>
                      <a:pt x="933" y="204"/>
                    </a:lnTo>
                    <a:lnTo>
                      <a:pt x="935" y="202"/>
                    </a:lnTo>
                    <a:lnTo>
                      <a:pt x="939" y="203"/>
                    </a:lnTo>
                    <a:lnTo>
                      <a:pt x="941" y="204"/>
                    </a:lnTo>
                    <a:lnTo>
                      <a:pt x="943" y="205"/>
                    </a:lnTo>
                    <a:lnTo>
                      <a:pt x="946" y="209"/>
                    </a:lnTo>
                    <a:lnTo>
                      <a:pt x="948" y="218"/>
                    </a:lnTo>
                    <a:lnTo>
                      <a:pt x="950" y="225"/>
                    </a:lnTo>
                    <a:lnTo>
                      <a:pt x="952" y="227"/>
                    </a:lnTo>
                    <a:lnTo>
                      <a:pt x="956" y="226"/>
                    </a:lnTo>
                    <a:lnTo>
                      <a:pt x="958" y="230"/>
                    </a:lnTo>
                    <a:lnTo>
                      <a:pt x="960" y="234"/>
                    </a:lnTo>
                    <a:lnTo>
                      <a:pt x="963" y="236"/>
                    </a:lnTo>
                    <a:lnTo>
                      <a:pt x="965" y="237"/>
                    </a:lnTo>
                    <a:lnTo>
                      <a:pt x="967" y="240"/>
                    </a:lnTo>
                    <a:lnTo>
                      <a:pt x="971" y="245"/>
                    </a:lnTo>
                    <a:lnTo>
                      <a:pt x="973" y="246"/>
                    </a:lnTo>
                    <a:lnTo>
                      <a:pt x="975" y="246"/>
                    </a:lnTo>
                    <a:lnTo>
                      <a:pt x="978" y="251"/>
                    </a:lnTo>
                    <a:lnTo>
                      <a:pt x="980" y="253"/>
                    </a:lnTo>
                    <a:lnTo>
                      <a:pt x="982" y="256"/>
                    </a:lnTo>
                    <a:lnTo>
                      <a:pt x="984" y="260"/>
                    </a:lnTo>
                    <a:lnTo>
                      <a:pt x="988" y="266"/>
                    </a:lnTo>
                    <a:lnTo>
                      <a:pt x="990" y="267"/>
                    </a:lnTo>
                    <a:lnTo>
                      <a:pt x="992" y="268"/>
                    </a:lnTo>
                    <a:lnTo>
                      <a:pt x="995" y="273"/>
                    </a:lnTo>
                    <a:lnTo>
                      <a:pt x="997" y="273"/>
                    </a:lnTo>
                    <a:lnTo>
                      <a:pt x="999" y="280"/>
                    </a:lnTo>
                    <a:lnTo>
                      <a:pt x="1003" y="283"/>
                    </a:lnTo>
                    <a:lnTo>
                      <a:pt x="1005" y="280"/>
                    </a:lnTo>
                    <a:lnTo>
                      <a:pt x="1007" y="281"/>
                    </a:lnTo>
                    <a:lnTo>
                      <a:pt x="1009" y="281"/>
                    </a:lnTo>
                    <a:lnTo>
                      <a:pt x="1012" y="287"/>
                    </a:lnTo>
                    <a:lnTo>
                      <a:pt x="1014" y="292"/>
                    </a:lnTo>
                    <a:lnTo>
                      <a:pt x="1017" y="296"/>
                    </a:lnTo>
                    <a:lnTo>
                      <a:pt x="1020" y="298"/>
                    </a:lnTo>
                    <a:lnTo>
                      <a:pt x="1022" y="299"/>
                    </a:lnTo>
                    <a:lnTo>
                      <a:pt x="1024" y="298"/>
                    </a:lnTo>
                    <a:lnTo>
                      <a:pt x="1027" y="296"/>
                    </a:lnTo>
                    <a:lnTo>
                      <a:pt x="1029" y="295"/>
                    </a:lnTo>
                    <a:lnTo>
                      <a:pt x="1031" y="300"/>
                    </a:lnTo>
                    <a:lnTo>
                      <a:pt x="1034" y="306"/>
                    </a:lnTo>
                    <a:lnTo>
                      <a:pt x="1037" y="307"/>
                    </a:lnTo>
                    <a:lnTo>
                      <a:pt x="1039" y="310"/>
                    </a:lnTo>
                    <a:lnTo>
                      <a:pt x="1041" y="314"/>
                    </a:lnTo>
                    <a:lnTo>
                      <a:pt x="1044" y="318"/>
                    </a:lnTo>
                    <a:lnTo>
                      <a:pt x="1046" y="315"/>
                    </a:lnTo>
                    <a:lnTo>
                      <a:pt x="1049" y="315"/>
                    </a:lnTo>
                    <a:lnTo>
                      <a:pt x="1052" y="320"/>
                    </a:lnTo>
                    <a:lnTo>
                      <a:pt x="1054" y="318"/>
                    </a:lnTo>
                    <a:lnTo>
                      <a:pt x="1056" y="320"/>
                    </a:lnTo>
                    <a:lnTo>
                      <a:pt x="1058" y="321"/>
                    </a:lnTo>
                    <a:lnTo>
                      <a:pt x="1061" y="322"/>
                    </a:lnTo>
                    <a:lnTo>
                      <a:pt x="1063" y="327"/>
                    </a:lnTo>
                    <a:lnTo>
                      <a:pt x="1066" y="325"/>
                    </a:lnTo>
                    <a:lnTo>
                      <a:pt x="1069" y="328"/>
                    </a:lnTo>
                    <a:lnTo>
                      <a:pt x="1071" y="327"/>
                    </a:lnTo>
                    <a:lnTo>
                      <a:pt x="1073" y="327"/>
                    </a:lnTo>
                    <a:lnTo>
                      <a:pt x="1075" y="330"/>
                    </a:lnTo>
                    <a:lnTo>
                      <a:pt x="1078" y="333"/>
                    </a:lnTo>
                    <a:lnTo>
                      <a:pt x="1081" y="336"/>
                    </a:lnTo>
                    <a:lnTo>
                      <a:pt x="1083" y="335"/>
                    </a:lnTo>
                    <a:lnTo>
                      <a:pt x="1086" y="335"/>
                    </a:lnTo>
                    <a:lnTo>
                      <a:pt x="1088" y="340"/>
                    </a:lnTo>
                    <a:lnTo>
                      <a:pt x="1090" y="340"/>
                    </a:lnTo>
                    <a:lnTo>
                      <a:pt x="1093" y="338"/>
                    </a:lnTo>
                    <a:lnTo>
                      <a:pt x="1096" y="343"/>
                    </a:lnTo>
                    <a:lnTo>
                      <a:pt x="1098" y="346"/>
                    </a:lnTo>
                    <a:lnTo>
                      <a:pt x="1101" y="346"/>
                    </a:lnTo>
                    <a:lnTo>
                      <a:pt x="1103" y="348"/>
                    </a:lnTo>
                    <a:lnTo>
                      <a:pt x="1105" y="348"/>
                    </a:lnTo>
                    <a:lnTo>
                      <a:pt x="1107" y="350"/>
                    </a:lnTo>
                    <a:lnTo>
                      <a:pt x="1110" y="354"/>
                    </a:lnTo>
                    <a:lnTo>
                      <a:pt x="1113" y="353"/>
                    </a:lnTo>
                    <a:lnTo>
                      <a:pt x="1115" y="352"/>
                    </a:lnTo>
                    <a:lnTo>
                      <a:pt x="1118" y="356"/>
                    </a:lnTo>
                    <a:lnTo>
                      <a:pt x="1120" y="357"/>
                    </a:lnTo>
                    <a:lnTo>
                      <a:pt x="1122" y="357"/>
                    </a:lnTo>
                    <a:lnTo>
                      <a:pt x="1124" y="358"/>
                    </a:lnTo>
                    <a:lnTo>
                      <a:pt x="1128" y="360"/>
                    </a:lnTo>
                    <a:lnTo>
                      <a:pt x="1130" y="362"/>
                    </a:lnTo>
                    <a:lnTo>
                      <a:pt x="1132" y="364"/>
                    </a:lnTo>
                    <a:lnTo>
                      <a:pt x="1135" y="361"/>
                    </a:lnTo>
                    <a:lnTo>
                      <a:pt x="1137" y="364"/>
                    </a:lnTo>
                    <a:lnTo>
                      <a:pt x="1139" y="367"/>
                    </a:lnTo>
                    <a:lnTo>
                      <a:pt x="1142" y="371"/>
                    </a:lnTo>
                    <a:lnTo>
                      <a:pt x="1145" y="371"/>
                    </a:lnTo>
                    <a:lnTo>
                      <a:pt x="1147" y="368"/>
                    </a:lnTo>
                    <a:lnTo>
                      <a:pt x="1150" y="369"/>
                    </a:lnTo>
                    <a:lnTo>
                      <a:pt x="1152" y="372"/>
                    </a:lnTo>
                    <a:lnTo>
                      <a:pt x="1154" y="374"/>
                    </a:lnTo>
                    <a:lnTo>
                      <a:pt x="1156" y="374"/>
                    </a:lnTo>
                    <a:lnTo>
                      <a:pt x="1160" y="376"/>
                    </a:lnTo>
                    <a:lnTo>
                      <a:pt x="1162" y="377"/>
                    </a:lnTo>
                    <a:lnTo>
                      <a:pt x="1164" y="382"/>
                    </a:lnTo>
                    <a:lnTo>
                      <a:pt x="1167" y="387"/>
                    </a:lnTo>
                    <a:lnTo>
                      <a:pt x="1169" y="387"/>
                    </a:lnTo>
                    <a:lnTo>
                      <a:pt x="1171" y="385"/>
                    </a:lnTo>
                    <a:lnTo>
                      <a:pt x="1173" y="387"/>
                    </a:lnTo>
                    <a:lnTo>
                      <a:pt x="1177" y="385"/>
                    </a:lnTo>
                    <a:lnTo>
                      <a:pt x="1179" y="388"/>
                    </a:lnTo>
                    <a:lnTo>
                      <a:pt x="1181" y="393"/>
                    </a:lnTo>
                    <a:lnTo>
                      <a:pt x="1184" y="393"/>
                    </a:lnTo>
                    <a:lnTo>
                      <a:pt x="1186" y="393"/>
                    </a:lnTo>
                    <a:lnTo>
                      <a:pt x="1188" y="395"/>
                    </a:lnTo>
                    <a:lnTo>
                      <a:pt x="1192" y="395"/>
                    </a:lnTo>
                    <a:lnTo>
                      <a:pt x="1194" y="396"/>
                    </a:lnTo>
                    <a:lnTo>
                      <a:pt x="1196" y="397"/>
                    </a:lnTo>
                    <a:lnTo>
                      <a:pt x="1199" y="398"/>
                    </a:lnTo>
                    <a:lnTo>
                      <a:pt x="1201" y="400"/>
                    </a:lnTo>
                    <a:lnTo>
                      <a:pt x="1203" y="405"/>
                    </a:lnTo>
                    <a:lnTo>
                      <a:pt x="1207" y="406"/>
                    </a:lnTo>
                    <a:lnTo>
                      <a:pt x="1209" y="405"/>
                    </a:lnTo>
                    <a:lnTo>
                      <a:pt x="1211" y="406"/>
                    </a:lnTo>
                    <a:lnTo>
                      <a:pt x="1213" y="408"/>
                    </a:lnTo>
                    <a:lnTo>
                      <a:pt x="1216" y="411"/>
                    </a:lnTo>
                    <a:lnTo>
                      <a:pt x="1218" y="414"/>
                    </a:lnTo>
                    <a:lnTo>
                      <a:pt x="1220" y="415"/>
                    </a:lnTo>
                    <a:lnTo>
                      <a:pt x="1224" y="416"/>
                    </a:lnTo>
                    <a:lnTo>
                      <a:pt x="1226" y="419"/>
                    </a:lnTo>
                    <a:lnTo>
                      <a:pt x="1228" y="422"/>
                    </a:lnTo>
                    <a:lnTo>
                      <a:pt x="1230" y="423"/>
                    </a:lnTo>
                    <a:lnTo>
                      <a:pt x="1233" y="424"/>
                    </a:lnTo>
                    <a:lnTo>
                      <a:pt x="1235" y="426"/>
                    </a:lnTo>
                    <a:lnTo>
                      <a:pt x="1238" y="424"/>
                    </a:lnTo>
                    <a:lnTo>
                      <a:pt x="1241" y="426"/>
                    </a:lnTo>
                    <a:lnTo>
                      <a:pt x="1243" y="428"/>
                    </a:lnTo>
                    <a:lnTo>
                      <a:pt x="1245" y="428"/>
                    </a:lnTo>
                    <a:lnTo>
                      <a:pt x="1248" y="429"/>
                    </a:lnTo>
                    <a:lnTo>
                      <a:pt x="1250" y="429"/>
                    </a:lnTo>
                    <a:lnTo>
                      <a:pt x="1252" y="433"/>
                    </a:lnTo>
                    <a:lnTo>
                      <a:pt x="1256" y="436"/>
                    </a:lnTo>
                    <a:lnTo>
                      <a:pt x="1258" y="439"/>
                    </a:lnTo>
                    <a:lnTo>
                      <a:pt x="1260" y="441"/>
                    </a:lnTo>
                    <a:lnTo>
                      <a:pt x="1262" y="443"/>
                    </a:lnTo>
                    <a:lnTo>
                      <a:pt x="1265" y="445"/>
                    </a:lnTo>
                    <a:lnTo>
                      <a:pt x="1267" y="447"/>
                    </a:lnTo>
                    <a:lnTo>
                      <a:pt x="1270" y="447"/>
                    </a:lnTo>
                    <a:lnTo>
                      <a:pt x="1273" y="449"/>
                    </a:lnTo>
                    <a:lnTo>
                      <a:pt x="1275" y="451"/>
                    </a:lnTo>
                    <a:lnTo>
                      <a:pt x="1277" y="451"/>
                    </a:lnTo>
                    <a:lnTo>
                      <a:pt x="1279" y="454"/>
                    </a:lnTo>
                    <a:lnTo>
                      <a:pt x="1282" y="456"/>
                    </a:lnTo>
                    <a:lnTo>
                      <a:pt x="1285" y="457"/>
                    </a:lnTo>
                    <a:lnTo>
                      <a:pt x="1287" y="460"/>
                    </a:lnTo>
                    <a:lnTo>
                      <a:pt x="1290" y="461"/>
                    </a:lnTo>
                    <a:lnTo>
                      <a:pt x="1292" y="465"/>
                    </a:lnTo>
                    <a:lnTo>
                      <a:pt x="1294" y="469"/>
                    </a:lnTo>
                    <a:lnTo>
                      <a:pt x="1297" y="470"/>
                    </a:lnTo>
                    <a:lnTo>
                      <a:pt x="1299" y="469"/>
                    </a:lnTo>
                    <a:lnTo>
                      <a:pt x="1302" y="470"/>
                    </a:lnTo>
                    <a:lnTo>
                      <a:pt x="1304" y="470"/>
                    </a:lnTo>
                    <a:lnTo>
                      <a:pt x="1307" y="473"/>
                    </a:lnTo>
                    <a:lnTo>
                      <a:pt x="1309" y="474"/>
                    </a:lnTo>
                    <a:lnTo>
                      <a:pt x="1311" y="476"/>
                    </a:lnTo>
                    <a:lnTo>
                      <a:pt x="1314" y="476"/>
                    </a:lnTo>
                    <a:lnTo>
                      <a:pt x="1317" y="480"/>
                    </a:lnTo>
                    <a:lnTo>
                      <a:pt x="1319" y="484"/>
                    </a:lnTo>
                    <a:lnTo>
                      <a:pt x="1322" y="484"/>
                    </a:lnTo>
                    <a:lnTo>
                      <a:pt x="1324" y="484"/>
                    </a:lnTo>
                    <a:lnTo>
                      <a:pt x="1326" y="487"/>
                    </a:lnTo>
                    <a:lnTo>
                      <a:pt x="1328" y="489"/>
                    </a:lnTo>
                    <a:lnTo>
                      <a:pt x="1331" y="490"/>
                    </a:lnTo>
                    <a:lnTo>
                      <a:pt x="1334" y="495"/>
                    </a:lnTo>
                    <a:lnTo>
                      <a:pt x="1336" y="497"/>
                    </a:lnTo>
                    <a:lnTo>
                      <a:pt x="1339" y="497"/>
                    </a:lnTo>
                    <a:lnTo>
                      <a:pt x="1341" y="499"/>
                    </a:lnTo>
                    <a:lnTo>
                      <a:pt x="1343" y="500"/>
                    </a:lnTo>
                    <a:lnTo>
                      <a:pt x="1346" y="501"/>
                    </a:lnTo>
                    <a:lnTo>
                      <a:pt x="1349" y="505"/>
                    </a:lnTo>
                    <a:lnTo>
                      <a:pt x="1351" y="507"/>
                    </a:lnTo>
                    <a:lnTo>
                      <a:pt x="1353" y="508"/>
                    </a:lnTo>
                    <a:lnTo>
                      <a:pt x="1356" y="512"/>
                    </a:lnTo>
                    <a:lnTo>
                      <a:pt x="1358" y="514"/>
                    </a:lnTo>
                    <a:lnTo>
                      <a:pt x="1360" y="515"/>
                    </a:lnTo>
                    <a:lnTo>
                      <a:pt x="1363" y="518"/>
                    </a:lnTo>
                    <a:lnTo>
                      <a:pt x="1366" y="519"/>
                    </a:lnTo>
                    <a:lnTo>
                      <a:pt x="1368" y="521"/>
                    </a:lnTo>
                    <a:lnTo>
                      <a:pt x="1371" y="522"/>
                    </a:lnTo>
                    <a:lnTo>
                      <a:pt x="1373" y="523"/>
                    </a:lnTo>
                    <a:lnTo>
                      <a:pt x="1375" y="523"/>
                    </a:lnTo>
                    <a:lnTo>
                      <a:pt x="1377" y="523"/>
                    </a:lnTo>
                    <a:lnTo>
                      <a:pt x="1381" y="527"/>
                    </a:lnTo>
                    <a:lnTo>
                      <a:pt x="1383" y="531"/>
                    </a:lnTo>
                    <a:lnTo>
                      <a:pt x="1385" y="532"/>
                    </a:lnTo>
                    <a:lnTo>
                      <a:pt x="1388" y="535"/>
                    </a:lnTo>
                    <a:lnTo>
                      <a:pt x="1390" y="536"/>
                    </a:lnTo>
                    <a:lnTo>
                      <a:pt x="1392" y="537"/>
                    </a:lnTo>
                    <a:lnTo>
                      <a:pt x="1396" y="539"/>
                    </a:lnTo>
                    <a:lnTo>
                      <a:pt x="1398" y="540"/>
                    </a:lnTo>
                    <a:lnTo>
                      <a:pt x="1400" y="543"/>
                    </a:lnTo>
                    <a:lnTo>
                      <a:pt x="1402" y="545"/>
                    </a:lnTo>
                    <a:lnTo>
                      <a:pt x="1405" y="546"/>
                    </a:lnTo>
                    <a:lnTo>
                      <a:pt x="1407" y="550"/>
                    </a:lnTo>
                    <a:lnTo>
                      <a:pt x="1409" y="552"/>
                    </a:lnTo>
                    <a:lnTo>
                      <a:pt x="1413" y="552"/>
                    </a:lnTo>
                    <a:lnTo>
                      <a:pt x="1415" y="551"/>
                    </a:lnTo>
                    <a:lnTo>
                      <a:pt x="1417" y="552"/>
                    </a:lnTo>
                    <a:lnTo>
                      <a:pt x="1420" y="557"/>
                    </a:lnTo>
                    <a:lnTo>
                      <a:pt x="1422" y="558"/>
                    </a:lnTo>
                    <a:lnTo>
                      <a:pt x="1424" y="560"/>
                    </a:lnTo>
                    <a:lnTo>
                      <a:pt x="1428" y="560"/>
                    </a:lnTo>
                    <a:lnTo>
                      <a:pt x="1430" y="562"/>
                    </a:lnTo>
                    <a:lnTo>
                      <a:pt x="1432" y="563"/>
                    </a:lnTo>
                    <a:lnTo>
                      <a:pt x="1434" y="563"/>
                    </a:lnTo>
                    <a:lnTo>
                      <a:pt x="1437" y="566"/>
                    </a:lnTo>
                    <a:lnTo>
                      <a:pt x="1439" y="568"/>
                    </a:lnTo>
                    <a:lnTo>
                      <a:pt x="1441" y="570"/>
                    </a:lnTo>
                    <a:lnTo>
                      <a:pt x="1445" y="570"/>
                    </a:lnTo>
                    <a:lnTo>
                      <a:pt x="1447" y="571"/>
                    </a:lnTo>
                    <a:lnTo>
                      <a:pt x="1449" y="574"/>
                    </a:lnTo>
                    <a:lnTo>
                      <a:pt x="1451" y="575"/>
                    </a:lnTo>
                    <a:lnTo>
                      <a:pt x="1454" y="577"/>
                    </a:lnTo>
                    <a:lnTo>
                      <a:pt x="1456" y="580"/>
                    </a:lnTo>
                    <a:lnTo>
                      <a:pt x="1459" y="581"/>
                    </a:lnTo>
                    <a:lnTo>
                      <a:pt x="1462" y="581"/>
                    </a:lnTo>
                    <a:lnTo>
                      <a:pt x="1464" y="581"/>
                    </a:lnTo>
                    <a:lnTo>
                      <a:pt x="1466" y="580"/>
                    </a:lnTo>
                    <a:lnTo>
                      <a:pt x="1469" y="581"/>
                    </a:lnTo>
                    <a:lnTo>
                      <a:pt x="1471" y="586"/>
                    </a:lnTo>
                    <a:lnTo>
                      <a:pt x="1474" y="588"/>
                    </a:lnTo>
                    <a:lnTo>
                      <a:pt x="1477" y="590"/>
                    </a:lnTo>
                    <a:lnTo>
                      <a:pt x="1479" y="592"/>
                    </a:lnTo>
                    <a:lnTo>
                      <a:pt x="1481" y="591"/>
                    </a:lnTo>
                    <a:lnTo>
                      <a:pt x="1483" y="592"/>
                    </a:lnTo>
                    <a:lnTo>
                      <a:pt x="1486" y="593"/>
                    </a:lnTo>
                    <a:lnTo>
                      <a:pt x="1488" y="593"/>
                    </a:lnTo>
                    <a:lnTo>
                      <a:pt x="1491" y="596"/>
                    </a:lnTo>
                    <a:lnTo>
                      <a:pt x="1494" y="598"/>
                    </a:lnTo>
                    <a:lnTo>
                      <a:pt x="1496" y="600"/>
                    </a:lnTo>
                    <a:lnTo>
                      <a:pt x="1498" y="600"/>
                    </a:lnTo>
                    <a:lnTo>
                      <a:pt x="1500" y="600"/>
                    </a:lnTo>
                    <a:lnTo>
                      <a:pt x="1503" y="603"/>
                    </a:lnTo>
                    <a:lnTo>
                      <a:pt x="1506" y="604"/>
                    </a:lnTo>
                    <a:lnTo>
                      <a:pt x="1508" y="605"/>
                    </a:lnTo>
                    <a:lnTo>
                      <a:pt x="1511" y="606"/>
                    </a:lnTo>
                    <a:lnTo>
                      <a:pt x="1513" y="606"/>
                    </a:lnTo>
                    <a:lnTo>
                      <a:pt x="1515" y="606"/>
                    </a:lnTo>
                    <a:lnTo>
                      <a:pt x="1518" y="606"/>
                    </a:lnTo>
                    <a:lnTo>
                      <a:pt x="1520" y="607"/>
                    </a:lnTo>
                    <a:lnTo>
                      <a:pt x="1523" y="609"/>
                    </a:lnTo>
                    <a:lnTo>
                      <a:pt x="1526" y="612"/>
                    </a:lnTo>
                    <a:lnTo>
                      <a:pt x="1528" y="612"/>
                    </a:lnTo>
                    <a:lnTo>
                      <a:pt x="1530" y="612"/>
                    </a:lnTo>
                    <a:lnTo>
                      <a:pt x="1532" y="613"/>
                    </a:lnTo>
                    <a:lnTo>
                      <a:pt x="1535" y="615"/>
                    </a:lnTo>
                    <a:lnTo>
                      <a:pt x="1538" y="616"/>
                    </a:lnTo>
                    <a:lnTo>
                      <a:pt x="1540" y="619"/>
                    </a:lnTo>
                    <a:lnTo>
                      <a:pt x="1543" y="620"/>
                    </a:lnTo>
                    <a:lnTo>
                      <a:pt x="1545" y="619"/>
                    </a:lnTo>
                    <a:lnTo>
                      <a:pt x="1547" y="619"/>
                    </a:lnTo>
                    <a:lnTo>
                      <a:pt x="1549" y="620"/>
                    </a:lnTo>
                    <a:lnTo>
                      <a:pt x="1552" y="620"/>
                    </a:lnTo>
                    <a:lnTo>
                      <a:pt x="1555" y="617"/>
                    </a:lnTo>
                    <a:lnTo>
                      <a:pt x="1557" y="622"/>
                    </a:lnTo>
                    <a:lnTo>
                      <a:pt x="1560" y="624"/>
                    </a:lnTo>
                    <a:lnTo>
                      <a:pt x="1562" y="624"/>
                    </a:lnTo>
                    <a:lnTo>
                      <a:pt x="1564" y="624"/>
                    </a:lnTo>
                    <a:lnTo>
                      <a:pt x="1567" y="624"/>
                    </a:lnTo>
                    <a:lnTo>
                      <a:pt x="1570" y="624"/>
                    </a:lnTo>
                    <a:lnTo>
                      <a:pt x="1572" y="627"/>
                    </a:lnTo>
                    <a:lnTo>
                      <a:pt x="1575" y="628"/>
                    </a:lnTo>
                    <a:lnTo>
                      <a:pt x="1577" y="628"/>
                    </a:lnTo>
                    <a:lnTo>
                      <a:pt x="1579" y="629"/>
                    </a:lnTo>
                    <a:lnTo>
                      <a:pt x="1581" y="629"/>
                    </a:lnTo>
                    <a:lnTo>
                      <a:pt x="1585" y="632"/>
                    </a:lnTo>
                    <a:lnTo>
                      <a:pt x="1587" y="632"/>
                    </a:lnTo>
                    <a:lnTo>
                      <a:pt x="1589" y="634"/>
                    </a:lnTo>
                    <a:lnTo>
                      <a:pt x="1592" y="634"/>
                    </a:lnTo>
                    <a:lnTo>
                      <a:pt x="1594" y="635"/>
                    </a:lnTo>
                    <a:lnTo>
                      <a:pt x="1596" y="635"/>
                    </a:lnTo>
                    <a:lnTo>
                      <a:pt x="1598" y="632"/>
                    </a:lnTo>
                    <a:lnTo>
                      <a:pt x="1602" y="634"/>
                    </a:lnTo>
                    <a:lnTo>
                      <a:pt x="1604" y="636"/>
                    </a:lnTo>
                    <a:lnTo>
                      <a:pt x="1606" y="637"/>
                    </a:lnTo>
                    <a:lnTo>
                      <a:pt x="1609" y="638"/>
                    </a:lnTo>
                    <a:lnTo>
                      <a:pt x="1611" y="636"/>
                    </a:lnTo>
                    <a:lnTo>
                      <a:pt x="1613" y="635"/>
                    </a:lnTo>
                    <a:lnTo>
                      <a:pt x="1617" y="638"/>
                    </a:lnTo>
                    <a:lnTo>
                      <a:pt x="1619" y="640"/>
                    </a:lnTo>
                    <a:lnTo>
                      <a:pt x="1621" y="642"/>
                    </a:lnTo>
                    <a:lnTo>
                      <a:pt x="1623" y="640"/>
                    </a:lnTo>
                    <a:lnTo>
                      <a:pt x="1626" y="640"/>
                    </a:lnTo>
                    <a:lnTo>
                      <a:pt x="1628" y="640"/>
                    </a:lnTo>
                    <a:lnTo>
                      <a:pt x="1630" y="640"/>
                    </a:lnTo>
                    <a:lnTo>
                      <a:pt x="1634" y="642"/>
                    </a:lnTo>
                    <a:lnTo>
                      <a:pt x="1636" y="643"/>
                    </a:lnTo>
                    <a:lnTo>
                      <a:pt x="1638" y="642"/>
                    </a:lnTo>
                    <a:lnTo>
                      <a:pt x="1641" y="642"/>
                    </a:lnTo>
                    <a:lnTo>
                      <a:pt x="1643" y="642"/>
                    </a:lnTo>
                    <a:lnTo>
                      <a:pt x="1645" y="644"/>
                    </a:lnTo>
                    <a:lnTo>
                      <a:pt x="1649" y="644"/>
                    </a:lnTo>
                    <a:lnTo>
                      <a:pt x="1651" y="643"/>
                    </a:lnTo>
                    <a:lnTo>
                      <a:pt x="1653" y="643"/>
                    </a:lnTo>
                    <a:lnTo>
                      <a:pt x="1655" y="644"/>
                    </a:lnTo>
                    <a:lnTo>
                      <a:pt x="1658" y="643"/>
                    </a:lnTo>
                    <a:lnTo>
                      <a:pt x="1660" y="645"/>
                    </a:lnTo>
                    <a:lnTo>
                      <a:pt x="1662" y="645"/>
                    </a:lnTo>
                    <a:lnTo>
                      <a:pt x="1666" y="644"/>
                    </a:lnTo>
                    <a:lnTo>
                      <a:pt x="1668" y="647"/>
                    </a:lnTo>
                    <a:lnTo>
                      <a:pt x="1670" y="650"/>
                    </a:lnTo>
                    <a:lnTo>
                      <a:pt x="1672" y="648"/>
                    </a:lnTo>
                    <a:lnTo>
                      <a:pt x="1675" y="650"/>
                    </a:lnTo>
                    <a:lnTo>
                      <a:pt x="1677" y="653"/>
                    </a:lnTo>
                    <a:lnTo>
                      <a:pt x="1680" y="652"/>
                    </a:lnTo>
                    <a:lnTo>
                      <a:pt x="1683" y="650"/>
                    </a:lnTo>
                    <a:lnTo>
                      <a:pt x="1685" y="648"/>
                    </a:lnTo>
                    <a:lnTo>
                      <a:pt x="1687" y="650"/>
                    </a:lnTo>
                    <a:lnTo>
                      <a:pt x="1690" y="650"/>
                    </a:lnTo>
                    <a:lnTo>
                      <a:pt x="1692" y="648"/>
                    </a:lnTo>
                    <a:lnTo>
                      <a:pt x="1695" y="650"/>
                    </a:lnTo>
                    <a:lnTo>
                      <a:pt x="1698" y="650"/>
                    </a:lnTo>
                    <a:lnTo>
                      <a:pt x="1700" y="650"/>
                    </a:lnTo>
                    <a:lnTo>
                      <a:pt x="1702" y="651"/>
                    </a:lnTo>
                    <a:lnTo>
                      <a:pt x="1704" y="650"/>
                    </a:lnTo>
                    <a:lnTo>
                      <a:pt x="1707" y="651"/>
                    </a:lnTo>
                    <a:lnTo>
                      <a:pt x="1709" y="652"/>
                    </a:lnTo>
                    <a:lnTo>
                      <a:pt x="1712" y="652"/>
                    </a:lnTo>
                    <a:lnTo>
                      <a:pt x="1715" y="651"/>
                    </a:lnTo>
                    <a:lnTo>
                      <a:pt x="1717" y="65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59" name="Freeform 134"/>
              <p:cNvSpPr>
                <a:spLocks/>
              </p:cNvSpPr>
              <p:nvPr/>
            </p:nvSpPr>
            <p:spPr bwMode="auto">
              <a:xfrm>
                <a:off x="2163" y="1966"/>
                <a:ext cx="1230" cy="28"/>
              </a:xfrm>
              <a:custGeom>
                <a:avLst/>
                <a:gdLst>
                  <a:gd name="T0" fmla="*/ 17 w 1230"/>
                  <a:gd name="T1" fmla="*/ 23 h 28"/>
                  <a:gd name="T2" fmla="*/ 36 w 1230"/>
                  <a:gd name="T3" fmla="*/ 22 h 28"/>
                  <a:gd name="T4" fmla="*/ 57 w 1230"/>
                  <a:gd name="T5" fmla="*/ 22 h 28"/>
                  <a:gd name="T6" fmla="*/ 76 w 1230"/>
                  <a:gd name="T7" fmla="*/ 27 h 28"/>
                  <a:gd name="T8" fmla="*/ 96 w 1230"/>
                  <a:gd name="T9" fmla="*/ 25 h 28"/>
                  <a:gd name="T10" fmla="*/ 115 w 1230"/>
                  <a:gd name="T11" fmla="*/ 27 h 28"/>
                  <a:gd name="T12" fmla="*/ 134 w 1230"/>
                  <a:gd name="T13" fmla="*/ 27 h 28"/>
                  <a:gd name="T14" fmla="*/ 155 w 1230"/>
                  <a:gd name="T15" fmla="*/ 25 h 28"/>
                  <a:gd name="T16" fmla="*/ 174 w 1230"/>
                  <a:gd name="T17" fmla="*/ 27 h 28"/>
                  <a:gd name="T18" fmla="*/ 194 w 1230"/>
                  <a:gd name="T19" fmla="*/ 27 h 28"/>
                  <a:gd name="T20" fmla="*/ 213 w 1230"/>
                  <a:gd name="T21" fmla="*/ 27 h 28"/>
                  <a:gd name="T22" fmla="*/ 233 w 1230"/>
                  <a:gd name="T23" fmla="*/ 27 h 28"/>
                  <a:gd name="T24" fmla="*/ 253 w 1230"/>
                  <a:gd name="T25" fmla="*/ 27 h 28"/>
                  <a:gd name="T26" fmla="*/ 272 w 1230"/>
                  <a:gd name="T27" fmla="*/ 27 h 28"/>
                  <a:gd name="T28" fmla="*/ 292 w 1230"/>
                  <a:gd name="T29" fmla="*/ 27 h 28"/>
                  <a:gd name="T30" fmla="*/ 312 w 1230"/>
                  <a:gd name="T31" fmla="*/ 28 h 28"/>
                  <a:gd name="T32" fmla="*/ 331 w 1230"/>
                  <a:gd name="T33" fmla="*/ 24 h 28"/>
                  <a:gd name="T34" fmla="*/ 351 w 1230"/>
                  <a:gd name="T35" fmla="*/ 24 h 28"/>
                  <a:gd name="T36" fmla="*/ 370 w 1230"/>
                  <a:gd name="T37" fmla="*/ 25 h 28"/>
                  <a:gd name="T38" fmla="*/ 391 w 1230"/>
                  <a:gd name="T39" fmla="*/ 24 h 28"/>
                  <a:gd name="T40" fmla="*/ 410 w 1230"/>
                  <a:gd name="T41" fmla="*/ 25 h 28"/>
                  <a:gd name="T42" fmla="*/ 429 w 1230"/>
                  <a:gd name="T43" fmla="*/ 25 h 28"/>
                  <a:gd name="T44" fmla="*/ 449 w 1230"/>
                  <a:gd name="T45" fmla="*/ 22 h 28"/>
                  <a:gd name="T46" fmla="*/ 469 w 1230"/>
                  <a:gd name="T47" fmla="*/ 19 h 28"/>
                  <a:gd name="T48" fmla="*/ 489 w 1230"/>
                  <a:gd name="T49" fmla="*/ 22 h 28"/>
                  <a:gd name="T50" fmla="*/ 508 w 1230"/>
                  <a:gd name="T51" fmla="*/ 17 h 28"/>
                  <a:gd name="T52" fmla="*/ 527 w 1230"/>
                  <a:gd name="T53" fmla="*/ 21 h 28"/>
                  <a:gd name="T54" fmla="*/ 548 w 1230"/>
                  <a:gd name="T55" fmla="*/ 19 h 28"/>
                  <a:gd name="T56" fmla="*/ 567 w 1230"/>
                  <a:gd name="T57" fmla="*/ 20 h 28"/>
                  <a:gd name="T58" fmla="*/ 587 w 1230"/>
                  <a:gd name="T59" fmla="*/ 17 h 28"/>
                  <a:gd name="T60" fmla="*/ 606 w 1230"/>
                  <a:gd name="T61" fmla="*/ 19 h 28"/>
                  <a:gd name="T62" fmla="*/ 627 w 1230"/>
                  <a:gd name="T63" fmla="*/ 21 h 28"/>
                  <a:gd name="T64" fmla="*/ 646 w 1230"/>
                  <a:gd name="T65" fmla="*/ 17 h 28"/>
                  <a:gd name="T66" fmla="*/ 665 w 1230"/>
                  <a:gd name="T67" fmla="*/ 16 h 28"/>
                  <a:gd name="T68" fmla="*/ 685 w 1230"/>
                  <a:gd name="T69" fmla="*/ 14 h 28"/>
                  <a:gd name="T70" fmla="*/ 705 w 1230"/>
                  <a:gd name="T71" fmla="*/ 24 h 28"/>
                  <a:gd name="T72" fmla="*/ 724 w 1230"/>
                  <a:gd name="T73" fmla="*/ 16 h 28"/>
                  <a:gd name="T74" fmla="*/ 744 w 1230"/>
                  <a:gd name="T75" fmla="*/ 11 h 28"/>
                  <a:gd name="T76" fmla="*/ 763 w 1230"/>
                  <a:gd name="T77" fmla="*/ 11 h 28"/>
                  <a:gd name="T78" fmla="*/ 784 w 1230"/>
                  <a:gd name="T79" fmla="*/ 15 h 28"/>
                  <a:gd name="T80" fmla="*/ 803 w 1230"/>
                  <a:gd name="T81" fmla="*/ 15 h 28"/>
                  <a:gd name="T82" fmla="*/ 822 w 1230"/>
                  <a:gd name="T83" fmla="*/ 17 h 28"/>
                  <a:gd name="T84" fmla="*/ 842 w 1230"/>
                  <a:gd name="T85" fmla="*/ 13 h 28"/>
                  <a:gd name="T86" fmla="*/ 862 w 1230"/>
                  <a:gd name="T87" fmla="*/ 17 h 28"/>
                  <a:gd name="T88" fmla="*/ 882 w 1230"/>
                  <a:gd name="T89" fmla="*/ 16 h 28"/>
                  <a:gd name="T90" fmla="*/ 901 w 1230"/>
                  <a:gd name="T91" fmla="*/ 14 h 28"/>
                  <a:gd name="T92" fmla="*/ 920 w 1230"/>
                  <a:gd name="T93" fmla="*/ 11 h 28"/>
                  <a:gd name="T94" fmla="*/ 941 w 1230"/>
                  <a:gd name="T95" fmla="*/ 15 h 28"/>
                  <a:gd name="T96" fmla="*/ 960 w 1230"/>
                  <a:gd name="T97" fmla="*/ 16 h 28"/>
                  <a:gd name="T98" fmla="*/ 980 w 1230"/>
                  <a:gd name="T99" fmla="*/ 11 h 28"/>
                  <a:gd name="T100" fmla="*/ 999 w 1230"/>
                  <a:gd name="T101" fmla="*/ 12 h 28"/>
                  <a:gd name="T102" fmla="*/ 1020 w 1230"/>
                  <a:gd name="T103" fmla="*/ 21 h 28"/>
                  <a:gd name="T104" fmla="*/ 1039 w 1230"/>
                  <a:gd name="T105" fmla="*/ 11 h 28"/>
                  <a:gd name="T106" fmla="*/ 1058 w 1230"/>
                  <a:gd name="T107" fmla="*/ 15 h 28"/>
                  <a:gd name="T108" fmla="*/ 1078 w 1230"/>
                  <a:gd name="T109" fmla="*/ 11 h 28"/>
                  <a:gd name="T110" fmla="*/ 1098 w 1230"/>
                  <a:gd name="T111" fmla="*/ 8 h 28"/>
                  <a:gd name="T112" fmla="*/ 1118 w 1230"/>
                  <a:gd name="T113" fmla="*/ 19 h 28"/>
                  <a:gd name="T114" fmla="*/ 1137 w 1230"/>
                  <a:gd name="T115" fmla="*/ 13 h 28"/>
                  <a:gd name="T116" fmla="*/ 1156 w 1230"/>
                  <a:gd name="T117" fmla="*/ 16 h 28"/>
                  <a:gd name="T118" fmla="*/ 1177 w 1230"/>
                  <a:gd name="T119" fmla="*/ 4 h 28"/>
                  <a:gd name="T120" fmla="*/ 1196 w 1230"/>
                  <a:gd name="T121" fmla="*/ 12 h 28"/>
                  <a:gd name="T122" fmla="*/ 1216 w 1230"/>
                  <a:gd name="T123" fmla="*/ 20 h 2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30"/>
                  <a:gd name="T187" fmla="*/ 0 h 28"/>
                  <a:gd name="T188" fmla="*/ 1230 w 1230"/>
                  <a:gd name="T189" fmla="*/ 28 h 2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30" h="28">
                    <a:moveTo>
                      <a:pt x="0" y="20"/>
                    </a:moveTo>
                    <a:lnTo>
                      <a:pt x="2" y="22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10" y="22"/>
                    </a:lnTo>
                    <a:lnTo>
                      <a:pt x="12" y="21"/>
                    </a:lnTo>
                    <a:lnTo>
                      <a:pt x="15" y="22"/>
                    </a:lnTo>
                    <a:lnTo>
                      <a:pt x="17" y="23"/>
                    </a:lnTo>
                    <a:lnTo>
                      <a:pt x="19" y="22"/>
                    </a:lnTo>
                    <a:lnTo>
                      <a:pt x="22" y="21"/>
                    </a:lnTo>
                    <a:lnTo>
                      <a:pt x="24" y="22"/>
                    </a:lnTo>
                    <a:lnTo>
                      <a:pt x="27" y="24"/>
                    </a:lnTo>
                    <a:lnTo>
                      <a:pt x="30" y="25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6" y="22"/>
                    </a:lnTo>
                    <a:lnTo>
                      <a:pt x="39" y="23"/>
                    </a:lnTo>
                    <a:lnTo>
                      <a:pt x="42" y="24"/>
                    </a:lnTo>
                    <a:lnTo>
                      <a:pt x="44" y="24"/>
                    </a:lnTo>
                    <a:lnTo>
                      <a:pt x="47" y="23"/>
                    </a:lnTo>
                    <a:lnTo>
                      <a:pt x="49" y="24"/>
                    </a:lnTo>
                    <a:lnTo>
                      <a:pt x="51" y="23"/>
                    </a:lnTo>
                    <a:lnTo>
                      <a:pt x="53" y="22"/>
                    </a:lnTo>
                    <a:lnTo>
                      <a:pt x="57" y="22"/>
                    </a:lnTo>
                    <a:lnTo>
                      <a:pt x="59" y="23"/>
                    </a:lnTo>
                    <a:lnTo>
                      <a:pt x="61" y="25"/>
                    </a:lnTo>
                    <a:lnTo>
                      <a:pt x="64" y="25"/>
                    </a:lnTo>
                    <a:lnTo>
                      <a:pt x="66" y="24"/>
                    </a:lnTo>
                    <a:lnTo>
                      <a:pt x="68" y="24"/>
                    </a:lnTo>
                    <a:lnTo>
                      <a:pt x="71" y="24"/>
                    </a:lnTo>
                    <a:lnTo>
                      <a:pt x="74" y="25"/>
                    </a:lnTo>
                    <a:lnTo>
                      <a:pt x="76" y="27"/>
                    </a:lnTo>
                    <a:lnTo>
                      <a:pt x="79" y="27"/>
                    </a:lnTo>
                    <a:lnTo>
                      <a:pt x="81" y="23"/>
                    </a:lnTo>
                    <a:lnTo>
                      <a:pt x="83" y="24"/>
                    </a:lnTo>
                    <a:lnTo>
                      <a:pt x="85" y="25"/>
                    </a:lnTo>
                    <a:lnTo>
                      <a:pt x="89" y="25"/>
                    </a:lnTo>
                    <a:lnTo>
                      <a:pt x="91" y="25"/>
                    </a:lnTo>
                    <a:lnTo>
                      <a:pt x="93" y="24"/>
                    </a:lnTo>
                    <a:lnTo>
                      <a:pt x="96" y="25"/>
                    </a:lnTo>
                    <a:lnTo>
                      <a:pt x="98" y="24"/>
                    </a:lnTo>
                    <a:lnTo>
                      <a:pt x="100" y="22"/>
                    </a:lnTo>
                    <a:lnTo>
                      <a:pt x="102" y="24"/>
                    </a:lnTo>
                    <a:lnTo>
                      <a:pt x="106" y="25"/>
                    </a:lnTo>
                    <a:lnTo>
                      <a:pt x="108" y="25"/>
                    </a:lnTo>
                    <a:lnTo>
                      <a:pt x="110" y="25"/>
                    </a:lnTo>
                    <a:lnTo>
                      <a:pt x="113" y="25"/>
                    </a:lnTo>
                    <a:lnTo>
                      <a:pt x="115" y="27"/>
                    </a:lnTo>
                    <a:lnTo>
                      <a:pt x="117" y="27"/>
                    </a:lnTo>
                    <a:lnTo>
                      <a:pt x="121" y="27"/>
                    </a:lnTo>
                    <a:lnTo>
                      <a:pt x="123" y="27"/>
                    </a:lnTo>
                    <a:lnTo>
                      <a:pt x="125" y="28"/>
                    </a:lnTo>
                    <a:lnTo>
                      <a:pt x="128" y="27"/>
                    </a:lnTo>
                    <a:lnTo>
                      <a:pt x="130" y="27"/>
                    </a:lnTo>
                    <a:lnTo>
                      <a:pt x="132" y="27"/>
                    </a:lnTo>
                    <a:lnTo>
                      <a:pt x="134" y="27"/>
                    </a:lnTo>
                    <a:lnTo>
                      <a:pt x="138" y="27"/>
                    </a:lnTo>
                    <a:lnTo>
                      <a:pt x="140" y="24"/>
                    </a:lnTo>
                    <a:lnTo>
                      <a:pt x="142" y="27"/>
                    </a:lnTo>
                    <a:lnTo>
                      <a:pt x="145" y="28"/>
                    </a:lnTo>
                    <a:lnTo>
                      <a:pt x="147" y="27"/>
                    </a:lnTo>
                    <a:lnTo>
                      <a:pt x="149" y="27"/>
                    </a:lnTo>
                    <a:lnTo>
                      <a:pt x="153" y="25"/>
                    </a:lnTo>
                    <a:lnTo>
                      <a:pt x="155" y="25"/>
                    </a:lnTo>
                    <a:lnTo>
                      <a:pt x="157" y="24"/>
                    </a:lnTo>
                    <a:lnTo>
                      <a:pt x="159" y="23"/>
                    </a:lnTo>
                    <a:lnTo>
                      <a:pt x="162" y="25"/>
                    </a:lnTo>
                    <a:lnTo>
                      <a:pt x="164" y="24"/>
                    </a:lnTo>
                    <a:lnTo>
                      <a:pt x="167" y="23"/>
                    </a:lnTo>
                    <a:lnTo>
                      <a:pt x="170" y="27"/>
                    </a:lnTo>
                    <a:lnTo>
                      <a:pt x="172" y="27"/>
                    </a:lnTo>
                    <a:lnTo>
                      <a:pt x="174" y="27"/>
                    </a:lnTo>
                    <a:lnTo>
                      <a:pt x="177" y="27"/>
                    </a:lnTo>
                    <a:lnTo>
                      <a:pt x="179" y="24"/>
                    </a:lnTo>
                    <a:lnTo>
                      <a:pt x="181" y="27"/>
                    </a:lnTo>
                    <a:lnTo>
                      <a:pt x="184" y="27"/>
                    </a:lnTo>
                    <a:lnTo>
                      <a:pt x="187" y="27"/>
                    </a:lnTo>
                    <a:lnTo>
                      <a:pt x="189" y="28"/>
                    </a:lnTo>
                    <a:lnTo>
                      <a:pt x="191" y="27"/>
                    </a:lnTo>
                    <a:lnTo>
                      <a:pt x="194" y="27"/>
                    </a:lnTo>
                    <a:lnTo>
                      <a:pt x="196" y="25"/>
                    </a:lnTo>
                    <a:lnTo>
                      <a:pt x="199" y="24"/>
                    </a:lnTo>
                    <a:lnTo>
                      <a:pt x="202" y="27"/>
                    </a:lnTo>
                    <a:lnTo>
                      <a:pt x="204" y="25"/>
                    </a:lnTo>
                    <a:lnTo>
                      <a:pt x="206" y="25"/>
                    </a:lnTo>
                    <a:lnTo>
                      <a:pt x="208" y="27"/>
                    </a:lnTo>
                    <a:lnTo>
                      <a:pt x="211" y="27"/>
                    </a:lnTo>
                    <a:lnTo>
                      <a:pt x="213" y="27"/>
                    </a:lnTo>
                    <a:lnTo>
                      <a:pt x="216" y="27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3" y="27"/>
                    </a:lnTo>
                    <a:lnTo>
                      <a:pt x="225" y="27"/>
                    </a:lnTo>
                    <a:lnTo>
                      <a:pt x="228" y="25"/>
                    </a:lnTo>
                    <a:lnTo>
                      <a:pt x="231" y="27"/>
                    </a:lnTo>
                    <a:lnTo>
                      <a:pt x="233" y="27"/>
                    </a:lnTo>
                    <a:lnTo>
                      <a:pt x="236" y="25"/>
                    </a:lnTo>
                    <a:lnTo>
                      <a:pt x="238" y="25"/>
                    </a:lnTo>
                    <a:lnTo>
                      <a:pt x="240" y="27"/>
                    </a:lnTo>
                    <a:lnTo>
                      <a:pt x="243" y="25"/>
                    </a:lnTo>
                    <a:lnTo>
                      <a:pt x="246" y="27"/>
                    </a:lnTo>
                    <a:lnTo>
                      <a:pt x="248" y="25"/>
                    </a:lnTo>
                    <a:lnTo>
                      <a:pt x="251" y="24"/>
                    </a:lnTo>
                    <a:lnTo>
                      <a:pt x="253" y="27"/>
                    </a:lnTo>
                    <a:lnTo>
                      <a:pt x="255" y="28"/>
                    </a:lnTo>
                    <a:lnTo>
                      <a:pt x="257" y="28"/>
                    </a:lnTo>
                    <a:lnTo>
                      <a:pt x="260" y="27"/>
                    </a:lnTo>
                    <a:lnTo>
                      <a:pt x="263" y="25"/>
                    </a:lnTo>
                    <a:lnTo>
                      <a:pt x="265" y="25"/>
                    </a:lnTo>
                    <a:lnTo>
                      <a:pt x="268" y="25"/>
                    </a:lnTo>
                    <a:lnTo>
                      <a:pt x="270" y="27"/>
                    </a:lnTo>
                    <a:lnTo>
                      <a:pt x="272" y="27"/>
                    </a:lnTo>
                    <a:lnTo>
                      <a:pt x="274" y="25"/>
                    </a:lnTo>
                    <a:lnTo>
                      <a:pt x="278" y="25"/>
                    </a:lnTo>
                    <a:lnTo>
                      <a:pt x="280" y="27"/>
                    </a:lnTo>
                    <a:lnTo>
                      <a:pt x="282" y="28"/>
                    </a:lnTo>
                    <a:lnTo>
                      <a:pt x="285" y="27"/>
                    </a:lnTo>
                    <a:lnTo>
                      <a:pt x="287" y="28"/>
                    </a:lnTo>
                    <a:lnTo>
                      <a:pt x="289" y="28"/>
                    </a:lnTo>
                    <a:lnTo>
                      <a:pt x="292" y="27"/>
                    </a:lnTo>
                    <a:lnTo>
                      <a:pt x="295" y="27"/>
                    </a:lnTo>
                    <a:lnTo>
                      <a:pt x="297" y="24"/>
                    </a:lnTo>
                    <a:lnTo>
                      <a:pt x="300" y="25"/>
                    </a:lnTo>
                    <a:lnTo>
                      <a:pt x="302" y="27"/>
                    </a:lnTo>
                    <a:lnTo>
                      <a:pt x="304" y="27"/>
                    </a:lnTo>
                    <a:lnTo>
                      <a:pt x="306" y="25"/>
                    </a:lnTo>
                    <a:lnTo>
                      <a:pt x="310" y="28"/>
                    </a:lnTo>
                    <a:lnTo>
                      <a:pt x="312" y="28"/>
                    </a:lnTo>
                    <a:lnTo>
                      <a:pt x="314" y="27"/>
                    </a:lnTo>
                    <a:lnTo>
                      <a:pt x="317" y="27"/>
                    </a:lnTo>
                    <a:lnTo>
                      <a:pt x="319" y="25"/>
                    </a:lnTo>
                    <a:lnTo>
                      <a:pt x="321" y="25"/>
                    </a:lnTo>
                    <a:lnTo>
                      <a:pt x="323" y="25"/>
                    </a:lnTo>
                    <a:lnTo>
                      <a:pt x="327" y="24"/>
                    </a:lnTo>
                    <a:lnTo>
                      <a:pt x="329" y="23"/>
                    </a:lnTo>
                    <a:lnTo>
                      <a:pt x="331" y="24"/>
                    </a:lnTo>
                    <a:lnTo>
                      <a:pt x="334" y="25"/>
                    </a:lnTo>
                    <a:lnTo>
                      <a:pt x="336" y="27"/>
                    </a:lnTo>
                    <a:lnTo>
                      <a:pt x="338" y="25"/>
                    </a:lnTo>
                    <a:lnTo>
                      <a:pt x="342" y="24"/>
                    </a:lnTo>
                    <a:lnTo>
                      <a:pt x="344" y="25"/>
                    </a:lnTo>
                    <a:lnTo>
                      <a:pt x="346" y="24"/>
                    </a:lnTo>
                    <a:lnTo>
                      <a:pt x="349" y="23"/>
                    </a:lnTo>
                    <a:lnTo>
                      <a:pt x="351" y="24"/>
                    </a:lnTo>
                    <a:lnTo>
                      <a:pt x="353" y="24"/>
                    </a:lnTo>
                    <a:lnTo>
                      <a:pt x="357" y="25"/>
                    </a:lnTo>
                    <a:lnTo>
                      <a:pt x="359" y="28"/>
                    </a:lnTo>
                    <a:lnTo>
                      <a:pt x="361" y="27"/>
                    </a:lnTo>
                    <a:lnTo>
                      <a:pt x="363" y="25"/>
                    </a:lnTo>
                    <a:lnTo>
                      <a:pt x="366" y="22"/>
                    </a:lnTo>
                    <a:lnTo>
                      <a:pt x="368" y="23"/>
                    </a:lnTo>
                    <a:lnTo>
                      <a:pt x="370" y="25"/>
                    </a:lnTo>
                    <a:lnTo>
                      <a:pt x="374" y="23"/>
                    </a:lnTo>
                    <a:lnTo>
                      <a:pt x="376" y="24"/>
                    </a:lnTo>
                    <a:lnTo>
                      <a:pt x="378" y="25"/>
                    </a:lnTo>
                    <a:lnTo>
                      <a:pt x="380" y="25"/>
                    </a:lnTo>
                    <a:lnTo>
                      <a:pt x="383" y="25"/>
                    </a:lnTo>
                    <a:lnTo>
                      <a:pt x="385" y="24"/>
                    </a:lnTo>
                    <a:lnTo>
                      <a:pt x="388" y="23"/>
                    </a:lnTo>
                    <a:lnTo>
                      <a:pt x="391" y="24"/>
                    </a:lnTo>
                    <a:lnTo>
                      <a:pt x="393" y="23"/>
                    </a:lnTo>
                    <a:lnTo>
                      <a:pt x="395" y="23"/>
                    </a:lnTo>
                    <a:lnTo>
                      <a:pt x="398" y="23"/>
                    </a:lnTo>
                    <a:lnTo>
                      <a:pt x="400" y="23"/>
                    </a:lnTo>
                    <a:lnTo>
                      <a:pt x="402" y="23"/>
                    </a:lnTo>
                    <a:lnTo>
                      <a:pt x="405" y="22"/>
                    </a:lnTo>
                    <a:lnTo>
                      <a:pt x="408" y="22"/>
                    </a:lnTo>
                    <a:lnTo>
                      <a:pt x="410" y="25"/>
                    </a:lnTo>
                    <a:lnTo>
                      <a:pt x="412" y="24"/>
                    </a:lnTo>
                    <a:lnTo>
                      <a:pt x="415" y="23"/>
                    </a:lnTo>
                    <a:lnTo>
                      <a:pt x="417" y="22"/>
                    </a:lnTo>
                    <a:lnTo>
                      <a:pt x="420" y="21"/>
                    </a:lnTo>
                    <a:lnTo>
                      <a:pt x="423" y="21"/>
                    </a:lnTo>
                    <a:lnTo>
                      <a:pt x="425" y="21"/>
                    </a:lnTo>
                    <a:lnTo>
                      <a:pt x="427" y="25"/>
                    </a:lnTo>
                    <a:lnTo>
                      <a:pt x="429" y="25"/>
                    </a:lnTo>
                    <a:lnTo>
                      <a:pt x="432" y="22"/>
                    </a:lnTo>
                    <a:lnTo>
                      <a:pt x="435" y="23"/>
                    </a:lnTo>
                    <a:lnTo>
                      <a:pt x="437" y="23"/>
                    </a:lnTo>
                    <a:lnTo>
                      <a:pt x="440" y="22"/>
                    </a:lnTo>
                    <a:lnTo>
                      <a:pt x="442" y="22"/>
                    </a:lnTo>
                    <a:lnTo>
                      <a:pt x="444" y="25"/>
                    </a:lnTo>
                    <a:lnTo>
                      <a:pt x="447" y="24"/>
                    </a:lnTo>
                    <a:lnTo>
                      <a:pt x="449" y="22"/>
                    </a:lnTo>
                    <a:lnTo>
                      <a:pt x="452" y="22"/>
                    </a:lnTo>
                    <a:lnTo>
                      <a:pt x="454" y="21"/>
                    </a:lnTo>
                    <a:lnTo>
                      <a:pt x="457" y="22"/>
                    </a:lnTo>
                    <a:lnTo>
                      <a:pt x="459" y="24"/>
                    </a:lnTo>
                    <a:lnTo>
                      <a:pt x="461" y="24"/>
                    </a:lnTo>
                    <a:lnTo>
                      <a:pt x="464" y="22"/>
                    </a:lnTo>
                    <a:lnTo>
                      <a:pt x="467" y="21"/>
                    </a:lnTo>
                    <a:lnTo>
                      <a:pt x="469" y="19"/>
                    </a:lnTo>
                    <a:lnTo>
                      <a:pt x="472" y="21"/>
                    </a:lnTo>
                    <a:lnTo>
                      <a:pt x="474" y="25"/>
                    </a:lnTo>
                    <a:lnTo>
                      <a:pt x="476" y="24"/>
                    </a:lnTo>
                    <a:lnTo>
                      <a:pt x="478" y="23"/>
                    </a:lnTo>
                    <a:lnTo>
                      <a:pt x="481" y="24"/>
                    </a:lnTo>
                    <a:lnTo>
                      <a:pt x="484" y="23"/>
                    </a:lnTo>
                    <a:lnTo>
                      <a:pt x="486" y="21"/>
                    </a:lnTo>
                    <a:lnTo>
                      <a:pt x="489" y="22"/>
                    </a:lnTo>
                    <a:lnTo>
                      <a:pt x="491" y="23"/>
                    </a:lnTo>
                    <a:lnTo>
                      <a:pt x="493" y="23"/>
                    </a:lnTo>
                    <a:lnTo>
                      <a:pt x="496" y="22"/>
                    </a:lnTo>
                    <a:lnTo>
                      <a:pt x="499" y="21"/>
                    </a:lnTo>
                    <a:lnTo>
                      <a:pt x="501" y="22"/>
                    </a:lnTo>
                    <a:lnTo>
                      <a:pt x="503" y="25"/>
                    </a:lnTo>
                    <a:lnTo>
                      <a:pt x="506" y="22"/>
                    </a:lnTo>
                    <a:lnTo>
                      <a:pt x="508" y="17"/>
                    </a:lnTo>
                    <a:lnTo>
                      <a:pt x="510" y="17"/>
                    </a:lnTo>
                    <a:lnTo>
                      <a:pt x="513" y="19"/>
                    </a:lnTo>
                    <a:lnTo>
                      <a:pt x="516" y="20"/>
                    </a:lnTo>
                    <a:lnTo>
                      <a:pt x="518" y="22"/>
                    </a:lnTo>
                    <a:lnTo>
                      <a:pt x="521" y="22"/>
                    </a:lnTo>
                    <a:lnTo>
                      <a:pt x="523" y="21"/>
                    </a:lnTo>
                    <a:lnTo>
                      <a:pt x="525" y="21"/>
                    </a:lnTo>
                    <a:lnTo>
                      <a:pt x="527" y="21"/>
                    </a:lnTo>
                    <a:lnTo>
                      <a:pt x="531" y="20"/>
                    </a:lnTo>
                    <a:lnTo>
                      <a:pt x="533" y="20"/>
                    </a:lnTo>
                    <a:lnTo>
                      <a:pt x="535" y="20"/>
                    </a:lnTo>
                    <a:lnTo>
                      <a:pt x="538" y="19"/>
                    </a:lnTo>
                    <a:lnTo>
                      <a:pt x="540" y="20"/>
                    </a:lnTo>
                    <a:lnTo>
                      <a:pt x="542" y="19"/>
                    </a:lnTo>
                    <a:lnTo>
                      <a:pt x="546" y="19"/>
                    </a:lnTo>
                    <a:lnTo>
                      <a:pt x="548" y="19"/>
                    </a:lnTo>
                    <a:lnTo>
                      <a:pt x="550" y="19"/>
                    </a:lnTo>
                    <a:lnTo>
                      <a:pt x="552" y="20"/>
                    </a:lnTo>
                    <a:lnTo>
                      <a:pt x="555" y="20"/>
                    </a:lnTo>
                    <a:lnTo>
                      <a:pt x="557" y="22"/>
                    </a:lnTo>
                    <a:lnTo>
                      <a:pt x="559" y="23"/>
                    </a:lnTo>
                    <a:lnTo>
                      <a:pt x="563" y="21"/>
                    </a:lnTo>
                    <a:lnTo>
                      <a:pt x="565" y="20"/>
                    </a:lnTo>
                    <a:lnTo>
                      <a:pt x="567" y="20"/>
                    </a:lnTo>
                    <a:lnTo>
                      <a:pt x="570" y="19"/>
                    </a:lnTo>
                    <a:lnTo>
                      <a:pt x="572" y="21"/>
                    </a:lnTo>
                    <a:lnTo>
                      <a:pt x="574" y="20"/>
                    </a:lnTo>
                    <a:lnTo>
                      <a:pt x="578" y="17"/>
                    </a:lnTo>
                    <a:lnTo>
                      <a:pt x="580" y="17"/>
                    </a:lnTo>
                    <a:lnTo>
                      <a:pt x="582" y="19"/>
                    </a:lnTo>
                    <a:lnTo>
                      <a:pt x="584" y="17"/>
                    </a:lnTo>
                    <a:lnTo>
                      <a:pt x="587" y="17"/>
                    </a:lnTo>
                    <a:lnTo>
                      <a:pt x="589" y="20"/>
                    </a:lnTo>
                    <a:lnTo>
                      <a:pt x="591" y="23"/>
                    </a:lnTo>
                    <a:lnTo>
                      <a:pt x="595" y="23"/>
                    </a:lnTo>
                    <a:lnTo>
                      <a:pt x="597" y="19"/>
                    </a:lnTo>
                    <a:lnTo>
                      <a:pt x="599" y="16"/>
                    </a:lnTo>
                    <a:lnTo>
                      <a:pt x="601" y="16"/>
                    </a:lnTo>
                    <a:lnTo>
                      <a:pt x="604" y="19"/>
                    </a:lnTo>
                    <a:lnTo>
                      <a:pt x="606" y="19"/>
                    </a:lnTo>
                    <a:lnTo>
                      <a:pt x="609" y="15"/>
                    </a:lnTo>
                    <a:lnTo>
                      <a:pt x="612" y="14"/>
                    </a:lnTo>
                    <a:lnTo>
                      <a:pt x="614" y="16"/>
                    </a:lnTo>
                    <a:lnTo>
                      <a:pt x="616" y="20"/>
                    </a:lnTo>
                    <a:lnTo>
                      <a:pt x="619" y="20"/>
                    </a:lnTo>
                    <a:lnTo>
                      <a:pt x="621" y="19"/>
                    </a:lnTo>
                    <a:lnTo>
                      <a:pt x="624" y="20"/>
                    </a:lnTo>
                    <a:lnTo>
                      <a:pt x="627" y="21"/>
                    </a:lnTo>
                    <a:lnTo>
                      <a:pt x="629" y="21"/>
                    </a:lnTo>
                    <a:lnTo>
                      <a:pt x="631" y="20"/>
                    </a:lnTo>
                    <a:lnTo>
                      <a:pt x="633" y="17"/>
                    </a:lnTo>
                    <a:lnTo>
                      <a:pt x="636" y="19"/>
                    </a:lnTo>
                    <a:lnTo>
                      <a:pt x="638" y="21"/>
                    </a:lnTo>
                    <a:lnTo>
                      <a:pt x="641" y="22"/>
                    </a:lnTo>
                    <a:lnTo>
                      <a:pt x="644" y="20"/>
                    </a:lnTo>
                    <a:lnTo>
                      <a:pt x="646" y="17"/>
                    </a:lnTo>
                    <a:lnTo>
                      <a:pt x="648" y="20"/>
                    </a:lnTo>
                    <a:lnTo>
                      <a:pt x="650" y="22"/>
                    </a:lnTo>
                    <a:lnTo>
                      <a:pt x="653" y="21"/>
                    </a:lnTo>
                    <a:lnTo>
                      <a:pt x="656" y="19"/>
                    </a:lnTo>
                    <a:lnTo>
                      <a:pt x="658" y="17"/>
                    </a:lnTo>
                    <a:lnTo>
                      <a:pt x="661" y="16"/>
                    </a:lnTo>
                    <a:lnTo>
                      <a:pt x="663" y="17"/>
                    </a:lnTo>
                    <a:lnTo>
                      <a:pt x="665" y="16"/>
                    </a:lnTo>
                    <a:lnTo>
                      <a:pt x="668" y="16"/>
                    </a:lnTo>
                    <a:lnTo>
                      <a:pt x="670" y="16"/>
                    </a:lnTo>
                    <a:lnTo>
                      <a:pt x="673" y="15"/>
                    </a:lnTo>
                    <a:lnTo>
                      <a:pt x="676" y="15"/>
                    </a:lnTo>
                    <a:lnTo>
                      <a:pt x="678" y="16"/>
                    </a:lnTo>
                    <a:lnTo>
                      <a:pt x="680" y="15"/>
                    </a:lnTo>
                    <a:lnTo>
                      <a:pt x="682" y="14"/>
                    </a:lnTo>
                    <a:lnTo>
                      <a:pt x="685" y="14"/>
                    </a:lnTo>
                    <a:lnTo>
                      <a:pt x="688" y="19"/>
                    </a:lnTo>
                    <a:lnTo>
                      <a:pt x="690" y="22"/>
                    </a:lnTo>
                    <a:lnTo>
                      <a:pt x="693" y="20"/>
                    </a:lnTo>
                    <a:lnTo>
                      <a:pt x="695" y="21"/>
                    </a:lnTo>
                    <a:lnTo>
                      <a:pt x="697" y="21"/>
                    </a:lnTo>
                    <a:lnTo>
                      <a:pt x="699" y="17"/>
                    </a:lnTo>
                    <a:lnTo>
                      <a:pt x="702" y="21"/>
                    </a:lnTo>
                    <a:lnTo>
                      <a:pt x="705" y="24"/>
                    </a:lnTo>
                    <a:lnTo>
                      <a:pt x="707" y="24"/>
                    </a:lnTo>
                    <a:lnTo>
                      <a:pt x="710" y="23"/>
                    </a:lnTo>
                    <a:lnTo>
                      <a:pt x="712" y="21"/>
                    </a:lnTo>
                    <a:lnTo>
                      <a:pt x="714" y="19"/>
                    </a:lnTo>
                    <a:lnTo>
                      <a:pt x="717" y="17"/>
                    </a:lnTo>
                    <a:lnTo>
                      <a:pt x="720" y="16"/>
                    </a:lnTo>
                    <a:lnTo>
                      <a:pt x="722" y="17"/>
                    </a:lnTo>
                    <a:lnTo>
                      <a:pt x="724" y="16"/>
                    </a:lnTo>
                    <a:lnTo>
                      <a:pt x="727" y="17"/>
                    </a:lnTo>
                    <a:lnTo>
                      <a:pt x="729" y="17"/>
                    </a:lnTo>
                    <a:lnTo>
                      <a:pt x="731" y="16"/>
                    </a:lnTo>
                    <a:lnTo>
                      <a:pt x="735" y="19"/>
                    </a:lnTo>
                    <a:lnTo>
                      <a:pt x="737" y="20"/>
                    </a:lnTo>
                    <a:lnTo>
                      <a:pt x="739" y="19"/>
                    </a:lnTo>
                    <a:lnTo>
                      <a:pt x="742" y="16"/>
                    </a:lnTo>
                    <a:lnTo>
                      <a:pt x="744" y="11"/>
                    </a:lnTo>
                    <a:lnTo>
                      <a:pt x="746" y="11"/>
                    </a:lnTo>
                    <a:lnTo>
                      <a:pt x="748" y="13"/>
                    </a:lnTo>
                    <a:lnTo>
                      <a:pt x="752" y="14"/>
                    </a:lnTo>
                    <a:lnTo>
                      <a:pt x="754" y="12"/>
                    </a:lnTo>
                    <a:lnTo>
                      <a:pt x="756" y="12"/>
                    </a:lnTo>
                    <a:lnTo>
                      <a:pt x="759" y="12"/>
                    </a:lnTo>
                    <a:lnTo>
                      <a:pt x="761" y="11"/>
                    </a:lnTo>
                    <a:lnTo>
                      <a:pt x="763" y="11"/>
                    </a:lnTo>
                    <a:lnTo>
                      <a:pt x="767" y="11"/>
                    </a:lnTo>
                    <a:lnTo>
                      <a:pt x="769" y="16"/>
                    </a:lnTo>
                    <a:lnTo>
                      <a:pt x="771" y="21"/>
                    </a:lnTo>
                    <a:lnTo>
                      <a:pt x="773" y="22"/>
                    </a:lnTo>
                    <a:lnTo>
                      <a:pt x="776" y="17"/>
                    </a:lnTo>
                    <a:lnTo>
                      <a:pt x="778" y="17"/>
                    </a:lnTo>
                    <a:lnTo>
                      <a:pt x="780" y="19"/>
                    </a:lnTo>
                    <a:lnTo>
                      <a:pt x="784" y="15"/>
                    </a:lnTo>
                    <a:lnTo>
                      <a:pt x="786" y="17"/>
                    </a:lnTo>
                    <a:lnTo>
                      <a:pt x="788" y="20"/>
                    </a:lnTo>
                    <a:lnTo>
                      <a:pt x="791" y="20"/>
                    </a:lnTo>
                    <a:lnTo>
                      <a:pt x="793" y="19"/>
                    </a:lnTo>
                    <a:lnTo>
                      <a:pt x="795" y="16"/>
                    </a:lnTo>
                    <a:lnTo>
                      <a:pt x="799" y="12"/>
                    </a:lnTo>
                    <a:lnTo>
                      <a:pt x="801" y="14"/>
                    </a:lnTo>
                    <a:lnTo>
                      <a:pt x="803" y="15"/>
                    </a:lnTo>
                    <a:lnTo>
                      <a:pt x="805" y="11"/>
                    </a:lnTo>
                    <a:lnTo>
                      <a:pt x="808" y="9"/>
                    </a:lnTo>
                    <a:lnTo>
                      <a:pt x="810" y="11"/>
                    </a:lnTo>
                    <a:lnTo>
                      <a:pt x="813" y="11"/>
                    </a:lnTo>
                    <a:lnTo>
                      <a:pt x="816" y="11"/>
                    </a:lnTo>
                    <a:lnTo>
                      <a:pt x="818" y="12"/>
                    </a:lnTo>
                    <a:lnTo>
                      <a:pt x="820" y="15"/>
                    </a:lnTo>
                    <a:lnTo>
                      <a:pt x="822" y="17"/>
                    </a:lnTo>
                    <a:lnTo>
                      <a:pt x="825" y="16"/>
                    </a:lnTo>
                    <a:lnTo>
                      <a:pt x="827" y="15"/>
                    </a:lnTo>
                    <a:lnTo>
                      <a:pt x="830" y="16"/>
                    </a:lnTo>
                    <a:lnTo>
                      <a:pt x="833" y="15"/>
                    </a:lnTo>
                    <a:lnTo>
                      <a:pt x="835" y="12"/>
                    </a:lnTo>
                    <a:lnTo>
                      <a:pt x="837" y="12"/>
                    </a:lnTo>
                    <a:lnTo>
                      <a:pt x="840" y="15"/>
                    </a:lnTo>
                    <a:lnTo>
                      <a:pt x="842" y="13"/>
                    </a:lnTo>
                    <a:lnTo>
                      <a:pt x="845" y="9"/>
                    </a:lnTo>
                    <a:lnTo>
                      <a:pt x="848" y="11"/>
                    </a:lnTo>
                    <a:lnTo>
                      <a:pt x="850" y="15"/>
                    </a:lnTo>
                    <a:lnTo>
                      <a:pt x="852" y="14"/>
                    </a:lnTo>
                    <a:lnTo>
                      <a:pt x="854" y="12"/>
                    </a:lnTo>
                    <a:lnTo>
                      <a:pt x="857" y="19"/>
                    </a:lnTo>
                    <a:lnTo>
                      <a:pt x="859" y="17"/>
                    </a:lnTo>
                    <a:lnTo>
                      <a:pt x="862" y="17"/>
                    </a:lnTo>
                    <a:lnTo>
                      <a:pt x="865" y="16"/>
                    </a:lnTo>
                    <a:lnTo>
                      <a:pt x="867" y="14"/>
                    </a:lnTo>
                    <a:lnTo>
                      <a:pt x="869" y="20"/>
                    </a:lnTo>
                    <a:lnTo>
                      <a:pt x="871" y="17"/>
                    </a:lnTo>
                    <a:lnTo>
                      <a:pt x="874" y="14"/>
                    </a:lnTo>
                    <a:lnTo>
                      <a:pt x="877" y="15"/>
                    </a:lnTo>
                    <a:lnTo>
                      <a:pt x="879" y="21"/>
                    </a:lnTo>
                    <a:lnTo>
                      <a:pt x="882" y="16"/>
                    </a:lnTo>
                    <a:lnTo>
                      <a:pt x="884" y="8"/>
                    </a:lnTo>
                    <a:lnTo>
                      <a:pt x="886" y="11"/>
                    </a:lnTo>
                    <a:lnTo>
                      <a:pt x="889" y="11"/>
                    </a:lnTo>
                    <a:lnTo>
                      <a:pt x="891" y="13"/>
                    </a:lnTo>
                    <a:lnTo>
                      <a:pt x="894" y="17"/>
                    </a:lnTo>
                    <a:lnTo>
                      <a:pt x="897" y="13"/>
                    </a:lnTo>
                    <a:lnTo>
                      <a:pt x="899" y="13"/>
                    </a:lnTo>
                    <a:lnTo>
                      <a:pt x="901" y="14"/>
                    </a:lnTo>
                    <a:lnTo>
                      <a:pt x="903" y="15"/>
                    </a:lnTo>
                    <a:lnTo>
                      <a:pt x="906" y="15"/>
                    </a:lnTo>
                    <a:lnTo>
                      <a:pt x="909" y="11"/>
                    </a:lnTo>
                    <a:lnTo>
                      <a:pt x="911" y="11"/>
                    </a:lnTo>
                    <a:lnTo>
                      <a:pt x="914" y="8"/>
                    </a:lnTo>
                    <a:lnTo>
                      <a:pt x="916" y="8"/>
                    </a:lnTo>
                    <a:lnTo>
                      <a:pt x="918" y="11"/>
                    </a:lnTo>
                    <a:lnTo>
                      <a:pt x="920" y="11"/>
                    </a:lnTo>
                    <a:lnTo>
                      <a:pt x="924" y="11"/>
                    </a:lnTo>
                    <a:lnTo>
                      <a:pt x="926" y="12"/>
                    </a:lnTo>
                    <a:lnTo>
                      <a:pt x="928" y="14"/>
                    </a:lnTo>
                    <a:lnTo>
                      <a:pt x="931" y="16"/>
                    </a:lnTo>
                    <a:lnTo>
                      <a:pt x="933" y="15"/>
                    </a:lnTo>
                    <a:lnTo>
                      <a:pt x="935" y="15"/>
                    </a:lnTo>
                    <a:lnTo>
                      <a:pt x="938" y="13"/>
                    </a:lnTo>
                    <a:lnTo>
                      <a:pt x="941" y="15"/>
                    </a:lnTo>
                    <a:lnTo>
                      <a:pt x="943" y="16"/>
                    </a:lnTo>
                    <a:lnTo>
                      <a:pt x="946" y="16"/>
                    </a:lnTo>
                    <a:lnTo>
                      <a:pt x="948" y="15"/>
                    </a:lnTo>
                    <a:lnTo>
                      <a:pt x="950" y="13"/>
                    </a:lnTo>
                    <a:lnTo>
                      <a:pt x="952" y="12"/>
                    </a:lnTo>
                    <a:lnTo>
                      <a:pt x="956" y="12"/>
                    </a:lnTo>
                    <a:lnTo>
                      <a:pt x="958" y="17"/>
                    </a:lnTo>
                    <a:lnTo>
                      <a:pt x="960" y="16"/>
                    </a:lnTo>
                    <a:lnTo>
                      <a:pt x="963" y="14"/>
                    </a:lnTo>
                    <a:lnTo>
                      <a:pt x="965" y="13"/>
                    </a:lnTo>
                    <a:lnTo>
                      <a:pt x="967" y="11"/>
                    </a:lnTo>
                    <a:lnTo>
                      <a:pt x="969" y="15"/>
                    </a:lnTo>
                    <a:lnTo>
                      <a:pt x="973" y="20"/>
                    </a:lnTo>
                    <a:lnTo>
                      <a:pt x="975" y="14"/>
                    </a:lnTo>
                    <a:lnTo>
                      <a:pt x="977" y="8"/>
                    </a:lnTo>
                    <a:lnTo>
                      <a:pt x="980" y="11"/>
                    </a:lnTo>
                    <a:lnTo>
                      <a:pt x="982" y="16"/>
                    </a:lnTo>
                    <a:lnTo>
                      <a:pt x="984" y="16"/>
                    </a:lnTo>
                    <a:lnTo>
                      <a:pt x="988" y="20"/>
                    </a:lnTo>
                    <a:lnTo>
                      <a:pt x="990" y="23"/>
                    </a:lnTo>
                    <a:lnTo>
                      <a:pt x="992" y="21"/>
                    </a:lnTo>
                    <a:lnTo>
                      <a:pt x="995" y="21"/>
                    </a:lnTo>
                    <a:lnTo>
                      <a:pt x="997" y="17"/>
                    </a:lnTo>
                    <a:lnTo>
                      <a:pt x="999" y="12"/>
                    </a:lnTo>
                    <a:lnTo>
                      <a:pt x="1002" y="11"/>
                    </a:lnTo>
                    <a:lnTo>
                      <a:pt x="1005" y="9"/>
                    </a:lnTo>
                    <a:lnTo>
                      <a:pt x="1007" y="11"/>
                    </a:lnTo>
                    <a:lnTo>
                      <a:pt x="1009" y="12"/>
                    </a:lnTo>
                    <a:lnTo>
                      <a:pt x="1012" y="16"/>
                    </a:lnTo>
                    <a:lnTo>
                      <a:pt x="1014" y="15"/>
                    </a:lnTo>
                    <a:lnTo>
                      <a:pt x="1016" y="15"/>
                    </a:lnTo>
                    <a:lnTo>
                      <a:pt x="1020" y="21"/>
                    </a:lnTo>
                    <a:lnTo>
                      <a:pt x="1022" y="16"/>
                    </a:lnTo>
                    <a:lnTo>
                      <a:pt x="1024" y="16"/>
                    </a:lnTo>
                    <a:lnTo>
                      <a:pt x="1026" y="15"/>
                    </a:lnTo>
                    <a:lnTo>
                      <a:pt x="1029" y="11"/>
                    </a:lnTo>
                    <a:lnTo>
                      <a:pt x="1031" y="14"/>
                    </a:lnTo>
                    <a:lnTo>
                      <a:pt x="1034" y="15"/>
                    </a:lnTo>
                    <a:lnTo>
                      <a:pt x="1037" y="11"/>
                    </a:lnTo>
                    <a:lnTo>
                      <a:pt x="1039" y="11"/>
                    </a:lnTo>
                    <a:lnTo>
                      <a:pt x="1041" y="11"/>
                    </a:lnTo>
                    <a:lnTo>
                      <a:pt x="1043" y="8"/>
                    </a:lnTo>
                    <a:lnTo>
                      <a:pt x="1046" y="7"/>
                    </a:lnTo>
                    <a:lnTo>
                      <a:pt x="1048" y="9"/>
                    </a:lnTo>
                    <a:lnTo>
                      <a:pt x="1051" y="14"/>
                    </a:lnTo>
                    <a:lnTo>
                      <a:pt x="1054" y="13"/>
                    </a:lnTo>
                    <a:lnTo>
                      <a:pt x="1056" y="8"/>
                    </a:lnTo>
                    <a:lnTo>
                      <a:pt x="1058" y="15"/>
                    </a:lnTo>
                    <a:lnTo>
                      <a:pt x="1061" y="22"/>
                    </a:lnTo>
                    <a:lnTo>
                      <a:pt x="1063" y="14"/>
                    </a:lnTo>
                    <a:lnTo>
                      <a:pt x="1066" y="14"/>
                    </a:lnTo>
                    <a:lnTo>
                      <a:pt x="1069" y="22"/>
                    </a:lnTo>
                    <a:lnTo>
                      <a:pt x="1071" y="21"/>
                    </a:lnTo>
                    <a:lnTo>
                      <a:pt x="1073" y="23"/>
                    </a:lnTo>
                    <a:lnTo>
                      <a:pt x="1075" y="21"/>
                    </a:lnTo>
                    <a:lnTo>
                      <a:pt x="1078" y="11"/>
                    </a:lnTo>
                    <a:lnTo>
                      <a:pt x="1080" y="5"/>
                    </a:lnTo>
                    <a:lnTo>
                      <a:pt x="1083" y="6"/>
                    </a:lnTo>
                    <a:lnTo>
                      <a:pt x="1086" y="9"/>
                    </a:lnTo>
                    <a:lnTo>
                      <a:pt x="1088" y="14"/>
                    </a:lnTo>
                    <a:lnTo>
                      <a:pt x="1090" y="15"/>
                    </a:lnTo>
                    <a:lnTo>
                      <a:pt x="1092" y="20"/>
                    </a:lnTo>
                    <a:lnTo>
                      <a:pt x="1095" y="21"/>
                    </a:lnTo>
                    <a:lnTo>
                      <a:pt x="1098" y="8"/>
                    </a:lnTo>
                    <a:lnTo>
                      <a:pt x="1100" y="6"/>
                    </a:lnTo>
                    <a:lnTo>
                      <a:pt x="1103" y="13"/>
                    </a:lnTo>
                    <a:lnTo>
                      <a:pt x="1105" y="17"/>
                    </a:lnTo>
                    <a:lnTo>
                      <a:pt x="1107" y="13"/>
                    </a:lnTo>
                    <a:lnTo>
                      <a:pt x="1110" y="14"/>
                    </a:lnTo>
                    <a:lnTo>
                      <a:pt x="1113" y="19"/>
                    </a:lnTo>
                    <a:lnTo>
                      <a:pt x="1115" y="14"/>
                    </a:lnTo>
                    <a:lnTo>
                      <a:pt x="1118" y="19"/>
                    </a:lnTo>
                    <a:lnTo>
                      <a:pt x="1120" y="17"/>
                    </a:lnTo>
                    <a:lnTo>
                      <a:pt x="1122" y="11"/>
                    </a:lnTo>
                    <a:lnTo>
                      <a:pt x="1124" y="15"/>
                    </a:lnTo>
                    <a:lnTo>
                      <a:pt x="1127" y="20"/>
                    </a:lnTo>
                    <a:lnTo>
                      <a:pt x="1130" y="14"/>
                    </a:lnTo>
                    <a:lnTo>
                      <a:pt x="1132" y="12"/>
                    </a:lnTo>
                    <a:lnTo>
                      <a:pt x="1135" y="12"/>
                    </a:lnTo>
                    <a:lnTo>
                      <a:pt x="1137" y="13"/>
                    </a:lnTo>
                    <a:lnTo>
                      <a:pt x="1139" y="15"/>
                    </a:lnTo>
                    <a:lnTo>
                      <a:pt x="1141" y="14"/>
                    </a:lnTo>
                    <a:lnTo>
                      <a:pt x="1145" y="13"/>
                    </a:lnTo>
                    <a:lnTo>
                      <a:pt x="1147" y="13"/>
                    </a:lnTo>
                    <a:lnTo>
                      <a:pt x="1149" y="12"/>
                    </a:lnTo>
                    <a:lnTo>
                      <a:pt x="1152" y="13"/>
                    </a:lnTo>
                    <a:lnTo>
                      <a:pt x="1154" y="15"/>
                    </a:lnTo>
                    <a:lnTo>
                      <a:pt x="1156" y="16"/>
                    </a:lnTo>
                    <a:lnTo>
                      <a:pt x="1159" y="22"/>
                    </a:lnTo>
                    <a:lnTo>
                      <a:pt x="1162" y="25"/>
                    </a:lnTo>
                    <a:lnTo>
                      <a:pt x="1164" y="21"/>
                    </a:lnTo>
                    <a:lnTo>
                      <a:pt x="1167" y="16"/>
                    </a:lnTo>
                    <a:lnTo>
                      <a:pt x="1169" y="7"/>
                    </a:lnTo>
                    <a:lnTo>
                      <a:pt x="1171" y="6"/>
                    </a:lnTo>
                    <a:lnTo>
                      <a:pt x="1173" y="7"/>
                    </a:lnTo>
                    <a:lnTo>
                      <a:pt x="1177" y="4"/>
                    </a:lnTo>
                    <a:lnTo>
                      <a:pt x="1179" y="5"/>
                    </a:lnTo>
                    <a:lnTo>
                      <a:pt x="1181" y="8"/>
                    </a:lnTo>
                    <a:lnTo>
                      <a:pt x="1184" y="14"/>
                    </a:lnTo>
                    <a:lnTo>
                      <a:pt x="1186" y="15"/>
                    </a:lnTo>
                    <a:lnTo>
                      <a:pt x="1188" y="6"/>
                    </a:lnTo>
                    <a:lnTo>
                      <a:pt x="1192" y="0"/>
                    </a:lnTo>
                    <a:lnTo>
                      <a:pt x="1194" y="7"/>
                    </a:lnTo>
                    <a:lnTo>
                      <a:pt x="1196" y="12"/>
                    </a:lnTo>
                    <a:lnTo>
                      <a:pt x="1198" y="12"/>
                    </a:lnTo>
                    <a:lnTo>
                      <a:pt x="1201" y="4"/>
                    </a:lnTo>
                    <a:lnTo>
                      <a:pt x="1203" y="6"/>
                    </a:lnTo>
                    <a:lnTo>
                      <a:pt x="1205" y="9"/>
                    </a:lnTo>
                    <a:lnTo>
                      <a:pt x="1209" y="12"/>
                    </a:lnTo>
                    <a:lnTo>
                      <a:pt x="1211" y="25"/>
                    </a:lnTo>
                    <a:lnTo>
                      <a:pt x="1213" y="27"/>
                    </a:lnTo>
                    <a:lnTo>
                      <a:pt x="1216" y="20"/>
                    </a:lnTo>
                    <a:lnTo>
                      <a:pt x="1218" y="16"/>
                    </a:lnTo>
                    <a:lnTo>
                      <a:pt x="1220" y="24"/>
                    </a:lnTo>
                    <a:lnTo>
                      <a:pt x="1224" y="19"/>
                    </a:lnTo>
                    <a:lnTo>
                      <a:pt x="1226" y="11"/>
                    </a:lnTo>
                    <a:lnTo>
                      <a:pt x="1228" y="14"/>
                    </a:lnTo>
                    <a:lnTo>
                      <a:pt x="1230" y="1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0" name="Freeform 135"/>
              <p:cNvSpPr>
                <a:spLocks/>
              </p:cNvSpPr>
              <p:nvPr/>
            </p:nvSpPr>
            <p:spPr bwMode="auto">
              <a:xfrm>
                <a:off x="444" y="1343"/>
                <a:ext cx="1717" cy="1022"/>
              </a:xfrm>
              <a:custGeom>
                <a:avLst/>
                <a:gdLst>
                  <a:gd name="T0" fmla="*/ 24 w 1717"/>
                  <a:gd name="T1" fmla="*/ 128 h 1022"/>
                  <a:gd name="T2" fmla="*/ 51 w 1717"/>
                  <a:gd name="T3" fmla="*/ 108 h 1022"/>
                  <a:gd name="T4" fmla="*/ 78 w 1717"/>
                  <a:gd name="T5" fmla="*/ 110 h 1022"/>
                  <a:gd name="T6" fmla="*/ 106 w 1717"/>
                  <a:gd name="T7" fmla="*/ 100 h 1022"/>
                  <a:gd name="T8" fmla="*/ 132 w 1717"/>
                  <a:gd name="T9" fmla="*/ 94 h 1022"/>
                  <a:gd name="T10" fmla="*/ 159 w 1717"/>
                  <a:gd name="T11" fmla="*/ 73 h 1022"/>
                  <a:gd name="T12" fmla="*/ 187 w 1717"/>
                  <a:gd name="T13" fmla="*/ 71 h 1022"/>
                  <a:gd name="T14" fmla="*/ 213 w 1717"/>
                  <a:gd name="T15" fmla="*/ 73 h 1022"/>
                  <a:gd name="T16" fmla="*/ 240 w 1717"/>
                  <a:gd name="T17" fmla="*/ 88 h 1022"/>
                  <a:gd name="T18" fmla="*/ 267 w 1717"/>
                  <a:gd name="T19" fmla="*/ 81 h 1022"/>
                  <a:gd name="T20" fmla="*/ 295 w 1717"/>
                  <a:gd name="T21" fmla="*/ 73 h 1022"/>
                  <a:gd name="T22" fmla="*/ 321 w 1717"/>
                  <a:gd name="T23" fmla="*/ 64 h 1022"/>
                  <a:gd name="T24" fmla="*/ 348 w 1717"/>
                  <a:gd name="T25" fmla="*/ 50 h 1022"/>
                  <a:gd name="T26" fmla="*/ 376 w 1717"/>
                  <a:gd name="T27" fmla="*/ 48 h 1022"/>
                  <a:gd name="T28" fmla="*/ 402 w 1717"/>
                  <a:gd name="T29" fmla="*/ 38 h 1022"/>
                  <a:gd name="T30" fmla="*/ 429 w 1717"/>
                  <a:gd name="T31" fmla="*/ 28 h 1022"/>
                  <a:gd name="T32" fmla="*/ 457 w 1717"/>
                  <a:gd name="T33" fmla="*/ 21 h 1022"/>
                  <a:gd name="T34" fmla="*/ 484 w 1717"/>
                  <a:gd name="T35" fmla="*/ 18 h 1022"/>
                  <a:gd name="T36" fmla="*/ 510 w 1717"/>
                  <a:gd name="T37" fmla="*/ 16 h 1022"/>
                  <a:gd name="T38" fmla="*/ 537 w 1717"/>
                  <a:gd name="T39" fmla="*/ 0 h 1022"/>
                  <a:gd name="T40" fmla="*/ 565 w 1717"/>
                  <a:gd name="T41" fmla="*/ 12 h 1022"/>
                  <a:gd name="T42" fmla="*/ 591 w 1717"/>
                  <a:gd name="T43" fmla="*/ 11 h 1022"/>
                  <a:gd name="T44" fmla="*/ 618 w 1717"/>
                  <a:gd name="T45" fmla="*/ 16 h 1022"/>
                  <a:gd name="T46" fmla="*/ 646 w 1717"/>
                  <a:gd name="T47" fmla="*/ 49 h 1022"/>
                  <a:gd name="T48" fmla="*/ 673 w 1717"/>
                  <a:gd name="T49" fmla="*/ 67 h 1022"/>
                  <a:gd name="T50" fmla="*/ 699 w 1717"/>
                  <a:gd name="T51" fmla="*/ 106 h 1022"/>
                  <a:gd name="T52" fmla="*/ 727 w 1717"/>
                  <a:gd name="T53" fmla="*/ 144 h 1022"/>
                  <a:gd name="T54" fmla="*/ 754 w 1717"/>
                  <a:gd name="T55" fmla="*/ 174 h 1022"/>
                  <a:gd name="T56" fmla="*/ 780 w 1717"/>
                  <a:gd name="T57" fmla="*/ 214 h 1022"/>
                  <a:gd name="T58" fmla="*/ 807 w 1717"/>
                  <a:gd name="T59" fmla="*/ 272 h 1022"/>
                  <a:gd name="T60" fmla="*/ 835 w 1717"/>
                  <a:gd name="T61" fmla="*/ 319 h 1022"/>
                  <a:gd name="T62" fmla="*/ 862 w 1717"/>
                  <a:gd name="T63" fmla="*/ 373 h 1022"/>
                  <a:gd name="T64" fmla="*/ 888 w 1717"/>
                  <a:gd name="T65" fmla="*/ 429 h 1022"/>
                  <a:gd name="T66" fmla="*/ 916 w 1717"/>
                  <a:gd name="T67" fmla="*/ 492 h 1022"/>
                  <a:gd name="T68" fmla="*/ 943 w 1717"/>
                  <a:gd name="T69" fmla="*/ 572 h 1022"/>
                  <a:gd name="T70" fmla="*/ 969 w 1717"/>
                  <a:gd name="T71" fmla="*/ 668 h 1022"/>
                  <a:gd name="T72" fmla="*/ 997 w 1717"/>
                  <a:gd name="T73" fmla="*/ 764 h 1022"/>
                  <a:gd name="T74" fmla="*/ 1024 w 1717"/>
                  <a:gd name="T75" fmla="*/ 849 h 1022"/>
                  <a:gd name="T76" fmla="*/ 1051 w 1717"/>
                  <a:gd name="T77" fmla="*/ 902 h 1022"/>
                  <a:gd name="T78" fmla="*/ 1077 w 1717"/>
                  <a:gd name="T79" fmla="*/ 933 h 1022"/>
                  <a:gd name="T80" fmla="*/ 1105 w 1717"/>
                  <a:gd name="T81" fmla="*/ 946 h 1022"/>
                  <a:gd name="T82" fmla="*/ 1132 w 1717"/>
                  <a:gd name="T83" fmla="*/ 956 h 1022"/>
                  <a:gd name="T84" fmla="*/ 1158 w 1717"/>
                  <a:gd name="T85" fmla="*/ 967 h 1022"/>
                  <a:gd name="T86" fmla="*/ 1186 w 1717"/>
                  <a:gd name="T87" fmla="*/ 972 h 1022"/>
                  <a:gd name="T88" fmla="*/ 1213 w 1717"/>
                  <a:gd name="T89" fmla="*/ 978 h 1022"/>
                  <a:gd name="T90" fmla="*/ 1240 w 1717"/>
                  <a:gd name="T91" fmla="*/ 986 h 1022"/>
                  <a:gd name="T92" fmla="*/ 1267 w 1717"/>
                  <a:gd name="T93" fmla="*/ 988 h 1022"/>
                  <a:gd name="T94" fmla="*/ 1294 w 1717"/>
                  <a:gd name="T95" fmla="*/ 992 h 1022"/>
                  <a:gd name="T96" fmla="*/ 1321 w 1717"/>
                  <a:gd name="T97" fmla="*/ 996 h 1022"/>
                  <a:gd name="T98" fmla="*/ 1348 w 1717"/>
                  <a:gd name="T99" fmla="*/ 1001 h 1022"/>
                  <a:gd name="T100" fmla="*/ 1375 w 1717"/>
                  <a:gd name="T101" fmla="*/ 1003 h 1022"/>
                  <a:gd name="T102" fmla="*/ 1402 w 1717"/>
                  <a:gd name="T103" fmla="*/ 1006 h 1022"/>
                  <a:gd name="T104" fmla="*/ 1430 w 1717"/>
                  <a:gd name="T105" fmla="*/ 1008 h 1022"/>
                  <a:gd name="T106" fmla="*/ 1456 w 1717"/>
                  <a:gd name="T107" fmla="*/ 1010 h 1022"/>
                  <a:gd name="T108" fmla="*/ 1483 w 1717"/>
                  <a:gd name="T109" fmla="*/ 1014 h 1022"/>
                  <a:gd name="T110" fmla="*/ 1510 w 1717"/>
                  <a:gd name="T111" fmla="*/ 1014 h 1022"/>
                  <a:gd name="T112" fmla="*/ 1537 w 1717"/>
                  <a:gd name="T113" fmla="*/ 1016 h 1022"/>
                  <a:gd name="T114" fmla="*/ 1564 w 1717"/>
                  <a:gd name="T115" fmla="*/ 1017 h 1022"/>
                  <a:gd name="T116" fmla="*/ 1591 w 1717"/>
                  <a:gd name="T117" fmla="*/ 1017 h 1022"/>
                  <a:gd name="T118" fmla="*/ 1619 w 1717"/>
                  <a:gd name="T119" fmla="*/ 1018 h 1022"/>
                  <a:gd name="T120" fmla="*/ 1645 w 1717"/>
                  <a:gd name="T121" fmla="*/ 1018 h 1022"/>
                  <a:gd name="T122" fmla="*/ 1672 w 1717"/>
                  <a:gd name="T123" fmla="*/ 1021 h 1022"/>
                  <a:gd name="T124" fmla="*/ 1700 w 1717"/>
                  <a:gd name="T125" fmla="*/ 1021 h 10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7"/>
                  <a:gd name="T190" fmla="*/ 0 h 1022"/>
                  <a:gd name="T191" fmla="*/ 1717 w 1717"/>
                  <a:gd name="T192" fmla="*/ 1022 h 102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7" h="1022">
                    <a:moveTo>
                      <a:pt x="0" y="133"/>
                    </a:moveTo>
                    <a:lnTo>
                      <a:pt x="2" y="125"/>
                    </a:lnTo>
                    <a:lnTo>
                      <a:pt x="4" y="120"/>
                    </a:lnTo>
                    <a:lnTo>
                      <a:pt x="7" y="147"/>
                    </a:lnTo>
                    <a:lnTo>
                      <a:pt x="9" y="131"/>
                    </a:lnTo>
                    <a:lnTo>
                      <a:pt x="12" y="80"/>
                    </a:lnTo>
                    <a:lnTo>
                      <a:pt x="15" y="103"/>
                    </a:lnTo>
                    <a:lnTo>
                      <a:pt x="17" y="101"/>
                    </a:lnTo>
                    <a:lnTo>
                      <a:pt x="19" y="98"/>
                    </a:lnTo>
                    <a:lnTo>
                      <a:pt x="21" y="124"/>
                    </a:lnTo>
                    <a:lnTo>
                      <a:pt x="24" y="128"/>
                    </a:lnTo>
                    <a:lnTo>
                      <a:pt x="27" y="137"/>
                    </a:lnTo>
                    <a:lnTo>
                      <a:pt x="29" y="132"/>
                    </a:lnTo>
                    <a:lnTo>
                      <a:pt x="32" y="124"/>
                    </a:lnTo>
                    <a:lnTo>
                      <a:pt x="34" y="128"/>
                    </a:lnTo>
                    <a:lnTo>
                      <a:pt x="36" y="143"/>
                    </a:lnTo>
                    <a:lnTo>
                      <a:pt x="38" y="137"/>
                    </a:lnTo>
                    <a:lnTo>
                      <a:pt x="41" y="122"/>
                    </a:lnTo>
                    <a:lnTo>
                      <a:pt x="44" y="112"/>
                    </a:lnTo>
                    <a:lnTo>
                      <a:pt x="46" y="132"/>
                    </a:lnTo>
                    <a:lnTo>
                      <a:pt x="49" y="139"/>
                    </a:lnTo>
                    <a:lnTo>
                      <a:pt x="51" y="108"/>
                    </a:lnTo>
                    <a:lnTo>
                      <a:pt x="53" y="125"/>
                    </a:lnTo>
                    <a:lnTo>
                      <a:pt x="56" y="141"/>
                    </a:lnTo>
                    <a:lnTo>
                      <a:pt x="59" y="129"/>
                    </a:lnTo>
                    <a:lnTo>
                      <a:pt x="61" y="119"/>
                    </a:lnTo>
                    <a:lnTo>
                      <a:pt x="64" y="112"/>
                    </a:lnTo>
                    <a:lnTo>
                      <a:pt x="66" y="128"/>
                    </a:lnTo>
                    <a:lnTo>
                      <a:pt x="68" y="132"/>
                    </a:lnTo>
                    <a:lnTo>
                      <a:pt x="70" y="118"/>
                    </a:lnTo>
                    <a:lnTo>
                      <a:pt x="74" y="128"/>
                    </a:lnTo>
                    <a:lnTo>
                      <a:pt x="76" y="128"/>
                    </a:lnTo>
                    <a:lnTo>
                      <a:pt x="78" y="110"/>
                    </a:lnTo>
                    <a:lnTo>
                      <a:pt x="81" y="109"/>
                    </a:lnTo>
                    <a:lnTo>
                      <a:pt x="83" y="116"/>
                    </a:lnTo>
                    <a:lnTo>
                      <a:pt x="85" y="118"/>
                    </a:lnTo>
                    <a:lnTo>
                      <a:pt x="87" y="113"/>
                    </a:lnTo>
                    <a:lnTo>
                      <a:pt x="91" y="111"/>
                    </a:lnTo>
                    <a:lnTo>
                      <a:pt x="93" y="100"/>
                    </a:lnTo>
                    <a:lnTo>
                      <a:pt x="95" y="100"/>
                    </a:lnTo>
                    <a:lnTo>
                      <a:pt x="98" y="106"/>
                    </a:lnTo>
                    <a:lnTo>
                      <a:pt x="100" y="105"/>
                    </a:lnTo>
                    <a:lnTo>
                      <a:pt x="102" y="106"/>
                    </a:lnTo>
                    <a:lnTo>
                      <a:pt x="106" y="100"/>
                    </a:lnTo>
                    <a:lnTo>
                      <a:pt x="108" y="91"/>
                    </a:lnTo>
                    <a:lnTo>
                      <a:pt x="110" y="97"/>
                    </a:lnTo>
                    <a:lnTo>
                      <a:pt x="113" y="105"/>
                    </a:lnTo>
                    <a:lnTo>
                      <a:pt x="115" y="98"/>
                    </a:lnTo>
                    <a:lnTo>
                      <a:pt x="117" y="98"/>
                    </a:lnTo>
                    <a:lnTo>
                      <a:pt x="119" y="102"/>
                    </a:lnTo>
                    <a:lnTo>
                      <a:pt x="123" y="95"/>
                    </a:lnTo>
                    <a:lnTo>
                      <a:pt x="125" y="95"/>
                    </a:lnTo>
                    <a:lnTo>
                      <a:pt x="127" y="97"/>
                    </a:lnTo>
                    <a:lnTo>
                      <a:pt x="130" y="95"/>
                    </a:lnTo>
                    <a:lnTo>
                      <a:pt x="132" y="94"/>
                    </a:lnTo>
                    <a:lnTo>
                      <a:pt x="134" y="95"/>
                    </a:lnTo>
                    <a:lnTo>
                      <a:pt x="138" y="93"/>
                    </a:lnTo>
                    <a:lnTo>
                      <a:pt x="140" y="90"/>
                    </a:lnTo>
                    <a:lnTo>
                      <a:pt x="142" y="87"/>
                    </a:lnTo>
                    <a:lnTo>
                      <a:pt x="144" y="82"/>
                    </a:lnTo>
                    <a:lnTo>
                      <a:pt x="147" y="83"/>
                    </a:lnTo>
                    <a:lnTo>
                      <a:pt x="149" y="78"/>
                    </a:lnTo>
                    <a:lnTo>
                      <a:pt x="152" y="72"/>
                    </a:lnTo>
                    <a:lnTo>
                      <a:pt x="155" y="74"/>
                    </a:lnTo>
                    <a:lnTo>
                      <a:pt x="157" y="71"/>
                    </a:lnTo>
                    <a:lnTo>
                      <a:pt x="159" y="73"/>
                    </a:lnTo>
                    <a:lnTo>
                      <a:pt x="162" y="73"/>
                    </a:lnTo>
                    <a:lnTo>
                      <a:pt x="164" y="71"/>
                    </a:lnTo>
                    <a:lnTo>
                      <a:pt x="166" y="70"/>
                    </a:lnTo>
                    <a:lnTo>
                      <a:pt x="169" y="65"/>
                    </a:lnTo>
                    <a:lnTo>
                      <a:pt x="172" y="64"/>
                    </a:lnTo>
                    <a:lnTo>
                      <a:pt x="174" y="64"/>
                    </a:lnTo>
                    <a:lnTo>
                      <a:pt x="176" y="71"/>
                    </a:lnTo>
                    <a:lnTo>
                      <a:pt x="179" y="71"/>
                    </a:lnTo>
                    <a:lnTo>
                      <a:pt x="181" y="69"/>
                    </a:lnTo>
                    <a:lnTo>
                      <a:pt x="184" y="71"/>
                    </a:lnTo>
                    <a:lnTo>
                      <a:pt x="187" y="71"/>
                    </a:lnTo>
                    <a:lnTo>
                      <a:pt x="189" y="67"/>
                    </a:lnTo>
                    <a:lnTo>
                      <a:pt x="191" y="65"/>
                    </a:lnTo>
                    <a:lnTo>
                      <a:pt x="193" y="64"/>
                    </a:lnTo>
                    <a:lnTo>
                      <a:pt x="196" y="67"/>
                    </a:lnTo>
                    <a:lnTo>
                      <a:pt x="198" y="65"/>
                    </a:lnTo>
                    <a:lnTo>
                      <a:pt x="201" y="63"/>
                    </a:lnTo>
                    <a:lnTo>
                      <a:pt x="204" y="73"/>
                    </a:lnTo>
                    <a:lnTo>
                      <a:pt x="206" y="72"/>
                    </a:lnTo>
                    <a:lnTo>
                      <a:pt x="208" y="67"/>
                    </a:lnTo>
                    <a:lnTo>
                      <a:pt x="211" y="73"/>
                    </a:lnTo>
                    <a:lnTo>
                      <a:pt x="213" y="73"/>
                    </a:lnTo>
                    <a:lnTo>
                      <a:pt x="216" y="75"/>
                    </a:lnTo>
                    <a:lnTo>
                      <a:pt x="218" y="78"/>
                    </a:lnTo>
                    <a:lnTo>
                      <a:pt x="221" y="78"/>
                    </a:lnTo>
                    <a:lnTo>
                      <a:pt x="223" y="79"/>
                    </a:lnTo>
                    <a:lnTo>
                      <a:pt x="225" y="78"/>
                    </a:lnTo>
                    <a:lnTo>
                      <a:pt x="228" y="77"/>
                    </a:lnTo>
                    <a:lnTo>
                      <a:pt x="230" y="75"/>
                    </a:lnTo>
                    <a:lnTo>
                      <a:pt x="233" y="78"/>
                    </a:lnTo>
                    <a:lnTo>
                      <a:pt x="236" y="82"/>
                    </a:lnTo>
                    <a:lnTo>
                      <a:pt x="238" y="83"/>
                    </a:lnTo>
                    <a:lnTo>
                      <a:pt x="240" y="88"/>
                    </a:lnTo>
                    <a:lnTo>
                      <a:pt x="242" y="85"/>
                    </a:lnTo>
                    <a:lnTo>
                      <a:pt x="245" y="79"/>
                    </a:lnTo>
                    <a:lnTo>
                      <a:pt x="248" y="80"/>
                    </a:lnTo>
                    <a:lnTo>
                      <a:pt x="250" y="81"/>
                    </a:lnTo>
                    <a:lnTo>
                      <a:pt x="253" y="77"/>
                    </a:lnTo>
                    <a:lnTo>
                      <a:pt x="255" y="77"/>
                    </a:lnTo>
                    <a:lnTo>
                      <a:pt x="257" y="82"/>
                    </a:lnTo>
                    <a:lnTo>
                      <a:pt x="259" y="83"/>
                    </a:lnTo>
                    <a:lnTo>
                      <a:pt x="263" y="83"/>
                    </a:lnTo>
                    <a:lnTo>
                      <a:pt x="265" y="85"/>
                    </a:lnTo>
                    <a:lnTo>
                      <a:pt x="267" y="81"/>
                    </a:lnTo>
                    <a:lnTo>
                      <a:pt x="270" y="78"/>
                    </a:lnTo>
                    <a:lnTo>
                      <a:pt x="272" y="75"/>
                    </a:lnTo>
                    <a:lnTo>
                      <a:pt x="274" y="73"/>
                    </a:lnTo>
                    <a:lnTo>
                      <a:pt x="277" y="73"/>
                    </a:lnTo>
                    <a:lnTo>
                      <a:pt x="280" y="78"/>
                    </a:lnTo>
                    <a:lnTo>
                      <a:pt x="282" y="77"/>
                    </a:lnTo>
                    <a:lnTo>
                      <a:pt x="285" y="77"/>
                    </a:lnTo>
                    <a:lnTo>
                      <a:pt x="287" y="78"/>
                    </a:lnTo>
                    <a:lnTo>
                      <a:pt x="289" y="74"/>
                    </a:lnTo>
                    <a:lnTo>
                      <a:pt x="291" y="73"/>
                    </a:lnTo>
                    <a:lnTo>
                      <a:pt x="295" y="73"/>
                    </a:lnTo>
                    <a:lnTo>
                      <a:pt x="297" y="70"/>
                    </a:lnTo>
                    <a:lnTo>
                      <a:pt x="299" y="70"/>
                    </a:lnTo>
                    <a:lnTo>
                      <a:pt x="302" y="69"/>
                    </a:lnTo>
                    <a:lnTo>
                      <a:pt x="304" y="67"/>
                    </a:lnTo>
                    <a:lnTo>
                      <a:pt x="306" y="67"/>
                    </a:lnTo>
                    <a:lnTo>
                      <a:pt x="308" y="67"/>
                    </a:lnTo>
                    <a:lnTo>
                      <a:pt x="312" y="66"/>
                    </a:lnTo>
                    <a:lnTo>
                      <a:pt x="314" y="65"/>
                    </a:lnTo>
                    <a:lnTo>
                      <a:pt x="316" y="63"/>
                    </a:lnTo>
                    <a:lnTo>
                      <a:pt x="319" y="63"/>
                    </a:lnTo>
                    <a:lnTo>
                      <a:pt x="321" y="64"/>
                    </a:lnTo>
                    <a:lnTo>
                      <a:pt x="323" y="63"/>
                    </a:lnTo>
                    <a:lnTo>
                      <a:pt x="327" y="64"/>
                    </a:lnTo>
                    <a:lnTo>
                      <a:pt x="329" y="60"/>
                    </a:lnTo>
                    <a:lnTo>
                      <a:pt x="331" y="55"/>
                    </a:lnTo>
                    <a:lnTo>
                      <a:pt x="334" y="60"/>
                    </a:lnTo>
                    <a:lnTo>
                      <a:pt x="336" y="62"/>
                    </a:lnTo>
                    <a:lnTo>
                      <a:pt x="338" y="59"/>
                    </a:lnTo>
                    <a:lnTo>
                      <a:pt x="342" y="58"/>
                    </a:lnTo>
                    <a:lnTo>
                      <a:pt x="344" y="55"/>
                    </a:lnTo>
                    <a:lnTo>
                      <a:pt x="346" y="52"/>
                    </a:lnTo>
                    <a:lnTo>
                      <a:pt x="348" y="50"/>
                    </a:lnTo>
                    <a:lnTo>
                      <a:pt x="351" y="50"/>
                    </a:lnTo>
                    <a:lnTo>
                      <a:pt x="353" y="51"/>
                    </a:lnTo>
                    <a:lnTo>
                      <a:pt x="355" y="50"/>
                    </a:lnTo>
                    <a:lnTo>
                      <a:pt x="359" y="51"/>
                    </a:lnTo>
                    <a:lnTo>
                      <a:pt x="361" y="47"/>
                    </a:lnTo>
                    <a:lnTo>
                      <a:pt x="363" y="44"/>
                    </a:lnTo>
                    <a:lnTo>
                      <a:pt x="365" y="44"/>
                    </a:lnTo>
                    <a:lnTo>
                      <a:pt x="368" y="47"/>
                    </a:lnTo>
                    <a:lnTo>
                      <a:pt x="370" y="46"/>
                    </a:lnTo>
                    <a:lnTo>
                      <a:pt x="373" y="46"/>
                    </a:lnTo>
                    <a:lnTo>
                      <a:pt x="376" y="48"/>
                    </a:lnTo>
                    <a:lnTo>
                      <a:pt x="378" y="43"/>
                    </a:lnTo>
                    <a:lnTo>
                      <a:pt x="380" y="40"/>
                    </a:lnTo>
                    <a:lnTo>
                      <a:pt x="383" y="39"/>
                    </a:lnTo>
                    <a:lnTo>
                      <a:pt x="385" y="35"/>
                    </a:lnTo>
                    <a:lnTo>
                      <a:pt x="387" y="33"/>
                    </a:lnTo>
                    <a:lnTo>
                      <a:pt x="391" y="34"/>
                    </a:lnTo>
                    <a:lnTo>
                      <a:pt x="393" y="35"/>
                    </a:lnTo>
                    <a:lnTo>
                      <a:pt x="395" y="36"/>
                    </a:lnTo>
                    <a:lnTo>
                      <a:pt x="397" y="35"/>
                    </a:lnTo>
                    <a:lnTo>
                      <a:pt x="400" y="36"/>
                    </a:lnTo>
                    <a:lnTo>
                      <a:pt x="402" y="38"/>
                    </a:lnTo>
                    <a:lnTo>
                      <a:pt x="405" y="40"/>
                    </a:lnTo>
                    <a:lnTo>
                      <a:pt x="408" y="40"/>
                    </a:lnTo>
                    <a:lnTo>
                      <a:pt x="410" y="36"/>
                    </a:lnTo>
                    <a:lnTo>
                      <a:pt x="412" y="36"/>
                    </a:lnTo>
                    <a:lnTo>
                      <a:pt x="414" y="35"/>
                    </a:lnTo>
                    <a:lnTo>
                      <a:pt x="417" y="34"/>
                    </a:lnTo>
                    <a:lnTo>
                      <a:pt x="419" y="28"/>
                    </a:lnTo>
                    <a:lnTo>
                      <a:pt x="422" y="28"/>
                    </a:lnTo>
                    <a:lnTo>
                      <a:pt x="425" y="28"/>
                    </a:lnTo>
                    <a:lnTo>
                      <a:pt x="427" y="27"/>
                    </a:lnTo>
                    <a:lnTo>
                      <a:pt x="429" y="28"/>
                    </a:lnTo>
                    <a:lnTo>
                      <a:pt x="432" y="25"/>
                    </a:lnTo>
                    <a:lnTo>
                      <a:pt x="434" y="26"/>
                    </a:lnTo>
                    <a:lnTo>
                      <a:pt x="437" y="27"/>
                    </a:lnTo>
                    <a:lnTo>
                      <a:pt x="439" y="25"/>
                    </a:lnTo>
                    <a:lnTo>
                      <a:pt x="442" y="24"/>
                    </a:lnTo>
                    <a:lnTo>
                      <a:pt x="444" y="24"/>
                    </a:lnTo>
                    <a:lnTo>
                      <a:pt x="446" y="24"/>
                    </a:lnTo>
                    <a:lnTo>
                      <a:pt x="449" y="24"/>
                    </a:lnTo>
                    <a:lnTo>
                      <a:pt x="452" y="26"/>
                    </a:lnTo>
                    <a:lnTo>
                      <a:pt x="454" y="25"/>
                    </a:lnTo>
                    <a:lnTo>
                      <a:pt x="457" y="21"/>
                    </a:lnTo>
                    <a:lnTo>
                      <a:pt x="459" y="19"/>
                    </a:lnTo>
                    <a:lnTo>
                      <a:pt x="461" y="20"/>
                    </a:lnTo>
                    <a:lnTo>
                      <a:pt x="463" y="18"/>
                    </a:lnTo>
                    <a:lnTo>
                      <a:pt x="466" y="18"/>
                    </a:lnTo>
                    <a:lnTo>
                      <a:pt x="469" y="23"/>
                    </a:lnTo>
                    <a:lnTo>
                      <a:pt x="471" y="27"/>
                    </a:lnTo>
                    <a:lnTo>
                      <a:pt x="474" y="21"/>
                    </a:lnTo>
                    <a:lnTo>
                      <a:pt x="476" y="18"/>
                    </a:lnTo>
                    <a:lnTo>
                      <a:pt x="478" y="15"/>
                    </a:lnTo>
                    <a:lnTo>
                      <a:pt x="481" y="13"/>
                    </a:lnTo>
                    <a:lnTo>
                      <a:pt x="484" y="18"/>
                    </a:lnTo>
                    <a:lnTo>
                      <a:pt x="486" y="13"/>
                    </a:lnTo>
                    <a:lnTo>
                      <a:pt x="488" y="11"/>
                    </a:lnTo>
                    <a:lnTo>
                      <a:pt x="491" y="16"/>
                    </a:lnTo>
                    <a:lnTo>
                      <a:pt x="493" y="17"/>
                    </a:lnTo>
                    <a:lnTo>
                      <a:pt x="495" y="15"/>
                    </a:lnTo>
                    <a:lnTo>
                      <a:pt x="498" y="12"/>
                    </a:lnTo>
                    <a:lnTo>
                      <a:pt x="501" y="15"/>
                    </a:lnTo>
                    <a:lnTo>
                      <a:pt x="503" y="15"/>
                    </a:lnTo>
                    <a:lnTo>
                      <a:pt x="506" y="11"/>
                    </a:lnTo>
                    <a:lnTo>
                      <a:pt x="508" y="11"/>
                    </a:lnTo>
                    <a:lnTo>
                      <a:pt x="510" y="16"/>
                    </a:lnTo>
                    <a:lnTo>
                      <a:pt x="512" y="16"/>
                    </a:lnTo>
                    <a:lnTo>
                      <a:pt x="516" y="12"/>
                    </a:lnTo>
                    <a:lnTo>
                      <a:pt x="518" y="16"/>
                    </a:lnTo>
                    <a:lnTo>
                      <a:pt x="520" y="20"/>
                    </a:lnTo>
                    <a:lnTo>
                      <a:pt x="523" y="18"/>
                    </a:lnTo>
                    <a:lnTo>
                      <a:pt x="525" y="12"/>
                    </a:lnTo>
                    <a:lnTo>
                      <a:pt x="527" y="6"/>
                    </a:lnTo>
                    <a:lnTo>
                      <a:pt x="531" y="6"/>
                    </a:lnTo>
                    <a:lnTo>
                      <a:pt x="533" y="4"/>
                    </a:lnTo>
                    <a:lnTo>
                      <a:pt x="535" y="0"/>
                    </a:lnTo>
                    <a:lnTo>
                      <a:pt x="537" y="0"/>
                    </a:lnTo>
                    <a:lnTo>
                      <a:pt x="540" y="0"/>
                    </a:lnTo>
                    <a:lnTo>
                      <a:pt x="542" y="0"/>
                    </a:lnTo>
                    <a:lnTo>
                      <a:pt x="544" y="1"/>
                    </a:lnTo>
                    <a:lnTo>
                      <a:pt x="548" y="11"/>
                    </a:lnTo>
                    <a:lnTo>
                      <a:pt x="550" y="17"/>
                    </a:lnTo>
                    <a:lnTo>
                      <a:pt x="552" y="15"/>
                    </a:lnTo>
                    <a:lnTo>
                      <a:pt x="555" y="6"/>
                    </a:lnTo>
                    <a:lnTo>
                      <a:pt x="557" y="6"/>
                    </a:lnTo>
                    <a:lnTo>
                      <a:pt x="559" y="10"/>
                    </a:lnTo>
                    <a:lnTo>
                      <a:pt x="563" y="10"/>
                    </a:lnTo>
                    <a:lnTo>
                      <a:pt x="565" y="12"/>
                    </a:lnTo>
                    <a:lnTo>
                      <a:pt x="567" y="10"/>
                    </a:lnTo>
                    <a:lnTo>
                      <a:pt x="569" y="6"/>
                    </a:lnTo>
                    <a:lnTo>
                      <a:pt x="572" y="3"/>
                    </a:lnTo>
                    <a:lnTo>
                      <a:pt x="574" y="3"/>
                    </a:lnTo>
                    <a:lnTo>
                      <a:pt x="576" y="0"/>
                    </a:lnTo>
                    <a:lnTo>
                      <a:pt x="580" y="1"/>
                    </a:lnTo>
                    <a:lnTo>
                      <a:pt x="582" y="6"/>
                    </a:lnTo>
                    <a:lnTo>
                      <a:pt x="584" y="2"/>
                    </a:lnTo>
                    <a:lnTo>
                      <a:pt x="586" y="11"/>
                    </a:lnTo>
                    <a:lnTo>
                      <a:pt x="589" y="11"/>
                    </a:lnTo>
                    <a:lnTo>
                      <a:pt x="591" y="11"/>
                    </a:lnTo>
                    <a:lnTo>
                      <a:pt x="594" y="15"/>
                    </a:lnTo>
                    <a:lnTo>
                      <a:pt x="597" y="12"/>
                    </a:lnTo>
                    <a:lnTo>
                      <a:pt x="599" y="11"/>
                    </a:lnTo>
                    <a:lnTo>
                      <a:pt x="601" y="9"/>
                    </a:lnTo>
                    <a:lnTo>
                      <a:pt x="604" y="18"/>
                    </a:lnTo>
                    <a:lnTo>
                      <a:pt x="606" y="19"/>
                    </a:lnTo>
                    <a:lnTo>
                      <a:pt x="608" y="11"/>
                    </a:lnTo>
                    <a:lnTo>
                      <a:pt x="612" y="18"/>
                    </a:lnTo>
                    <a:lnTo>
                      <a:pt x="614" y="23"/>
                    </a:lnTo>
                    <a:lnTo>
                      <a:pt x="616" y="13"/>
                    </a:lnTo>
                    <a:lnTo>
                      <a:pt x="618" y="16"/>
                    </a:lnTo>
                    <a:lnTo>
                      <a:pt x="621" y="24"/>
                    </a:lnTo>
                    <a:lnTo>
                      <a:pt x="623" y="29"/>
                    </a:lnTo>
                    <a:lnTo>
                      <a:pt x="626" y="25"/>
                    </a:lnTo>
                    <a:lnTo>
                      <a:pt x="629" y="26"/>
                    </a:lnTo>
                    <a:lnTo>
                      <a:pt x="631" y="35"/>
                    </a:lnTo>
                    <a:lnTo>
                      <a:pt x="633" y="36"/>
                    </a:lnTo>
                    <a:lnTo>
                      <a:pt x="635" y="36"/>
                    </a:lnTo>
                    <a:lnTo>
                      <a:pt x="638" y="33"/>
                    </a:lnTo>
                    <a:lnTo>
                      <a:pt x="641" y="39"/>
                    </a:lnTo>
                    <a:lnTo>
                      <a:pt x="643" y="49"/>
                    </a:lnTo>
                    <a:lnTo>
                      <a:pt x="646" y="49"/>
                    </a:lnTo>
                    <a:lnTo>
                      <a:pt x="648" y="50"/>
                    </a:lnTo>
                    <a:lnTo>
                      <a:pt x="650" y="44"/>
                    </a:lnTo>
                    <a:lnTo>
                      <a:pt x="653" y="39"/>
                    </a:lnTo>
                    <a:lnTo>
                      <a:pt x="655" y="44"/>
                    </a:lnTo>
                    <a:lnTo>
                      <a:pt x="658" y="50"/>
                    </a:lnTo>
                    <a:lnTo>
                      <a:pt x="661" y="64"/>
                    </a:lnTo>
                    <a:lnTo>
                      <a:pt x="663" y="66"/>
                    </a:lnTo>
                    <a:lnTo>
                      <a:pt x="665" y="66"/>
                    </a:lnTo>
                    <a:lnTo>
                      <a:pt x="667" y="71"/>
                    </a:lnTo>
                    <a:lnTo>
                      <a:pt x="670" y="70"/>
                    </a:lnTo>
                    <a:lnTo>
                      <a:pt x="673" y="67"/>
                    </a:lnTo>
                    <a:lnTo>
                      <a:pt x="675" y="67"/>
                    </a:lnTo>
                    <a:lnTo>
                      <a:pt x="678" y="78"/>
                    </a:lnTo>
                    <a:lnTo>
                      <a:pt x="680" y="87"/>
                    </a:lnTo>
                    <a:lnTo>
                      <a:pt x="682" y="83"/>
                    </a:lnTo>
                    <a:lnTo>
                      <a:pt x="684" y="86"/>
                    </a:lnTo>
                    <a:lnTo>
                      <a:pt x="687" y="81"/>
                    </a:lnTo>
                    <a:lnTo>
                      <a:pt x="690" y="78"/>
                    </a:lnTo>
                    <a:lnTo>
                      <a:pt x="692" y="89"/>
                    </a:lnTo>
                    <a:lnTo>
                      <a:pt x="695" y="103"/>
                    </a:lnTo>
                    <a:lnTo>
                      <a:pt x="697" y="108"/>
                    </a:lnTo>
                    <a:lnTo>
                      <a:pt x="699" y="106"/>
                    </a:lnTo>
                    <a:lnTo>
                      <a:pt x="702" y="98"/>
                    </a:lnTo>
                    <a:lnTo>
                      <a:pt x="705" y="105"/>
                    </a:lnTo>
                    <a:lnTo>
                      <a:pt x="707" y="106"/>
                    </a:lnTo>
                    <a:lnTo>
                      <a:pt x="710" y="109"/>
                    </a:lnTo>
                    <a:lnTo>
                      <a:pt x="712" y="119"/>
                    </a:lnTo>
                    <a:lnTo>
                      <a:pt x="714" y="117"/>
                    </a:lnTo>
                    <a:lnTo>
                      <a:pt x="716" y="124"/>
                    </a:lnTo>
                    <a:lnTo>
                      <a:pt x="720" y="129"/>
                    </a:lnTo>
                    <a:lnTo>
                      <a:pt x="722" y="128"/>
                    </a:lnTo>
                    <a:lnTo>
                      <a:pt x="724" y="139"/>
                    </a:lnTo>
                    <a:lnTo>
                      <a:pt x="727" y="144"/>
                    </a:lnTo>
                    <a:lnTo>
                      <a:pt x="729" y="136"/>
                    </a:lnTo>
                    <a:lnTo>
                      <a:pt x="731" y="140"/>
                    </a:lnTo>
                    <a:lnTo>
                      <a:pt x="733" y="148"/>
                    </a:lnTo>
                    <a:lnTo>
                      <a:pt x="737" y="151"/>
                    </a:lnTo>
                    <a:lnTo>
                      <a:pt x="739" y="149"/>
                    </a:lnTo>
                    <a:lnTo>
                      <a:pt x="741" y="149"/>
                    </a:lnTo>
                    <a:lnTo>
                      <a:pt x="744" y="155"/>
                    </a:lnTo>
                    <a:lnTo>
                      <a:pt x="746" y="157"/>
                    </a:lnTo>
                    <a:lnTo>
                      <a:pt x="748" y="160"/>
                    </a:lnTo>
                    <a:lnTo>
                      <a:pt x="752" y="166"/>
                    </a:lnTo>
                    <a:lnTo>
                      <a:pt x="754" y="174"/>
                    </a:lnTo>
                    <a:lnTo>
                      <a:pt x="756" y="173"/>
                    </a:lnTo>
                    <a:lnTo>
                      <a:pt x="758" y="175"/>
                    </a:lnTo>
                    <a:lnTo>
                      <a:pt x="761" y="186"/>
                    </a:lnTo>
                    <a:lnTo>
                      <a:pt x="763" y="191"/>
                    </a:lnTo>
                    <a:lnTo>
                      <a:pt x="765" y="189"/>
                    </a:lnTo>
                    <a:lnTo>
                      <a:pt x="769" y="196"/>
                    </a:lnTo>
                    <a:lnTo>
                      <a:pt x="771" y="201"/>
                    </a:lnTo>
                    <a:lnTo>
                      <a:pt x="773" y="201"/>
                    </a:lnTo>
                    <a:lnTo>
                      <a:pt x="776" y="209"/>
                    </a:lnTo>
                    <a:lnTo>
                      <a:pt x="778" y="210"/>
                    </a:lnTo>
                    <a:lnTo>
                      <a:pt x="780" y="214"/>
                    </a:lnTo>
                    <a:lnTo>
                      <a:pt x="784" y="221"/>
                    </a:lnTo>
                    <a:lnTo>
                      <a:pt x="786" y="229"/>
                    </a:lnTo>
                    <a:lnTo>
                      <a:pt x="788" y="241"/>
                    </a:lnTo>
                    <a:lnTo>
                      <a:pt x="790" y="238"/>
                    </a:lnTo>
                    <a:lnTo>
                      <a:pt x="793" y="238"/>
                    </a:lnTo>
                    <a:lnTo>
                      <a:pt x="795" y="242"/>
                    </a:lnTo>
                    <a:lnTo>
                      <a:pt x="797" y="243"/>
                    </a:lnTo>
                    <a:lnTo>
                      <a:pt x="801" y="251"/>
                    </a:lnTo>
                    <a:lnTo>
                      <a:pt x="803" y="258"/>
                    </a:lnTo>
                    <a:lnTo>
                      <a:pt x="805" y="264"/>
                    </a:lnTo>
                    <a:lnTo>
                      <a:pt x="807" y="272"/>
                    </a:lnTo>
                    <a:lnTo>
                      <a:pt x="810" y="273"/>
                    </a:lnTo>
                    <a:lnTo>
                      <a:pt x="812" y="276"/>
                    </a:lnTo>
                    <a:lnTo>
                      <a:pt x="815" y="280"/>
                    </a:lnTo>
                    <a:lnTo>
                      <a:pt x="818" y="288"/>
                    </a:lnTo>
                    <a:lnTo>
                      <a:pt x="820" y="295"/>
                    </a:lnTo>
                    <a:lnTo>
                      <a:pt x="822" y="295"/>
                    </a:lnTo>
                    <a:lnTo>
                      <a:pt x="825" y="297"/>
                    </a:lnTo>
                    <a:lnTo>
                      <a:pt x="827" y="302"/>
                    </a:lnTo>
                    <a:lnTo>
                      <a:pt x="830" y="307"/>
                    </a:lnTo>
                    <a:lnTo>
                      <a:pt x="833" y="314"/>
                    </a:lnTo>
                    <a:lnTo>
                      <a:pt x="835" y="319"/>
                    </a:lnTo>
                    <a:lnTo>
                      <a:pt x="837" y="326"/>
                    </a:lnTo>
                    <a:lnTo>
                      <a:pt x="839" y="330"/>
                    </a:lnTo>
                    <a:lnTo>
                      <a:pt x="842" y="335"/>
                    </a:lnTo>
                    <a:lnTo>
                      <a:pt x="844" y="343"/>
                    </a:lnTo>
                    <a:lnTo>
                      <a:pt x="847" y="348"/>
                    </a:lnTo>
                    <a:lnTo>
                      <a:pt x="850" y="349"/>
                    </a:lnTo>
                    <a:lnTo>
                      <a:pt x="852" y="354"/>
                    </a:lnTo>
                    <a:lnTo>
                      <a:pt x="854" y="359"/>
                    </a:lnTo>
                    <a:lnTo>
                      <a:pt x="856" y="363"/>
                    </a:lnTo>
                    <a:lnTo>
                      <a:pt x="859" y="368"/>
                    </a:lnTo>
                    <a:lnTo>
                      <a:pt x="862" y="373"/>
                    </a:lnTo>
                    <a:lnTo>
                      <a:pt x="864" y="376"/>
                    </a:lnTo>
                    <a:lnTo>
                      <a:pt x="867" y="383"/>
                    </a:lnTo>
                    <a:lnTo>
                      <a:pt x="869" y="387"/>
                    </a:lnTo>
                    <a:lnTo>
                      <a:pt x="871" y="392"/>
                    </a:lnTo>
                    <a:lnTo>
                      <a:pt x="874" y="400"/>
                    </a:lnTo>
                    <a:lnTo>
                      <a:pt x="876" y="404"/>
                    </a:lnTo>
                    <a:lnTo>
                      <a:pt x="879" y="407"/>
                    </a:lnTo>
                    <a:lnTo>
                      <a:pt x="882" y="412"/>
                    </a:lnTo>
                    <a:lnTo>
                      <a:pt x="884" y="414"/>
                    </a:lnTo>
                    <a:lnTo>
                      <a:pt x="886" y="420"/>
                    </a:lnTo>
                    <a:lnTo>
                      <a:pt x="888" y="429"/>
                    </a:lnTo>
                    <a:lnTo>
                      <a:pt x="891" y="434"/>
                    </a:lnTo>
                    <a:lnTo>
                      <a:pt x="894" y="439"/>
                    </a:lnTo>
                    <a:lnTo>
                      <a:pt x="896" y="445"/>
                    </a:lnTo>
                    <a:lnTo>
                      <a:pt x="899" y="449"/>
                    </a:lnTo>
                    <a:lnTo>
                      <a:pt x="901" y="451"/>
                    </a:lnTo>
                    <a:lnTo>
                      <a:pt x="903" y="458"/>
                    </a:lnTo>
                    <a:lnTo>
                      <a:pt x="905" y="466"/>
                    </a:lnTo>
                    <a:lnTo>
                      <a:pt x="909" y="472"/>
                    </a:lnTo>
                    <a:lnTo>
                      <a:pt x="911" y="476"/>
                    </a:lnTo>
                    <a:lnTo>
                      <a:pt x="913" y="482"/>
                    </a:lnTo>
                    <a:lnTo>
                      <a:pt x="916" y="492"/>
                    </a:lnTo>
                    <a:lnTo>
                      <a:pt x="918" y="500"/>
                    </a:lnTo>
                    <a:lnTo>
                      <a:pt x="920" y="505"/>
                    </a:lnTo>
                    <a:lnTo>
                      <a:pt x="923" y="510"/>
                    </a:lnTo>
                    <a:lnTo>
                      <a:pt x="926" y="515"/>
                    </a:lnTo>
                    <a:lnTo>
                      <a:pt x="928" y="526"/>
                    </a:lnTo>
                    <a:lnTo>
                      <a:pt x="931" y="534"/>
                    </a:lnTo>
                    <a:lnTo>
                      <a:pt x="933" y="541"/>
                    </a:lnTo>
                    <a:lnTo>
                      <a:pt x="935" y="546"/>
                    </a:lnTo>
                    <a:lnTo>
                      <a:pt x="937" y="555"/>
                    </a:lnTo>
                    <a:lnTo>
                      <a:pt x="941" y="565"/>
                    </a:lnTo>
                    <a:lnTo>
                      <a:pt x="943" y="572"/>
                    </a:lnTo>
                    <a:lnTo>
                      <a:pt x="945" y="582"/>
                    </a:lnTo>
                    <a:lnTo>
                      <a:pt x="948" y="592"/>
                    </a:lnTo>
                    <a:lnTo>
                      <a:pt x="950" y="599"/>
                    </a:lnTo>
                    <a:lnTo>
                      <a:pt x="952" y="603"/>
                    </a:lnTo>
                    <a:lnTo>
                      <a:pt x="954" y="613"/>
                    </a:lnTo>
                    <a:lnTo>
                      <a:pt x="958" y="623"/>
                    </a:lnTo>
                    <a:lnTo>
                      <a:pt x="960" y="634"/>
                    </a:lnTo>
                    <a:lnTo>
                      <a:pt x="962" y="643"/>
                    </a:lnTo>
                    <a:lnTo>
                      <a:pt x="965" y="650"/>
                    </a:lnTo>
                    <a:lnTo>
                      <a:pt x="967" y="658"/>
                    </a:lnTo>
                    <a:lnTo>
                      <a:pt x="969" y="668"/>
                    </a:lnTo>
                    <a:lnTo>
                      <a:pt x="973" y="679"/>
                    </a:lnTo>
                    <a:lnTo>
                      <a:pt x="975" y="688"/>
                    </a:lnTo>
                    <a:lnTo>
                      <a:pt x="977" y="698"/>
                    </a:lnTo>
                    <a:lnTo>
                      <a:pt x="980" y="706"/>
                    </a:lnTo>
                    <a:lnTo>
                      <a:pt x="982" y="715"/>
                    </a:lnTo>
                    <a:lnTo>
                      <a:pt x="984" y="723"/>
                    </a:lnTo>
                    <a:lnTo>
                      <a:pt x="986" y="730"/>
                    </a:lnTo>
                    <a:lnTo>
                      <a:pt x="990" y="738"/>
                    </a:lnTo>
                    <a:lnTo>
                      <a:pt x="992" y="750"/>
                    </a:lnTo>
                    <a:lnTo>
                      <a:pt x="994" y="758"/>
                    </a:lnTo>
                    <a:lnTo>
                      <a:pt x="997" y="764"/>
                    </a:lnTo>
                    <a:lnTo>
                      <a:pt x="999" y="774"/>
                    </a:lnTo>
                    <a:lnTo>
                      <a:pt x="1001" y="784"/>
                    </a:lnTo>
                    <a:lnTo>
                      <a:pt x="1005" y="791"/>
                    </a:lnTo>
                    <a:lnTo>
                      <a:pt x="1007" y="799"/>
                    </a:lnTo>
                    <a:lnTo>
                      <a:pt x="1009" y="807"/>
                    </a:lnTo>
                    <a:lnTo>
                      <a:pt x="1011" y="815"/>
                    </a:lnTo>
                    <a:lnTo>
                      <a:pt x="1014" y="822"/>
                    </a:lnTo>
                    <a:lnTo>
                      <a:pt x="1016" y="830"/>
                    </a:lnTo>
                    <a:lnTo>
                      <a:pt x="1019" y="836"/>
                    </a:lnTo>
                    <a:lnTo>
                      <a:pt x="1022" y="843"/>
                    </a:lnTo>
                    <a:lnTo>
                      <a:pt x="1024" y="849"/>
                    </a:lnTo>
                    <a:lnTo>
                      <a:pt x="1026" y="855"/>
                    </a:lnTo>
                    <a:lnTo>
                      <a:pt x="1029" y="861"/>
                    </a:lnTo>
                    <a:lnTo>
                      <a:pt x="1031" y="866"/>
                    </a:lnTo>
                    <a:lnTo>
                      <a:pt x="1033" y="871"/>
                    </a:lnTo>
                    <a:lnTo>
                      <a:pt x="1036" y="878"/>
                    </a:lnTo>
                    <a:lnTo>
                      <a:pt x="1039" y="883"/>
                    </a:lnTo>
                    <a:lnTo>
                      <a:pt x="1041" y="887"/>
                    </a:lnTo>
                    <a:lnTo>
                      <a:pt x="1043" y="892"/>
                    </a:lnTo>
                    <a:lnTo>
                      <a:pt x="1046" y="895"/>
                    </a:lnTo>
                    <a:lnTo>
                      <a:pt x="1048" y="899"/>
                    </a:lnTo>
                    <a:lnTo>
                      <a:pt x="1051" y="902"/>
                    </a:lnTo>
                    <a:lnTo>
                      <a:pt x="1054" y="907"/>
                    </a:lnTo>
                    <a:lnTo>
                      <a:pt x="1056" y="910"/>
                    </a:lnTo>
                    <a:lnTo>
                      <a:pt x="1058" y="913"/>
                    </a:lnTo>
                    <a:lnTo>
                      <a:pt x="1060" y="915"/>
                    </a:lnTo>
                    <a:lnTo>
                      <a:pt x="1063" y="920"/>
                    </a:lnTo>
                    <a:lnTo>
                      <a:pt x="1065" y="922"/>
                    </a:lnTo>
                    <a:lnTo>
                      <a:pt x="1068" y="924"/>
                    </a:lnTo>
                    <a:lnTo>
                      <a:pt x="1071" y="924"/>
                    </a:lnTo>
                    <a:lnTo>
                      <a:pt x="1073" y="926"/>
                    </a:lnTo>
                    <a:lnTo>
                      <a:pt x="1075" y="931"/>
                    </a:lnTo>
                    <a:lnTo>
                      <a:pt x="1077" y="933"/>
                    </a:lnTo>
                    <a:lnTo>
                      <a:pt x="1080" y="934"/>
                    </a:lnTo>
                    <a:lnTo>
                      <a:pt x="1083" y="936"/>
                    </a:lnTo>
                    <a:lnTo>
                      <a:pt x="1085" y="938"/>
                    </a:lnTo>
                    <a:lnTo>
                      <a:pt x="1088" y="939"/>
                    </a:lnTo>
                    <a:lnTo>
                      <a:pt x="1090" y="940"/>
                    </a:lnTo>
                    <a:lnTo>
                      <a:pt x="1092" y="942"/>
                    </a:lnTo>
                    <a:lnTo>
                      <a:pt x="1095" y="942"/>
                    </a:lnTo>
                    <a:lnTo>
                      <a:pt x="1098" y="944"/>
                    </a:lnTo>
                    <a:lnTo>
                      <a:pt x="1100" y="945"/>
                    </a:lnTo>
                    <a:lnTo>
                      <a:pt x="1103" y="946"/>
                    </a:lnTo>
                    <a:lnTo>
                      <a:pt x="1105" y="946"/>
                    </a:lnTo>
                    <a:lnTo>
                      <a:pt x="1107" y="947"/>
                    </a:lnTo>
                    <a:lnTo>
                      <a:pt x="1109" y="949"/>
                    </a:lnTo>
                    <a:lnTo>
                      <a:pt x="1112" y="951"/>
                    </a:lnTo>
                    <a:lnTo>
                      <a:pt x="1115" y="953"/>
                    </a:lnTo>
                    <a:lnTo>
                      <a:pt x="1117" y="953"/>
                    </a:lnTo>
                    <a:lnTo>
                      <a:pt x="1120" y="954"/>
                    </a:lnTo>
                    <a:lnTo>
                      <a:pt x="1122" y="955"/>
                    </a:lnTo>
                    <a:lnTo>
                      <a:pt x="1124" y="956"/>
                    </a:lnTo>
                    <a:lnTo>
                      <a:pt x="1126" y="957"/>
                    </a:lnTo>
                    <a:lnTo>
                      <a:pt x="1130" y="956"/>
                    </a:lnTo>
                    <a:lnTo>
                      <a:pt x="1132" y="956"/>
                    </a:lnTo>
                    <a:lnTo>
                      <a:pt x="1134" y="956"/>
                    </a:lnTo>
                    <a:lnTo>
                      <a:pt x="1137" y="957"/>
                    </a:lnTo>
                    <a:lnTo>
                      <a:pt x="1139" y="960"/>
                    </a:lnTo>
                    <a:lnTo>
                      <a:pt x="1141" y="961"/>
                    </a:lnTo>
                    <a:lnTo>
                      <a:pt x="1144" y="962"/>
                    </a:lnTo>
                    <a:lnTo>
                      <a:pt x="1147" y="962"/>
                    </a:lnTo>
                    <a:lnTo>
                      <a:pt x="1149" y="963"/>
                    </a:lnTo>
                    <a:lnTo>
                      <a:pt x="1152" y="965"/>
                    </a:lnTo>
                    <a:lnTo>
                      <a:pt x="1154" y="965"/>
                    </a:lnTo>
                    <a:lnTo>
                      <a:pt x="1156" y="967"/>
                    </a:lnTo>
                    <a:lnTo>
                      <a:pt x="1158" y="967"/>
                    </a:lnTo>
                    <a:lnTo>
                      <a:pt x="1162" y="967"/>
                    </a:lnTo>
                    <a:lnTo>
                      <a:pt x="1164" y="967"/>
                    </a:lnTo>
                    <a:lnTo>
                      <a:pt x="1166" y="969"/>
                    </a:lnTo>
                    <a:lnTo>
                      <a:pt x="1169" y="969"/>
                    </a:lnTo>
                    <a:lnTo>
                      <a:pt x="1171" y="970"/>
                    </a:lnTo>
                    <a:lnTo>
                      <a:pt x="1173" y="970"/>
                    </a:lnTo>
                    <a:lnTo>
                      <a:pt x="1175" y="970"/>
                    </a:lnTo>
                    <a:lnTo>
                      <a:pt x="1179" y="970"/>
                    </a:lnTo>
                    <a:lnTo>
                      <a:pt x="1181" y="969"/>
                    </a:lnTo>
                    <a:lnTo>
                      <a:pt x="1183" y="970"/>
                    </a:lnTo>
                    <a:lnTo>
                      <a:pt x="1186" y="972"/>
                    </a:lnTo>
                    <a:lnTo>
                      <a:pt x="1188" y="974"/>
                    </a:lnTo>
                    <a:lnTo>
                      <a:pt x="1190" y="974"/>
                    </a:lnTo>
                    <a:lnTo>
                      <a:pt x="1194" y="975"/>
                    </a:lnTo>
                    <a:lnTo>
                      <a:pt x="1196" y="977"/>
                    </a:lnTo>
                    <a:lnTo>
                      <a:pt x="1198" y="977"/>
                    </a:lnTo>
                    <a:lnTo>
                      <a:pt x="1201" y="976"/>
                    </a:lnTo>
                    <a:lnTo>
                      <a:pt x="1203" y="976"/>
                    </a:lnTo>
                    <a:lnTo>
                      <a:pt x="1205" y="976"/>
                    </a:lnTo>
                    <a:lnTo>
                      <a:pt x="1209" y="978"/>
                    </a:lnTo>
                    <a:lnTo>
                      <a:pt x="1211" y="979"/>
                    </a:lnTo>
                    <a:lnTo>
                      <a:pt x="1213" y="978"/>
                    </a:lnTo>
                    <a:lnTo>
                      <a:pt x="1215" y="979"/>
                    </a:lnTo>
                    <a:lnTo>
                      <a:pt x="1218" y="979"/>
                    </a:lnTo>
                    <a:lnTo>
                      <a:pt x="1220" y="979"/>
                    </a:lnTo>
                    <a:lnTo>
                      <a:pt x="1222" y="982"/>
                    </a:lnTo>
                    <a:lnTo>
                      <a:pt x="1226" y="982"/>
                    </a:lnTo>
                    <a:lnTo>
                      <a:pt x="1228" y="983"/>
                    </a:lnTo>
                    <a:lnTo>
                      <a:pt x="1230" y="984"/>
                    </a:lnTo>
                    <a:lnTo>
                      <a:pt x="1232" y="984"/>
                    </a:lnTo>
                    <a:lnTo>
                      <a:pt x="1235" y="985"/>
                    </a:lnTo>
                    <a:lnTo>
                      <a:pt x="1237" y="985"/>
                    </a:lnTo>
                    <a:lnTo>
                      <a:pt x="1240" y="986"/>
                    </a:lnTo>
                    <a:lnTo>
                      <a:pt x="1243" y="986"/>
                    </a:lnTo>
                    <a:lnTo>
                      <a:pt x="1245" y="986"/>
                    </a:lnTo>
                    <a:lnTo>
                      <a:pt x="1247" y="986"/>
                    </a:lnTo>
                    <a:lnTo>
                      <a:pt x="1250" y="986"/>
                    </a:lnTo>
                    <a:lnTo>
                      <a:pt x="1252" y="987"/>
                    </a:lnTo>
                    <a:lnTo>
                      <a:pt x="1254" y="987"/>
                    </a:lnTo>
                    <a:lnTo>
                      <a:pt x="1258" y="988"/>
                    </a:lnTo>
                    <a:lnTo>
                      <a:pt x="1260" y="987"/>
                    </a:lnTo>
                    <a:lnTo>
                      <a:pt x="1262" y="988"/>
                    </a:lnTo>
                    <a:lnTo>
                      <a:pt x="1264" y="988"/>
                    </a:lnTo>
                    <a:lnTo>
                      <a:pt x="1267" y="988"/>
                    </a:lnTo>
                    <a:lnTo>
                      <a:pt x="1269" y="988"/>
                    </a:lnTo>
                    <a:lnTo>
                      <a:pt x="1272" y="988"/>
                    </a:lnTo>
                    <a:lnTo>
                      <a:pt x="1275" y="990"/>
                    </a:lnTo>
                    <a:lnTo>
                      <a:pt x="1277" y="992"/>
                    </a:lnTo>
                    <a:lnTo>
                      <a:pt x="1279" y="993"/>
                    </a:lnTo>
                    <a:lnTo>
                      <a:pt x="1281" y="992"/>
                    </a:lnTo>
                    <a:lnTo>
                      <a:pt x="1284" y="992"/>
                    </a:lnTo>
                    <a:lnTo>
                      <a:pt x="1287" y="992"/>
                    </a:lnTo>
                    <a:lnTo>
                      <a:pt x="1289" y="992"/>
                    </a:lnTo>
                    <a:lnTo>
                      <a:pt x="1292" y="993"/>
                    </a:lnTo>
                    <a:lnTo>
                      <a:pt x="1294" y="992"/>
                    </a:lnTo>
                    <a:lnTo>
                      <a:pt x="1296" y="992"/>
                    </a:lnTo>
                    <a:lnTo>
                      <a:pt x="1299" y="992"/>
                    </a:lnTo>
                    <a:lnTo>
                      <a:pt x="1301" y="992"/>
                    </a:lnTo>
                    <a:lnTo>
                      <a:pt x="1304" y="992"/>
                    </a:lnTo>
                    <a:lnTo>
                      <a:pt x="1306" y="994"/>
                    </a:lnTo>
                    <a:lnTo>
                      <a:pt x="1309" y="996"/>
                    </a:lnTo>
                    <a:lnTo>
                      <a:pt x="1311" y="995"/>
                    </a:lnTo>
                    <a:lnTo>
                      <a:pt x="1313" y="995"/>
                    </a:lnTo>
                    <a:lnTo>
                      <a:pt x="1316" y="996"/>
                    </a:lnTo>
                    <a:lnTo>
                      <a:pt x="1319" y="995"/>
                    </a:lnTo>
                    <a:lnTo>
                      <a:pt x="1321" y="996"/>
                    </a:lnTo>
                    <a:lnTo>
                      <a:pt x="1324" y="998"/>
                    </a:lnTo>
                    <a:lnTo>
                      <a:pt x="1326" y="998"/>
                    </a:lnTo>
                    <a:lnTo>
                      <a:pt x="1328" y="998"/>
                    </a:lnTo>
                    <a:lnTo>
                      <a:pt x="1330" y="998"/>
                    </a:lnTo>
                    <a:lnTo>
                      <a:pt x="1333" y="998"/>
                    </a:lnTo>
                    <a:lnTo>
                      <a:pt x="1336" y="998"/>
                    </a:lnTo>
                    <a:lnTo>
                      <a:pt x="1338" y="998"/>
                    </a:lnTo>
                    <a:lnTo>
                      <a:pt x="1341" y="999"/>
                    </a:lnTo>
                    <a:lnTo>
                      <a:pt x="1343" y="1000"/>
                    </a:lnTo>
                    <a:lnTo>
                      <a:pt x="1345" y="1000"/>
                    </a:lnTo>
                    <a:lnTo>
                      <a:pt x="1348" y="1001"/>
                    </a:lnTo>
                    <a:lnTo>
                      <a:pt x="1351" y="1002"/>
                    </a:lnTo>
                    <a:lnTo>
                      <a:pt x="1353" y="1001"/>
                    </a:lnTo>
                    <a:lnTo>
                      <a:pt x="1355" y="1001"/>
                    </a:lnTo>
                    <a:lnTo>
                      <a:pt x="1358" y="1001"/>
                    </a:lnTo>
                    <a:lnTo>
                      <a:pt x="1360" y="1002"/>
                    </a:lnTo>
                    <a:lnTo>
                      <a:pt x="1362" y="1001"/>
                    </a:lnTo>
                    <a:lnTo>
                      <a:pt x="1365" y="1000"/>
                    </a:lnTo>
                    <a:lnTo>
                      <a:pt x="1368" y="1001"/>
                    </a:lnTo>
                    <a:lnTo>
                      <a:pt x="1370" y="1002"/>
                    </a:lnTo>
                    <a:lnTo>
                      <a:pt x="1373" y="1003"/>
                    </a:lnTo>
                    <a:lnTo>
                      <a:pt x="1375" y="1003"/>
                    </a:lnTo>
                    <a:lnTo>
                      <a:pt x="1377" y="1003"/>
                    </a:lnTo>
                    <a:lnTo>
                      <a:pt x="1379" y="1005"/>
                    </a:lnTo>
                    <a:lnTo>
                      <a:pt x="1383" y="1005"/>
                    </a:lnTo>
                    <a:lnTo>
                      <a:pt x="1385" y="1006"/>
                    </a:lnTo>
                    <a:lnTo>
                      <a:pt x="1387" y="1005"/>
                    </a:lnTo>
                    <a:lnTo>
                      <a:pt x="1390" y="1003"/>
                    </a:lnTo>
                    <a:lnTo>
                      <a:pt x="1392" y="1003"/>
                    </a:lnTo>
                    <a:lnTo>
                      <a:pt x="1394" y="1005"/>
                    </a:lnTo>
                    <a:lnTo>
                      <a:pt x="1398" y="1005"/>
                    </a:lnTo>
                    <a:lnTo>
                      <a:pt x="1400" y="1006"/>
                    </a:lnTo>
                    <a:lnTo>
                      <a:pt x="1402" y="1006"/>
                    </a:lnTo>
                    <a:lnTo>
                      <a:pt x="1404" y="1006"/>
                    </a:lnTo>
                    <a:lnTo>
                      <a:pt x="1407" y="1006"/>
                    </a:lnTo>
                    <a:lnTo>
                      <a:pt x="1409" y="1007"/>
                    </a:lnTo>
                    <a:lnTo>
                      <a:pt x="1411" y="1006"/>
                    </a:lnTo>
                    <a:lnTo>
                      <a:pt x="1415" y="1007"/>
                    </a:lnTo>
                    <a:lnTo>
                      <a:pt x="1417" y="1007"/>
                    </a:lnTo>
                    <a:lnTo>
                      <a:pt x="1419" y="1006"/>
                    </a:lnTo>
                    <a:lnTo>
                      <a:pt x="1422" y="1007"/>
                    </a:lnTo>
                    <a:lnTo>
                      <a:pt x="1424" y="1007"/>
                    </a:lnTo>
                    <a:lnTo>
                      <a:pt x="1426" y="1007"/>
                    </a:lnTo>
                    <a:lnTo>
                      <a:pt x="1430" y="1008"/>
                    </a:lnTo>
                    <a:lnTo>
                      <a:pt x="1432" y="1009"/>
                    </a:lnTo>
                    <a:lnTo>
                      <a:pt x="1434" y="1008"/>
                    </a:lnTo>
                    <a:lnTo>
                      <a:pt x="1436" y="1009"/>
                    </a:lnTo>
                    <a:lnTo>
                      <a:pt x="1439" y="1009"/>
                    </a:lnTo>
                    <a:lnTo>
                      <a:pt x="1441" y="1010"/>
                    </a:lnTo>
                    <a:lnTo>
                      <a:pt x="1443" y="1009"/>
                    </a:lnTo>
                    <a:lnTo>
                      <a:pt x="1447" y="1009"/>
                    </a:lnTo>
                    <a:lnTo>
                      <a:pt x="1449" y="1010"/>
                    </a:lnTo>
                    <a:lnTo>
                      <a:pt x="1451" y="1009"/>
                    </a:lnTo>
                    <a:lnTo>
                      <a:pt x="1453" y="1009"/>
                    </a:lnTo>
                    <a:lnTo>
                      <a:pt x="1456" y="1010"/>
                    </a:lnTo>
                    <a:lnTo>
                      <a:pt x="1458" y="1010"/>
                    </a:lnTo>
                    <a:lnTo>
                      <a:pt x="1461" y="1011"/>
                    </a:lnTo>
                    <a:lnTo>
                      <a:pt x="1464" y="1011"/>
                    </a:lnTo>
                    <a:lnTo>
                      <a:pt x="1466" y="1011"/>
                    </a:lnTo>
                    <a:lnTo>
                      <a:pt x="1468" y="1013"/>
                    </a:lnTo>
                    <a:lnTo>
                      <a:pt x="1471" y="1013"/>
                    </a:lnTo>
                    <a:lnTo>
                      <a:pt x="1473" y="1013"/>
                    </a:lnTo>
                    <a:lnTo>
                      <a:pt x="1476" y="1014"/>
                    </a:lnTo>
                    <a:lnTo>
                      <a:pt x="1479" y="1014"/>
                    </a:lnTo>
                    <a:lnTo>
                      <a:pt x="1481" y="1013"/>
                    </a:lnTo>
                    <a:lnTo>
                      <a:pt x="1483" y="1014"/>
                    </a:lnTo>
                    <a:lnTo>
                      <a:pt x="1485" y="1014"/>
                    </a:lnTo>
                    <a:lnTo>
                      <a:pt x="1488" y="1014"/>
                    </a:lnTo>
                    <a:lnTo>
                      <a:pt x="1490" y="1013"/>
                    </a:lnTo>
                    <a:lnTo>
                      <a:pt x="1493" y="1013"/>
                    </a:lnTo>
                    <a:lnTo>
                      <a:pt x="1496" y="1013"/>
                    </a:lnTo>
                    <a:lnTo>
                      <a:pt x="1498" y="1013"/>
                    </a:lnTo>
                    <a:lnTo>
                      <a:pt x="1500" y="1013"/>
                    </a:lnTo>
                    <a:lnTo>
                      <a:pt x="1502" y="1013"/>
                    </a:lnTo>
                    <a:lnTo>
                      <a:pt x="1505" y="1014"/>
                    </a:lnTo>
                    <a:lnTo>
                      <a:pt x="1508" y="1014"/>
                    </a:lnTo>
                    <a:lnTo>
                      <a:pt x="1510" y="1014"/>
                    </a:lnTo>
                    <a:lnTo>
                      <a:pt x="1513" y="1014"/>
                    </a:lnTo>
                    <a:lnTo>
                      <a:pt x="1515" y="1015"/>
                    </a:lnTo>
                    <a:lnTo>
                      <a:pt x="1517" y="1015"/>
                    </a:lnTo>
                    <a:lnTo>
                      <a:pt x="1520" y="1016"/>
                    </a:lnTo>
                    <a:lnTo>
                      <a:pt x="1522" y="1015"/>
                    </a:lnTo>
                    <a:lnTo>
                      <a:pt x="1525" y="1016"/>
                    </a:lnTo>
                    <a:lnTo>
                      <a:pt x="1528" y="1016"/>
                    </a:lnTo>
                    <a:lnTo>
                      <a:pt x="1530" y="1016"/>
                    </a:lnTo>
                    <a:lnTo>
                      <a:pt x="1532" y="1016"/>
                    </a:lnTo>
                    <a:lnTo>
                      <a:pt x="1534" y="1017"/>
                    </a:lnTo>
                    <a:lnTo>
                      <a:pt x="1537" y="1016"/>
                    </a:lnTo>
                    <a:lnTo>
                      <a:pt x="1540" y="1016"/>
                    </a:lnTo>
                    <a:lnTo>
                      <a:pt x="1542" y="1016"/>
                    </a:lnTo>
                    <a:lnTo>
                      <a:pt x="1545" y="1015"/>
                    </a:lnTo>
                    <a:lnTo>
                      <a:pt x="1547" y="1015"/>
                    </a:lnTo>
                    <a:lnTo>
                      <a:pt x="1549" y="1016"/>
                    </a:lnTo>
                    <a:lnTo>
                      <a:pt x="1551" y="1017"/>
                    </a:lnTo>
                    <a:lnTo>
                      <a:pt x="1554" y="1017"/>
                    </a:lnTo>
                    <a:lnTo>
                      <a:pt x="1557" y="1016"/>
                    </a:lnTo>
                    <a:lnTo>
                      <a:pt x="1559" y="1016"/>
                    </a:lnTo>
                    <a:lnTo>
                      <a:pt x="1562" y="1017"/>
                    </a:lnTo>
                    <a:lnTo>
                      <a:pt x="1564" y="1017"/>
                    </a:lnTo>
                    <a:lnTo>
                      <a:pt x="1566" y="1016"/>
                    </a:lnTo>
                    <a:lnTo>
                      <a:pt x="1569" y="1017"/>
                    </a:lnTo>
                    <a:lnTo>
                      <a:pt x="1572" y="1018"/>
                    </a:lnTo>
                    <a:lnTo>
                      <a:pt x="1574" y="1019"/>
                    </a:lnTo>
                    <a:lnTo>
                      <a:pt x="1577" y="1018"/>
                    </a:lnTo>
                    <a:lnTo>
                      <a:pt x="1579" y="1017"/>
                    </a:lnTo>
                    <a:lnTo>
                      <a:pt x="1581" y="1017"/>
                    </a:lnTo>
                    <a:lnTo>
                      <a:pt x="1583" y="1017"/>
                    </a:lnTo>
                    <a:lnTo>
                      <a:pt x="1587" y="1016"/>
                    </a:lnTo>
                    <a:lnTo>
                      <a:pt x="1589" y="1017"/>
                    </a:lnTo>
                    <a:lnTo>
                      <a:pt x="1591" y="1017"/>
                    </a:lnTo>
                    <a:lnTo>
                      <a:pt x="1594" y="1017"/>
                    </a:lnTo>
                    <a:lnTo>
                      <a:pt x="1596" y="1018"/>
                    </a:lnTo>
                    <a:lnTo>
                      <a:pt x="1598" y="1018"/>
                    </a:lnTo>
                    <a:lnTo>
                      <a:pt x="1600" y="1018"/>
                    </a:lnTo>
                    <a:lnTo>
                      <a:pt x="1604" y="1018"/>
                    </a:lnTo>
                    <a:lnTo>
                      <a:pt x="1606" y="1019"/>
                    </a:lnTo>
                    <a:lnTo>
                      <a:pt x="1608" y="1018"/>
                    </a:lnTo>
                    <a:lnTo>
                      <a:pt x="1611" y="1018"/>
                    </a:lnTo>
                    <a:lnTo>
                      <a:pt x="1613" y="1018"/>
                    </a:lnTo>
                    <a:lnTo>
                      <a:pt x="1615" y="1017"/>
                    </a:lnTo>
                    <a:lnTo>
                      <a:pt x="1619" y="1018"/>
                    </a:lnTo>
                    <a:lnTo>
                      <a:pt x="1621" y="1017"/>
                    </a:lnTo>
                    <a:lnTo>
                      <a:pt x="1623" y="1017"/>
                    </a:lnTo>
                    <a:lnTo>
                      <a:pt x="1625" y="1018"/>
                    </a:lnTo>
                    <a:lnTo>
                      <a:pt x="1628" y="1018"/>
                    </a:lnTo>
                    <a:lnTo>
                      <a:pt x="1630" y="1018"/>
                    </a:lnTo>
                    <a:lnTo>
                      <a:pt x="1632" y="1018"/>
                    </a:lnTo>
                    <a:lnTo>
                      <a:pt x="1636" y="1019"/>
                    </a:lnTo>
                    <a:lnTo>
                      <a:pt x="1638" y="1019"/>
                    </a:lnTo>
                    <a:lnTo>
                      <a:pt x="1640" y="1018"/>
                    </a:lnTo>
                    <a:lnTo>
                      <a:pt x="1643" y="1018"/>
                    </a:lnTo>
                    <a:lnTo>
                      <a:pt x="1645" y="1018"/>
                    </a:lnTo>
                    <a:lnTo>
                      <a:pt x="1647" y="1018"/>
                    </a:lnTo>
                    <a:lnTo>
                      <a:pt x="1651" y="1019"/>
                    </a:lnTo>
                    <a:lnTo>
                      <a:pt x="1653" y="1021"/>
                    </a:lnTo>
                    <a:lnTo>
                      <a:pt x="1655" y="1019"/>
                    </a:lnTo>
                    <a:lnTo>
                      <a:pt x="1657" y="1019"/>
                    </a:lnTo>
                    <a:lnTo>
                      <a:pt x="1660" y="1021"/>
                    </a:lnTo>
                    <a:lnTo>
                      <a:pt x="1662" y="1021"/>
                    </a:lnTo>
                    <a:lnTo>
                      <a:pt x="1664" y="1019"/>
                    </a:lnTo>
                    <a:lnTo>
                      <a:pt x="1668" y="1021"/>
                    </a:lnTo>
                    <a:lnTo>
                      <a:pt x="1670" y="1021"/>
                    </a:lnTo>
                    <a:lnTo>
                      <a:pt x="1672" y="1021"/>
                    </a:lnTo>
                    <a:lnTo>
                      <a:pt x="1674" y="1021"/>
                    </a:lnTo>
                    <a:lnTo>
                      <a:pt x="1677" y="1021"/>
                    </a:lnTo>
                    <a:lnTo>
                      <a:pt x="1679" y="1021"/>
                    </a:lnTo>
                    <a:lnTo>
                      <a:pt x="1682" y="1021"/>
                    </a:lnTo>
                    <a:lnTo>
                      <a:pt x="1685" y="1021"/>
                    </a:lnTo>
                    <a:lnTo>
                      <a:pt x="1687" y="1021"/>
                    </a:lnTo>
                    <a:lnTo>
                      <a:pt x="1689" y="1021"/>
                    </a:lnTo>
                    <a:lnTo>
                      <a:pt x="1692" y="1021"/>
                    </a:lnTo>
                    <a:lnTo>
                      <a:pt x="1694" y="1021"/>
                    </a:lnTo>
                    <a:lnTo>
                      <a:pt x="1697" y="1019"/>
                    </a:lnTo>
                    <a:lnTo>
                      <a:pt x="1700" y="1021"/>
                    </a:lnTo>
                    <a:lnTo>
                      <a:pt x="1702" y="1021"/>
                    </a:lnTo>
                    <a:lnTo>
                      <a:pt x="1704" y="1021"/>
                    </a:lnTo>
                    <a:lnTo>
                      <a:pt x="1706" y="1022"/>
                    </a:lnTo>
                    <a:lnTo>
                      <a:pt x="1709" y="1021"/>
                    </a:lnTo>
                    <a:lnTo>
                      <a:pt x="1711" y="1021"/>
                    </a:lnTo>
                    <a:lnTo>
                      <a:pt x="1714" y="1019"/>
                    </a:lnTo>
                    <a:lnTo>
                      <a:pt x="1717" y="101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1" name="Freeform 136"/>
              <p:cNvSpPr>
                <a:spLocks/>
              </p:cNvSpPr>
              <p:nvPr/>
            </p:nvSpPr>
            <p:spPr bwMode="auto">
              <a:xfrm>
                <a:off x="2161" y="2362"/>
                <a:ext cx="1232" cy="22"/>
              </a:xfrm>
              <a:custGeom>
                <a:avLst/>
                <a:gdLst>
                  <a:gd name="T0" fmla="*/ 17 w 1232"/>
                  <a:gd name="T1" fmla="*/ 2 h 22"/>
                  <a:gd name="T2" fmla="*/ 36 w 1232"/>
                  <a:gd name="T3" fmla="*/ 3 h 22"/>
                  <a:gd name="T4" fmla="*/ 55 w 1232"/>
                  <a:gd name="T5" fmla="*/ 3 h 22"/>
                  <a:gd name="T6" fmla="*/ 76 w 1232"/>
                  <a:gd name="T7" fmla="*/ 4 h 22"/>
                  <a:gd name="T8" fmla="*/ 95 w 1232"/>
                  <a:gd name="T9" fmla="*/ 3 h 22"/>
                  <a:gd name="T10" fmla="*/ 115 w 1232"/>
                  <a:gd name="T11" fmla="*/ 3 h 22"/>
                  <a:gd name="T12" fmla="*/ 134 w 1232"/>
                  <a:gd name="T13" fmla="*/ 5 h 22"/>
                  <a:gd name="T14" fmla="*/ 155 w 1232"/>
                  <a:gd name="T15" fmla="*/ 4 h 22"/>
                  <a:gd name="T16" fmla="*/ 174 w 1232"/>
                  <a:gd name="T17" fmla="*/ 6 h 22"/>
                  <a:gd name="T18" fmla="*/ 193 w 1232"/>
                  <a:gd name="T19" fmla="*/ 5 h 22"/>
                  <a:gd name="T20" fmla="*/ 213 w 1232"/>
                  <a:gd name="T21" fmla="*/ 6 h 22"/>
                  <a:gd name="T22" fmla="*/ 233 w 1232"/>
                  <a:gd name="T23" fmla="*/ 5 h 22"/>
                  <a:gd name="T24" fmla="*/ 253 w 1232"/>
                  <a:gd name="T25" fmla="*/ 7 h 22"/>
                  <a:gd name="T26" fmla="*/ 272 w 1232"/>
                  <a:gd name="T27" fmla="*/ 10 h 22"/>
                  <a:gd name="T28" fmla="*/ 291 w 1232"/>
                  <a:gd name="T29" fmla="*/ 6 h 22"/>
                  <a:gd name="T30" fmla="*/ 312 w 1232"/>
                  <a:gd name="T31" fmla="*/ 6 h 22"/>
                  <a:gd name="T32" fmla="*/ 331 w 1232"/>
                  <a:gd name="T33" fmla="*/ 8 h 22"/>
                  <a:gd name="T34" fmla="*/ 351 w 1232"/>
                  <a:gd name="T35" fmla="*/ 6 h 22"/>
                  <a:gd name="T36" fmla="*/ 370 w 1232"/>
                  <a:gd name="T37" fmla="*/ 7 h 22"/>
                  <a:gd name="T38" fmla="*/ 390 w 1232"/>
                  <a:gd name="T39" fmla="*/ 7 h 22"/>
                  <a:gd name="T40" fmla="*/ 410 w 1232"/>
                  <a:gd name="T41" fmla="*/ 7 h 22"/>
                  <a:gd name="T42" fmla="*/ 429 w 1232"/>
                  <a:gd name="T43" fmla="*/ 8 h 22"/>
                  <a:gd name="T44" fmla="*/ 449 w 1232"/>
                  <a:gd name="T45" fmla="*/ 5 h 22"/>
                  <a:gd name="T46" fmla="*/ 469 w 1232"/>
                  <a:gd name="T47" fmla="*/ 7 h 22"/>
                  <a:gd name="T48" fmla="*/ 488 w 1232"/>
                  <a:gd name="T49" fmla="*/ 7 h 22"/>
                  <a:gd name="T50" fmla="*/ 508 w 1232"/>
                  <a:gd name="T51" fmla="*/ 8 h 22"/>
                  <a:gd name="T52" fmla="*/ 527 w 1232"/>
                  <a:gd name="T53" fmla="*/ 6 h 22"/>
                  <a:gd name="T54" fmla="*/ 548 w 1232"/>
                  <a:gd name="T55" fmla="*/ 6 h 22"/>
                  <a:gd name="T56" fmla="*/ 567 w 1232"/>
                  <a:gd name="T57" fmla="*/ 8 h 22"/>
                  <a:gd name="T58" fmla="*/ 586 w 1232"/>
                  <a:gd name="T59" fmla="*/ 7 h 22"/>
                  <a:gd name="T60" fmla="*/ 606 w 1232"/>
                  <a:gd name="T61" fmla="*/ 7 h 22"/>
                  <a:gd name="T62" fmla="*/ 626 w 1232"/>
                  <a:gd name="T63" fmla="*/ 5 h 22"/>
                  <a:gd name="T64" fmla="*/ 646 w 1232"/>
                  <a:gd name="T65" fmla="*/ 5 h 22"/>
                  <a:gd name="T66" fmla="*/ 665 w 1232"/>
                  <a:gd name="T67" fmla="*/ 6 h 22"/>
                  <a:gd name="T68" fmla="*/ 684 w 1232"/>
                  <a:gd name="T69" fmla="*/ 8 h 22"/>
                  <a:gd name="T70" fmla="*/ 704 w 1232"/>
                  <a:gd name="T71" fmla="*/ 7 h 22"/>
                  <a:gd name="T72" fmla="*/ 724 w 1232"/>
                  <a:gd name="T73" fmla="*/ 5 h 22"/>
                  <a:gd name="T74" fmla="*/ 744 w 1232"/>
                  <a:gd name="T75" fmla="*/ 5 h 22"/>
                  <a:gd name="T76" fmla="*/ 763 w 1232"/>
                  <a:gd name="T77" fmla="*/ 7 h 22"/>
                  <a:gd name="T78" fmla="*/ 782 w 1232"/>
                  <a:gd name="T79" fmla="*/ 13 h 22"/>
                  <a:gd name="T80" fmla="*/ 803 w 1232"/>
                  <a:gd name="T81" fmla="*/ 7 h 22"/>
                  <a:gd name="T82" fmla="*/ 822 w 1232"/>
                  <a:gd name="T83" fmla="*/ 7 h 22"/>
                  <a:gd name="T84" fmla="*/ 842 w 1232"/>
                  <a:gd name="T85" fmla="*/ 8 h 22"/>
                  <a:gd name="T86" fmla="*/ 861 w 1232"/>
                  <a:gd name="T87" fmla="*/ 11 h 22"/>
                  <a:gd name="T88" fmla="*/ 881 w 1232"/>
                  <a:gd name="T89" fmla="*/ 14 h 22"/>
                  <a:gd name="T90" fmla="*/ 901 w 1232"/>
                  <a:gd name="T91" fmla="*/ 12 h 22"/>
                  <a:gd name="T92" fmla="*/ 920 w 1232"/>
                  <a:gd name="T93" fmla="*/ 10 h 22"/>
                  <a:gd name="T94" fmla="*/ 940 w 1232"/>
                  <a:gd name="T95" fmla="*/ 11 h 22"/>
                  <a:gd name="T96" fmla="*/ 960 w 1232"/>
                  <a:gd name="T97" fmla="*/ 13 h 22"/>
                  <a:gd name="T98" fmla="*/ 979 w 1232"/>
                  <a:gd name="T99" fmla="*/ 14 h 22"/>
                  <a:gd name="T100" fmla="*/ 999 w 1232"/>
                  <a:gd name="T101" fmla="*/ 10 h 22"/>
                  <a:gd name="T102" fmla="*/ 1018 w 1232"/>
                  <a:gd name="T103" fmla="*/ 18 h 22"/>
                  <a:gd name="T104" fmla="*/ 1039 w 1232"/>
                  <a:gd name="T105" fmla="*/ 15 h 22"/>
                  <a:gd name="T106" fmla="*/ 1058 w 1232"/>
                  <a:gd name="T107" fmla="*/ 13 h 22"/>
                  <a:gd name="T108" fmla="*/ 1077 w 1232"/>
                  <a:gd name="T109" fmla="*/ 18 h 22"/>
                  <a:gd name="T110" fmla="*/ 1097 w 1232"/>
                  <a:gd name="T111" fmla="*/ 18 h 22"/>
                  <a:gd name="T112" fmla="*/ 1117 w 1232"/>
                  <a:gd name="T113" fmla="*/ 17 h 22"/>
                  <a:gd name="T114" fmla="*/ 1137 w 1232"/>
                  <a:gd name="T115" fmla="*/ 17 h 22"/>
                  <a:gd name="T116" fmla="*/ 1156 w 1232"/>
                  <a:gd name="T117" fmla="*/ 13 h 22"/>
                  <a:gd name="T118" fmla="*/ 1175 w 1232"/>
                  <a:gd name="T119" fmla="*/ 20 h 22"/>
                  <a:gd name="T120" fmla="*/ 1196 w 1232"/>
                  <a:gd name="T121" fmla="*/ 18 h 22"/>
                  <a:gd name="T122" fmla="*/ 1215 w 1232"/>
                  <a:gd name="T123" fmla="*/ 15 h 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32"/>
                  <a:gd name="T187" fmla="*/ 0 h 22"/>
                  <a:gd name="T188" fmla="*/ 1232 w 1232"/>
                  <a:gd name="T189" fmla="*/ 22 h 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32" h="2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9" y="3"/>
                    </a:lnTo>
                    <a:lnTo>
                      <a:pt x="32" y="3"/>
                    </a:lnTo>
                    <a:lnTo>
                      <a:pt x="34" y="3"/>
                    </a:lnTo>
                    <a:lnTo>
                      <a:pt x="36" y="3"/>
                    </a:lnTo>
                    <a:lnTo>
                      <a:pt x="38" y="4"/>
                    </a:lnTo>
                    <a:lnTo>
                      <a:pt x="41" y="4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49" y="3"/>
                    </a:lnTo>
                    <a:lnTo>
                      <a:pt x="51" y="3"/>
                    </a:lnTo>
                    <a:lnTo>
                      <a:pt x="53" y="3"/>
                    </a:lnTo>
                    <a:lnTo>
                      <a:pt x="55" y="3"/>
                    </a:lnTo>
                    <a:lnTo>
                      <a:pt x="59" y="3"/>
                    </a:lnTo>
                    <a:lnTo>
                      <a:pt x="61" y="2"/>
                    </a:lnTo>
                    <a:lnTo>
                      <a:pt x="63" y="4"/>
                    </a:lnTo>
                    <a:lnTo>
                      <a:pt x="66" y="4"/>
                    </a:lnTo>
                    <a:lnTo>
                      <a:pt x="68" y="4"/>
                    </a:lnTo>
                    <a:lnTo>
                      <a:pt x="70" y="5"/>
                    </a:lnTo>
                    <a:lnTo>
                      <a:pt x="73" y="5"/>
                    </a:lnTo>
                    <a:lnTo>
                      <a:pt x="76" y="4"/>
                    </a:lnTo>
                    <a:lnTo>
                      <a:pt x="78" y="2"/>
                    </a:lnTo>
                    <a:lnTo>
                      <a:pt x="81" y="3"/>
                    </a:lnTo>
                    <a:lnTo>
                      <a:pt x="83" y="3"/>
                    </a:lnTo>
                    <a:lnTo>
                      <a:pt x="85" y="4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5" y="3"/>
                    </a:lnTo>
                    <a:lnTo>
                      <a:pt x="98" y="3"/>
                    </a:lnTo>
                    <a:lnTo>
                      <a:pt x="100" y="4"/>
                    </a:lnTo>
                    <a:lnTo>
                      <a:pt x="102" y="4"/>
                    </a:lnTo>
                    <a:lnTo>
                      <a:pt x="104" y="4"/>
                    </a:lnTo>
                    <a:lnTo>
                      <a:pt x="108" y="3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5" y="3"/>
                    </a:lnTo>
                    <a:lnTo>
                      <a:pt x="117" y="4"/>
                    </a:lnTo>
                    <a:lnTo>
                      <a:pt x="119" y="5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7" y="5"/>
                    </a:lnTo>
                    <a:lnTo>
                      <a:pt x="130" y="5"/>
                    </a:lnTo>
                    <a:lnTo>
                      <a:pt x="132" y="5"/>
                    </a:lnTo>
                    <a:lnTo>
                      <a:pt x="134" y="5"/>
                    </a:lnTo>
                    <a:lnTo>
                      <a:pt x="136" y="4"/>
                    </a:lnTo>
                    <a:lnTo>
                      <a:pt x="140" y="4"/>
                    </a:lnTo>
                    <a:lnTo>
                      <a:pt x="142" y="3"/>
                    </a:lnTo>
                    <a:lnTo>
                      <a:pt x="144" y="3"/>
                    </a:lnTo>
                    <a:lnTo>
                      <a:pt x="147" y="3"/>
                    </a:lnTo>
                    <a:lnTo>
                      <a:pt x="149" y="4"/>
                    </a:lnTo>
                    <a:lnTo>
                      <a:pt x="151" y="5"/>
                    </a:lnTo>
                    <a:lnTo>
                      <a:pt x="155" y="4"/>
                    </a:lnTo>
                    <a:lnTo>
                      <a:pt x="157" y="3"/>
                    </a:lnTo>
                    <a:lnTo>
                      <a:pt x="159" y="3"/>
                    </a:lnTo>
                    <a:lnTo>
                      <a:pt x="161" y="3"/>
                    </a:lnTo>
                    <a:lnTo>
                      <a:pt x="164" y="2"/>
                    </a:lnTo>
                    <a:lnTo>
                      <a:pt x="166" y="3"/>
                    </a:lnTo>
                    <a:lnTo>
                      <a:pt x="169" y="4"/>
                    </a:lnTo>
                    <a:lnTo>
                      <a:pt x="172" y="5"/>
                    </a:lnTo>
                    <a:lnTo>
                      <a:pt x="174" y="6"/>
                    </a:lnTo>
                    <a:lnTo>
                      <a:pt x="176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83" y="4"/>
                    </a:lnTo>
                    <a:lnTo>
                      <a:pt x="186" y="5"/>
                    </a:lnTo>
                    <a:lnTo>
                      <a:pt x="189" y="5"/>
                    </a:lnTo>
                    <a:lnTo>
                      <a:pt x="191" y="4"/>
                    </a:lnTo>
                    <a:lnTo>
                      <a:pt x="193" y="5"/>
                    </a:lnTo>
                    <a:lnTo>
                      <a:pt x="196" y="5"/>
                    </a:lnTo>
                    <a:lnTo>
                      <a:pt x="198" y="4"/>
                    </a:lnTo>
                    <a:lnTo>
                      <a:pt x="201" y="4"/>
                    </a:lnTo>
                    <a:lnTo>
                      <a:pt x="204" y="5"/>
                    </a:lnTo>
                    <a:lnTo>
                      <a:pt x="206" y="5"/>
                    </a:lnTo>
                    <a:lnTo>
                      <a:pt x="208" y="4"/>
                    </a:lnTo>
                    <a:lnTo>
                      <a:pt x="210" y="5"/>
                    </a:lnTo>
                    <a:lnTo>
                      <a:pt x="213" y="6"/>
                    </a:lnTo>
                    <a:lnTo>
                      <a:pt x="215" y="6"/>
                    </a:lnTo>
                    <a:lnTo>
                      <a:pt x="218" y="5"/>
                    </a:lnTo>
                    <a:lnTo>
                      <a:pt x="221" y="5"/>
                    </a:lnTo>
                    <a:lnTo>
                      <a:pt x="223" y="5"/>
                    </a:lnTo>
                    <a:lnTo>
                      <a:pt x="225" y="4"/>
                    </a:lnTo>
                    <a:lnTo>
                      <a:pt x="227" y="5"/>
                    </a:lnTo>
                    <a:lnTo>
                      <a:pt x="230" y="5"/>
                    </a:lnTo>
                    <a:lnTo>
                      <a:pt x="233" y="5"/>
                    </a:lnTo>
                    <a:lnTo>
                      <a:pt x="235" y="6"/>
                    </a:lnTo>
                    <a:lnTo>
                      <a:pt x="238" y="6"/>
                    </a:lnTo>
                    <a:lnTo>
                      <a:pt x="240" y="6"/>
                    </a:lnTo>
                    <a:lnTo>
                      <a:pt x="242" y="6"/>
                    </a:lnTo>
                    <a:lnTo>
                      <a:pt x="245" y="7"/>
                    </a:lnTo>
                    <a:lnTo>
                      <a:pt x="248" y="6"/>
                    </a:lnTo>
                    <a:lnTo>
                      <a:pt x="250" y="6"/>
                    </a:lnTo>
                    <a:lnTo>
                      <a:pt x="253" y="7"/>
                    </a:lnTo>
                    <a:lnTo>
                      <a:pt x="255" y="7"/>
                    </a:lnTo>
                    <a:lnTo>
                      <a:pt x="257" y="8"/>
                    </a:lnTo>
                    <a:lnTo>
                      <a:pt x="259" y="8"/>
                    </a:lnTo>
                    <a:lnTo>
                      <a:pt x="262" y="8"/>
                    </a:lnTo>
                    <a:lnTo>
                      <a:pt x="265" y="7"/>
                    </a:lnTo>
                    <a:lnTo>
                      <a:pt x="267" y="6"/>
                    </a:lnTo>
                    <a:lnTo>
                      <a:pt x="270" y="7"/>
                    </a:lnTo>
                    <a:lnTo>
                      <a:pt x="272" y="10"/>
                    </a:lnTo>
                    <a:lnTo>
                      <a:pt x="274" y="10"/>
                    </a:lnTo>
                    <a:lnTo>
                      <a:pt x="276" y="7"/>
                    </a:lnTo>
                    <a:lnTo>
                      <a:pt x="280" y="7"/>
                    </a:lnTo>
                    <a:lnTo>
                      <a:pt x="282" y="7"/>
                    </a:lnTo>
                    <a:lnTo>
                      <a:pt x="284" y="7"/>
                    </a:lnTo>
                    <a:lnTo>
                      <a:pt x="287" y="7"/>
                    </a:lnTo>
                    <a:lnTo>
                      <a:pt x="289" y="7"/>
                    </a:lnTo>
                    <a:lnTo>
                      <a:pt x="291" y="6"/>
                    </a:lnTo>
                    <a:lnTo>
                      <a:pt x="294" y="6"/>
                    </a:lnTo>
                    <a:lnTo>
                      <a:pt x="297" y="5"/>
                    </a:lnTo>
                    <a:lnTo>
                      <a:pt x="299" y="5"/>
                    </a:lnTo>
                    <a:lnTo>
                      <a:pt x="302" y="7"/>
                    </a:lnTo>
                    <a:lnTo>
                      <a:pt x="304" y="6"/>
                    </a:lnTo>
                    <a:lnTo>
                      <a:pt x="306" y="5"/>
                    </a:lnTo>
                    <a:lnTo>
                      <a:pt x="308" y="6"/>
                    </a:lnTo>
                    <a:lnTo>
                      <a:pt x="312" y="6"/>
                    </a:lnTo>
                    <a:lnTo>
                      <a:pt x="314" y="5"/>
                    </a:lnTo>
                    <a:lnTo>
                      <a:pt x="316" y="6"/>
                    </a:lnTo>
                    <a:lnTo>
                      <a:pt x="319" y="6"/>
                    </a:lnTo>
                    <a:lnTo>
                      <a:pt x="321" y="6"/>
                    </a:lnTo>
                    <a:lnTo>
                      <a:pt x="323" y="6"/>
                    </a:lnTo>
                    <a:lnTo>
                      <a:pt x="325" y="6"/>
                    </a:lnTo>
                    <a:lnTo>
                      <a:pt x="329" y="7"/>
                    </a:lnTo>
                    <a:lnTo>
                      <a:pt x="331" y="8"/>
                    </a:lnTo>
                    <a:lnTo>
                      <a:pt x="333" y="7"/>
                    </a:lnTo>
                    <a:lnTo>
                      <a:pt x="336" y="7"/>
                    </a:lnTo>
                    <a:lnTo>
                      <a:pt x="338" y="7"/>
                    </a:lnTo>
                    <a:lnTo>
                      <a:pt x="340" y="7"/>
                    </a:lnTo>
                    <a:lnTo>
                      <a:pt x="344" y="6"/>
                    </a:lnTo>
                    <a:lnTo>
                      <a:pt x="346" y="6"/>
                    </a:lnTo>
                    <a:lnTo>
                      <a:pt x="348" y="6"/>
                    </a:lnTo>
                    <a:lnTo>
                      <a:pt x="351" y="6"/>
                    </a:lnTo>
                    <a:lnTo>
                      <a:pt x="353" y="6"/>
                    </a:lnTo>
                    <a:lnTo>
                      <a:pt x="355" y="6"/>
                    </a:lnTo>
                    <a:lnTo>
                      <a:pt x="359" y="6"/>
                    </a:lnTo>
                    <a:lnTo>
                      <a:pt x="361" y="8"/>
                    </a:lnTo>
                    <a:lnTo>
                      <a:pt x="363" y="8"/>
                    </a:lnTo>
                    <a:lnTo>
                      <a:pt x="365" y="7"/>
                    </a:lnTo>
                    <a:lnTo>
                      <a:pt x="368" y="7"/>
                    </a:lnTo>
                    <a:lnTo>
                      <a:pt x="370" y="7"/>
                    </a:lnTo>
                    <a:lnTo>
                      <a:pt x="372" y="7"/>
                    </a:lnTo>
                    <a:lnTo>
                      <a:pt x="376" y="6"/>
                    </a:lnTo>
                    <a:lnTo>
                      <a:pt x="378" y="6"/>
                    </a:lnTo>
                    <a:lnTo>
                      <a:pt x="380" y="6"/>
                    </a:lnTo>
                    <a:lnTo>
                      <a:pt x="382" y="7"/>
                    </a:lnTo>
                    <a:lnTo>
                      <a:pt x="385" y="6"/>
                    </a:lnTo>
                    <a:lnTo>
                      <a:pt x="387" y="7"/>
                    </a:lnTo>
                    <a:lnTo>
                      <a:pt x="390" y="7"/>
                    </a:lnTo>
                    <a:lnTo>
                      <a:pt x="393" y="7"/>
                    </a:lnTo>
                    <a:lnTo>
                      <a:pt x="395" y="7"/>
                    </a:lnTo>
                    <a:lnTo>
                      <a:pt x="397" y="6"/>
                    </a:lnTo>
                    <a:lnTo>
                      <a:pt x="400" y="5"/>
                    </a:lnTo>
                    <a:lnTo>
                      <a:pt x="402" y="5"/>
                    </a:lnTo>
                    <a:lnTo>
                      <a:pt x="404" y="6"/>
                    </a:lnTo>
                    <a:lnTo>
                      <a:pt x="407" y="7"/>
                    </a:lnTo>
                    <a:lnTo>
                      <a:pt x="410" y="7"/>
                    </a:lnTo>
                    <a:lnTo>
                      <a:pt x="412" y="7"/>
                    </a:lnTo>
                    <a:lnTo>
                      <a:pt x="414" y="8"/>
                    </a:lnTo>
                    <a:lnTo>
                      <a:pt x="417" y="8"/>
                    </a:lnTo>
                    <a:lnTo>
                      <a:pt x="419" y="7"/>
                    </a:lnTo>
                    <a:lnTo>
                      <a:pt x="422" y="7"/>
                    </a:lnTo>
                    <a:lnTo>
                      <a:pt x="425" y="8"/>
                    </a:lnTo>
                    <a:lnTo>
                      <a:pt x="427" y="10"/>
                    </a:lnTo>
                    <a:lnTo>
                      <a:pt x="429" y="8"/>
                    </a:lnTo>
                    <a:lnTo>
                      <a:pt x="431" y="7"/>
                    </a:lnTo>
                    <a:lnTo>
                      <a:pt x="434" y="6"/>
                    </a:lnTo>
                    <a:lnTo>
                      <a:pt x="437" y="6"/>
                    </a:lnTo>
                    <a:lnTo>
                      <a:pt x="439" y="5"/>
                    </a:lnTo>
                    <a:lnTo>
                      <a:pt x="442" y="6"/>
                    </a:lnTo>
                    <a:lnTo>
                      <a:pt x="444" y="6"/>
                    </a:lnTo>
                    <a:lnTo>
                      <a:pt x="446" y="6"/>
                    </a:lnTo>
                    <a:lnTo>
                      <a:pt x="449" y="5"/>
                    </a:lnTo>
                    <a:lnTo>
                      <a:pt x="451" y="7"/>
                    </a:lnTo>
                    <a:lnTo>
                      <a:pt x="454" y="7"/>
                    </a:lnTo>
                    <a:lnTo>
                      <a:pt x="456" y="8"/>
                    </a:lnTo>
                    <a:lnTo>
                      <a:pt x="459" y="10"/>
                    </a:lnTo>
                    <a:lnTo>
                      <a:pt x="461" y="10"/>
                    </a:lnTo>
                    <a:lnTo>
                      <a:pt x="463" y="10"/>
                    </a:lnTo>
                    <a:lnTo>
                      <a:pt x="466" y="7"/>
                    </a:lnTo>
                    <a:lnTo>
                      <a:pt x="469" y="7"/>
                    </a:lnTo>
                    <a:lnTo>
                      <a:pt x="471" y="7"/>
                    </a:lnTo>
                    <a:lnTo>
                      <a:pt x="474" y="7"/>
                    </a:lnTo>
                    <a:lnTo>
                      <a:pt x="476" y="7"/>
                    </a:lnTo>
                    <a:lnTo>
                      <a:pt x="478" y="7"/>
                    </a:lnTo>
                    <a:lnTo>
                      <a:pt x="480" y="8"/>
                    </a:lnTo>
                    <a:lnTo>
                      <a:pt x="483" y="8"/>
                    </a:lnTo>
                    <a:lnTo>
                      <a:pt x="486" y="7"/>
                    </a:lnTo>
                    <a:lnTo>
                      <a:pt x="488" y="7"/>
                    </a:lnTo>
                    <a:lnTo>
                      <a:pt x="491" y="6"/>
                    </a:lnTo>
                    <a:lnTo>
                      <a:pt x="493" y="6"/>
                    </a:lnTo>
                    <a:lnTo>
                      <a:pt x="495" y="8"/>
                    </a:lnTo>
                    <a:lnTo>
                      <a:pt x="498" y="7"/>
                    </a:lnTo>
                    <a:lnTo>
                      <a:pt x="501" y="7"/>
                    </a:lnTo>
                    <a:lnTo>
                      <a:pt x="503" y="8"/>
                    </a:lnTo>
                    <a:lnTo>
                      <a:pt x="505" y="8"/>
                    </a:lnTo>
                    <a:lnTo>
                      <a:pt x="508" y="8"/>
                    </a:lnTo>
                    <a:lnTo>
                      <a:pt x="510" y="7"/>
                    </a:lnTo>
                    <a:lnTo>
                      <a:pt x="512" y="7"/>
                    </a:lnTo>
                    <a:lnTo>
                      <a:pt x="515" y="6"/>
                    </a:lnTo>
                    <a:lnTo>
                      <a:pt x="518" y="8"/>
                    </a:lnTo>
                    <a:lnTo>
                      <a:pt x="520" y="7"/>
                    </a:lnTo>
                    <a:lnTo>
                      <a:pt x="523" y="5"/>
                    </a:lnTo>
                    <a:lnTo>
                      <a:pt x="525" y="5"/>
                    </a:lnTo>
                    <a:lnTo>
                      <a:pt x="527" y="6"/>
                    </a:lnTo>
                    <a:lnTo>
                      <a:pt x="529" y="7"/>
                    </a:lnTo>
                    <a:lnTo>
                      <a:pt x="533" y="5"/>
                    </a:lnTo>
                    <a:lnTo>
                      <a:pt x="535" y="4"/>
                    </a:lnTo>
                    <a:lnTo>
                      <a:pt x="537" y="6"/>
                    </a:lnTo>
                    <a:lnTo>
                      <a:pt x="540" y="6"/>
                    </a:lnTo>
                    <a:lnTo>
                      <a:pt x="542" y="5"/>
                    </a:lnTo>
                    <a:lnTo>
                      <a:pt x="544" y="6"/>
                    </a:lnTo>
                    <a:lnTo>
                      <a:pt x="548" y="6"/>
                    </a:lnTo>
                    <a:lnTo>
                      <a:pt x="550" y="6"/>
                    </a:lnTo>
                    <a:lnTo>
                      <a:pt x="552" y="7"/>
                    </a:lnTo>
                    <a:lnTo>
                      <a:pt x="554" y="8"/>
                    </a:lnTo>
                    <a:lnTo>
                      <a:pt x="557" y="8"/>
                    </a:lnTo>
                    <a:lnTo>
                      <a:pt x="559" y="7"/>
                    </a:lnTo>
                    <a:lnTo>
                      <a:pt x="561" y="6"/>
                    </a:lnTo>
                    <a:lnTo>
                      <a:pt x="565" y="8"/>
                    </a:lnTo>
                    <a:lnTo>
                      <a:pt x="567" y="8"/>
                    </a:lnTo>
                    <a:lnTo>
                      <a:pt x="569" y="7"/>
                    </a:lnTo>
                    <a:lnTo>
                      <a:pt x="572" y="7"/>
                    </a:lnTo>
                    <a:lnTo>
                      <a:pt x="574" y="6"/>
                    </a:lnTo>
                    <a:lnTo>
                      <a:pt x="576" y="6"/>
                    </a:lnTo>
                    <a:lnTo>
                      <a:pt x="580" y="6"/>
                    </a:lnTo>
                    <a:lnTo>
                      <a:pt x="582" y="5"/>
                    </a:lnTo>
                    <a:lnTo>
                      <a:pt x="584" y="6"/>
                    </a:lnTo>
                    <a:lnTo>
                      <a:pt x="586" y="7"/>
                    </a:lnTo>
                    <a:lnTo>
                      <a:pt x="589" y="6"/>
                    </a:lnTo>
                    <a:lnTo>
                      <a:pt x="591" y="6"/>
                    </a:lnTo>
                    <a:lnTo>
                      <a:pt x="593" y="7"/>
                    </a:lnTo>
                    <a:lnTo>
                      <a:pt x="597" y="6"/>
                    </a:lnTo>
                    <a:lnTo>
                      <a:pt x="599" y="6"/>
                    </a:lnTo>
                    <a:lnTo>
                      <a:pt x="601" y="7"/>
                    </a:lnTo>
                    <a:lnTo>
                      <a:pt x="603" y="6"/>
                    </a:lnTo>
                    <a:lnTo>
                      <a:pt x="606" y="7"/>
                    </a:lnTo>
                    <a:lnTo>
                      <a:pt x="608" y="7"/>
                    </a:lnTo>
                    <a:lnTo>
                      <a:pt x="611" y="6"/>
                    </a:lnTo>
                    <a:lnTo>
                      <a:pt x="614" y="7"/>
                    </a:lnTo>
                    <a:lnTo>
                      <a:pt x="616" y="10"/>
                    </a:lnTo>
                    <a:lnTo>
                      <a:pt x="618" y="7"/>
                    </a:lnTo>
                    <a:lnTo>
                      <a:pt x="621" y="6"/>
                    </a:lnTo>
                    <a:lnTo>
                      <a:pt x="623" y="6"/>
                    </a:lnTo>
                    <a:lnTo>
                      <a:pt x="626" y="5"/>
                    </a:lnTo>
                    <a:lnTo>
                      <a:pt x="629" y="5"/>
                    </a:lnTo>
                    <a:lnTo>
                      <a:pt x="631" y="6"/>
                    </a:lnTo>
                    <a:lnTo>
                      <a:pt x="633" y="5"/>
                    </a:lnTo>
                    <a:lnTo>
                      <a:pt x="635" y="5"/>
                    </a:lnTo>
                    <a:lnTo>
                      <a:pt x="638" y="6"/>
                    </a:lnTo>
                    <a:lnTo>
                      <a:pt x="640" y="4"/>
                    </a:lnTo>
                    <a:lnTo>
                      <a:pt x="643" y="4"/>
                    </a:lnTo>
                    <a:lnTo>
                      <a:pt x="646" y="5"/>
                    </a:lnTo>
                    <a:lnTo>
                      <a:pt x="648" y="6"/>
                    </a:lnTo>
                    <a:lnTo>
                      <a:pt x="650" y="6"/>
                    </a:lnTo>
                    <a:lnTo>
                      <a:pt x="652" y="5"/>
                    </a:lnTo>
                    <a:lnTo>
                      <a:pt x="655" y="6"/>
                    </a:lnTo>
                    <a:lnTo>
                      <a:pt x="658" y="6"/>
                    </a:lnTo>
                    <a:lnTo>
                      <a:pt x="660" y="8"/>
                    </a:lnTo>
                    <a:lnTo>
                      <a:pt x="663" y="7"/>
                    </a:lnTo>
                    <a:lnTo>
                      <a:pt x="665" y="6"/>
                    </a:lnTo>
                    <a:lnTo>
                      <a:pt x="667" y="6"/>
                    </a:lnTo>
                    <a:lnTo>
                      <a:pt x="670" y="5"/>
                    </a:lnTo>
                    <a:lnTo>
                      <a:pt x="672" y="5"/>
                    </a:lnTo>
                    <a:lnTo>
                      <a:pt x="675" y="7"/>
                    </a:lnTo>
                    <a:lnTo>
                      <a:pt x="678" y="8"/>
                    </a:lnTo>
                    <a:lnTo>
                      <a:pt x="680" y="8"/>
                    </a:lnTo>
                    <a:lnTo>
                      <a:pt x="682" y="7"/>
                    </a:lnTo>
                    <a:lnTo>
                      <a:pt x="684" y="8"/>
                    </a:lnTo>
                    <a:lnTo>
                      <a:pt x="687" y="7"/>
                    </a:lnTo>
                    <a:lnTo>
                      <a:pt x="690" y="6"/>
                    </a:lnTo>
                    <a:lnTo>
                      <a:pt x="692" y="5"/>
                    </a:lnTo>
                    <a:lnTo>
                      <a:pt x="695" y="5"/>
                    </a:lnTo>
                    <a:lnTo>
                      <a:pt x="697" y="6"/>
                    </a:lnTo>
                    <a:lnTo>
                      <a:pt x="699" y="8"/>
                    </a:lnTo>
                    <a:lnTo>
                      <a:pt x="701" y="8"/>
                    </a:lnTo>
                    <a:lnTo>
                      <a:pt x="704" y="7"/>
                    </a:lnTo>
                    <a:lnTo>
                      <a:pt x="707" y="7"/>
                    </a:lnTo>
                    <a:lnTo>
                      <a:pt x="709" y="6"/>
                    </a:lnTo>
                    <a:lnTo>
                      <a:pt x="712" y="6"/>
                    </a:lnTo>
                    <a:lnTo>
                      <a:pt x="714" y="6"/>
                    </a:lnTo>
                    <a:lnTo>
                      <a:pt x="716" y="6"/>
                    </a:lnTo>
                    <a:lnTo>
                      <a:pt x="719" y="5"/>
                    </a:lnTo>
                    <a:lnTo>
                      <a:pt x="722" y="4"/>
                    </a:lnTo>
                    <a:lnTo>
                      <a:pt x="724" y="5"/>
                    </a:lnTo>
                    <a:lnTo>
                      <a:pt x="726" y="7"/>
                    </a:lnTo>
                    <a:lnTo>
                      <a:pt x="729" y="8"/>
                    </a:lnTo>
                    <a:lnTo>
                      <a:pt x="731" y="7"/>
                    </a:lnTo>
                    <a:lnTo>
                      <a:pt x="733" y="7"/>
                    </a:lnTo>
                    <a:lnTo>
                      <a:pt x="737" y="7"/>
                    </a:lnTo>
                    <a:lnTo>
                      <a:pt x="739" y="7"/>
                    </a:lnTo>
                    <a:lnTo>
                      <a:pt x="741" y="6"/>
                    </a:lnTo>
                    <a:lnTo>
                      <a:pt x="744" y="5"/>
                    </a:lnTo>
                    <a:lnTo>
                      <a:pt x="746" y="6"/>
                    </a:lnTo>
                    <a:lnTo>
                      <a:pt x="748" y="7"/>
                    </a:lnTo>
                    <a:lnTo>
                      <a:pt x="750" y="5"/>
                    </a:lnTo>
                    <a:lnTo>
                      <a:pt x="754" y="5"/>
                    </a:lnTo>
                    <a:lnTo>
                      <a:pt x="756" y="5"/>
                    </a:lnTo>
                    <a:lnTo>
                      <a:pt x="758" y="6"/>
                    </a:lnTo>
                    <a:lnTo>
                      <a:pt x="761" y="7"/>
                    </a:lnTo>
                    <a:lnTo>
                      <a:pt x="763" y="7"/>
                    </a:lnTo>
                    <a:lnTo>
                      <a:pt x="765" y="7"/>
                    </a:lnTo>
                    <a:lnTo>
                      <a:pt x="769" y="7"/>
                    </a:lnTo>
                    <a:lnTo>
                      <a:pt x="771" y="8"/>
                    </a:lnTo>
                    <a:lnTo>
                      <a:pt x="773" y="8"/>
                    </a:lnTo>
                    <a:lnTo>
                      <a:pt x="775" y="8"/>
                    </a:lnTo>
                    <a:lnTo>
                      <a:pt x="778" y="8"/>
                    </a:lnTo>
                    <a:lnTo>
                      <a:pt x="780" y="12"/>
                    </a:lnTo>
                    <a:lnTo>
                      <a:pt x="782" y="13"/>
                    </a:lnTo>
                    <a:lnTo>
                      <a:pt x="786" y="10"/>
                    </a:lnTo>
                    <a:lnTo>
                      <a:pt x="788" y="8"/>
                    </a:lnTo>
                    <a:lnTo>
                      <a:pt x="790" y="8"/>
                    </a:lnTo>
                    <a:lnTo>
                      <a:pt x="793" y="7"/>
                    </a:lnTo>
                    <a:lnTo>
                      <a:pt x="795" y="6"/>
                    </a:lnTo>
                    <a:lnTo>
                      <a:pt x="797" y="7"/>
                    </a:lnTo>
                    <a:lnTo>
                      <a:pt x="801" y="8"/>
                    </a:lnTo>
                    <a:lnTo>
                      <a:pt x="803" y="7"/>
                    </a:lnTo>
                    <a:lnTo>
                      <a:pt x="805" y="8"/>
                    </a:lnTo>
                    <a:lnTo>
                      <a:pt x="807" y="10"/>
                    </a:lnTo>
                    <a:lnTo>
                      <a:pt x="810" y="8"/>
                    </a:lnTo>
                    <a:lnTo>
                      <a:pt x="812" y="7"/>
                    </a:lnTo>
                    <a:lnTo>
                      <a:pt x="815" y="8"/>
                    </a:lnTo>
                    <a:lnTo>
                      <a:pt x="818" y="8"/>
                    </a:lnTo>
                    <a:lnTo>
                      <a:pt x="820" y="7"/>
                    </a:lnTo>
                    <a:lnTo>
                      <a:pt x="822" y="7"/>
                    </a:lnTo>
                    <a:lnTo>
                      <a:pt x="824" y="8"/>
                    </a:lnTo>
                    <a:lnTo>
                      <a:pt x="827" y="8"/>
                    </a:lnTo>
                    <a:lnTo>
                      <a:pt x="829" y="6"/>
                    </a:lnTo>
                    <a:lnTo>
                      <a:pt x="832" y="6"/>
                    </a:lnTo>
                    <a:lnTo>
                      <a:pt x="835" y="7"/>
                    </a:lnTo>
                    <a:lnTo>
                      <a:pt x="837" y="10"/>
                    </a:lnTo>
                    <a:lnTo>
                      <a:pt x="839" y="11"/>
                    </a:lnTo>
                    <a:lnTo>
                      <a:pt x="842" y="8"/>
                    </a:lnTo>
                    <a:lnTo>
                      <a:pt x="844" y="6"/>
                    </a:lnTo>
                    <a:lnTo>
                      <a:pt x="847" y="8"/>
                    </a:lnTo>
                    <a:lnTo>
                      <a:pt x="850" y="10"/>
                    </a:lnTo>
                    <a:lnTo>
                      <a:pt x="852" y="10"/>
                    </a:lnTo>
                    <a:lnTo>
                      <a:pt x="854" y="10"/>
                    </a:lnTo>
                    <a:lnTo>
                      <a:pt x="856" y="7"/>
                    </a:lnTo>
                    <a:lnTo>
                      <a:pt x="859" y="7"/>
                    </a:lnTo>
                    <a:lnTo>
                      <a:pt x="861" y="11"/>
                    </a:lnTo>
                    <a:lnTo>
                      <a:pt x="864" y="10"/>
                    </a:lnTo>
                    <a:lnTo>
                      <a:pt x="867" y="10"/>
                    </a:lnTo>
                    <a:lnTo>
                      <a:pt x="869" y="11"/>
                    </a:lnTo>
                    <a:lnTo>
                      <a:pt x="871" y="12"/>
                    </a:lnTo>
                    <a:lnTo>
                      <a:pt x="873" y="12"/>
                    </a:lnTo>
                    <a:lnTo>
                      <a:pt x="876" y="11"/>
                    </a:lnTo>
                    <a:lnTo>
                      <a:pt x="879" y="13"/>
                    </a:lnTo>
                    <a:lnTo>
                      <a:pt x="881" y="14"/>
                    </a:lnTo>
                    <a:lnTo>
                      <a:pt x="884" y="12"/>
                    </a:lnTo>
                    <a:lnTo>
                      <a:pt x="886" y="11"/>
                    </a:lnTo>
                    <a:lnTo>
                      <a:pt x="888" y="11"/>
                    </a:lnTo>
                    <a:lnTo>
                      <a:pt x="891" y="13"/>
                    </a:lnTo>
                    <a:lnTo>
                      <a:pt x="893" y="12"/>
                    </a:lnTo>
                    <a:lnTo>
                      <a:pt x="896" y="11"/>
                    </a:lnTo>
                    <a:lnTo>
                      <a:pt x="899" y="12"/>
                    </a:lnTo>
                    <a:lnTo>
                      <a:pt x="901" y="12"/>
                    </a:lnTo>
                    <a:lnTo>
                      <a:pt x="903" y="12"/>
                    </a:lnTo>
                    <a:lnTo>
                      <a:pt x="905" y="11"/>
                    </a:lnTo>
                    <a:lnTo>
                      <a:pt x="908" y="10"/>
                    </a:lnTo>
                    <a:lnTo>
                      <a:pt x="911" y="11"/>
                    </a:lnTo>
                    <a:lnTo>
                      <a:pt x="913" y="11"/>
                    </a:lnTo>
                    <a:lnTo>
                      <a:pt x="916" y="10"/>
                    </a:lnTo>
                    <a:lnTo>
                      <a:pt x="918" y="11"/>
                    </a:lnTo>
                    <a:lnTo>
                      <a:pt x="920" y="10"/>
                    </a:lnTo>
                    <a:lnTo>
                      <a:pt x="922" y="10"/>
                    </a:lnTo>
                    <a:lnTo>
                      <a:pt x="926" y="12"/>
                    </a:lnTo>
                    <a:lnTo>
                      <a:pt x="928" y="12"/>
                    </a:lnTo>
                    <a:lnTo>
                      <a:pt x="930" y="10"/>
                    </a:lnTo>
                    <a:lnTo>
                      <a:pt x="933" y="7"/>
                    </a:lnTo>
                    <a:lnTo>
                      <a:pt x="935" y="8"/>
                    </a:lnTo>
                    <a:lnTo>
                      <a:pt x="937" y="10"/>
                    </a:lnTo>
                    <a:lnTo>
                      <a:pt x="940" y="11"/>
                    </a:lnTo>
                    <a:lnTo>
                      <a:pt x="943" y="11"/>
                    </a:lnTo>
                    <a:lnTo>
                      <a:pt x="945" y="11"/>
                    </a:lnTo>
                    <a:lnTo>
                      <a:pt x="948" y="12"/>
                    </a:lnTo>
                    <a:lnTo>
                      <a:pt x="950" y="14"/>
                    </a:lnTo>
                    <a:lnTo>
                      <a:pt x="952" y="12"/>
                    </a:lnTo>
                    <a:lnTo>
                      <a:pt x="954" y="13"/>
                    </a:lnTo>
                    <a:lnTo>
                      <a:pt x="958" y="15"/>
                    </a:lnTo>
                    <a:lnTo>
                      <a:pt x="960" y="13"/>
                    </a:lnTo>
                    <a:lnTo>
                      <a:pt x="962" y="12"/>
                    </a:lnTo>
                    <a:lnTo>
                      <a:pt x="965" y="11"/>
                    </a:lnTo>
                    <a:lnTo>
                      <a:pt x="967" y="8"/>
                    </a:lnTo>
                    <a:lnTo>
                      <a:pt x="969" y="8"/>
                    </a:lnTo>
                    <a:lnTo>
                      <a:pt x="971" y="8"/>
                    </a:lnTo>
                    <a:lnTo>
                      <a:pt x="975" y="11"/>
                    </a:lnTo>
                    <a:lnTo>
                      <a:pt x="977" y="13"/>
                    </a:lnTo>
                    <a:lnTo>
                      <a:pt x="979" y="14"/>
                    </a:lnTo>
                    <a:lnTo>
                      <a:pt x="982" y="14"/>
                    </a:lnTo>
                    <a:lnTo>
                      <a:pt x="984" y="12"/>
                    </a:lnTo>
                    <a:lnTo>
                      <a:pt x="986" y="13"/>
                    </a:lnTo>
                    <a:lnTo>
                      <a:pt x="990" y="15"/>
                    </a:lnTo>
                    <a:lnTo>
                      <a:pt x="992" y="13"/>
                    </a:lnTo>
                    <a:lnTo>
                      <a:pt x="994" y="8"/>
                    </a:lnTo>
                    <a:lnTo>
                      <a:pt x="997" y="8"/>
                    </a:lnTo>
                    <a:lnTo>
                      <a:pt x="999" y="10"/>
                    </a:lnTo>
                    <a:lnTo>
                      <a:pt x="1001" y="8"/>
                    </a:lnTo>
                    <a:lnTo>
                      <a:pt x="1004" y="8"/>
                    </a:lnTo>
                    <a:lnTo>
                      <a:pt x="1007" y="11"/>
                    </a:lnTo>
                    <a:lnTo>
                      <a:pt x="1009" y="14"/>
                    </a:lnTo>
                    <a:lnTo>
                      <a:pt x="1011" y="18"/>
                    </a:lnTo>
                    <a:lnTo>
                      <a:pt x="1014" y="18"/>
                    </a:lnTo>
                    <a:lnTo>
                      <a:pt x="1016" y="15"/>
                    </a:lnTo>
                    <a:lnTo>
                      <a:pt x="1018" y="18"/>
                    </a:lnTo>
                    <a:lnTo>
                      <a:pt x="1022" y="15"/>
                    </a:lnTo>
                    <a:lnTo>
                      <a:pt x="1024" y="14"/>
                    </a:lnTo>
                    <a:lnTo>
                      <a:pt x="1026" y="14"/>
                    </a:lnTo>
                    <a:lnTo>
                      <a:pt x="1028" y="11"/>
                    </a:lnTo>
                    <a:lnTo>
                      <a:pt x="1031" y="14"/>
                    </a:lnTo>
                    <a:lnTo>
                      <a:pt x="1033" y="14"/>
                    </a:lnTo>
                    <a:lnTo>
                      <a:pt x="1036" y="13"/>
                    </a:lnTo>
                    <a:lnTo>
                      <a:pt x="1039" y="15"/>
                    </a:lnTo>
                    <a:lnTo>
                      <a:pt x="1041" y="15"/>
                    </a:lnTo>
                    <a:lnTo>
                      <a:pt x="1043" y="15"/>
                    </a:lnTo>
                    <a:lnTo>
                      <a:pt x="1045" y="15"/>
                    </a:lnTo>
                    <a:lnTo>
                      <a:pt x="1048" y="14"/>
                    </a:lnTo>
                    <a:lnTo>
                      <a:pt x="1050" y="13"/>
                    </a:lnTo>
                    <a:lnTo>
                      <a:pt x="1053" y="15"/>
                    </a:lnTo>
                    <a:lnTo>
                      <a:pt x="1056" y="13"/>
                    </a:lnTo>
                    <a:lnTo>
                      <a:pt x="1058" y="13"/>
                    </a:lnTo>
                    <a:lnTo>
                      <a:pt x="1060" y="17"/>
                    </a:lnTo>
                    <a:lnTo>
                      <a:pt x="1063" y="15"/>
                    </a:lnTo>
                    <a:lnTo>
                      <a:pt x="1065" y="14"/>
                    </a:lnTo>
                    <a:lnTo>
                      <a:pt x="1068" y="14"/>
                    </a:lnTo>
                    <a:lnTo>
                      <a:pt x="1071" y="15"/>
                    </a:lnTo>
                    <a:lnTo>
                      <a:pt x="1073" y="15"/>
                    </a:lnTo>
                    <a:lnTo>
                      <a:pt x="1075" y="18"/>
                    </a:lnTo>
                    <a:lnTo>
                      <a:pt x="1077" y="18"/>
                    </a:lnTo>
                    <a:lnTo>
                      <a:pt x="1080" y="18"/>
                    </a:lnTo>
                    <a:lnTo>
                      <a:pt x="1082" y="18"/>
                    </a:lnTo>
                    <a:lnTo>
                      <a:pt x="1085" y="17"/>
                    </a:lnTo>
                    <a:lnTo>
                      <a:pt x="1088" y="18"/>
                    </a:lnTo>
                    <a:lnTo>
                      <a:pt x="1090" y="19"/>
                    </a:lnTo>
                    <a:lnTo>
                      <a:pt x="1092" y="19"/>
                    </a:lnTo>
                    <a:lnTo>
                      <a:pt x="1094" y="18"/>
                    </a:lnTo>
                    <a:lnTo>
                      <a:pt x="1097" y="18"/>
                    </a:lnTo>
                    <a:lnTo>
                      <a:pt x="1100" y="18"/>
                    </a:lnTo>
                    <a:lnTo>
                      <a:pt x="1102" y="17"/>
                    </a:lnTo>
                    <a:lnTo>
                      <a:pt x="1105" y="14"/>
                    </a:lnTo>
                    <a:lnTo>
                      <a:pt x="1107" y="17"/>
                    </a:lnTo>
                    <a:lnTo>
                      <a:pt x="1109" y="17"/>
                    </a:lnTo>
                    <a:lnTo>
                      <a:pt x="1112" y="8"/>
                    </a:lnTo>
                    <a:lnTo>
                      <a:pt x="1115" y="10"/>
                    </a:lnTo>
                    <a:lnTo>
                      <a:pt x="1117" y="17"/>
                    </a:lnTo>
                    <a:lnTo>
                      <a:pt x="1120" y="18"/>
                    </a:lnTo>
                    <a:lnTo>
                      <a:pt x="1122" y="17"/>
                    </a:lnTo>
                    <a:lnTo>
                      <a:pt x="1124" y="17"/>
                    </a:lnTo>
                    <a:lnTo>
                      <a:pt x="1126" y="12"/>
                    </a:lnTo>
                    <a:lnTo>
                      <a:pt x="1129" y="8"/>
                    </a:lnTo>
                    <a:lnTo>
                      <a:pt x="1132" y="11"/>
                    </a:lnTo>
                    <a:lnTo>
                      <a:pt x="1134" y="15"/>
                    </a:lnTo>
                    <a:lnTo>
                      <a:pt x="1137" y="17"/>
                    </a:lnTo>
                    <a:lnTo>
                      <a:pt x="1139" y="14"/>
                    </a:lnTo>
                    <a:lnTo>
                      <a:pt x="1141" y="11"/>
                    </a:lnTo>
                    <a:lnTo>
                      <a:pt x="1143" y="14"/>
                    </a:lnTo>
                    <a:lnTo>
                      <a:pt x="1147" y="17"/>
                    </a:lnTo>
                    <a:lnTo>
                      <a:pt x="1149" y="14"/>
                    </a:lnTo>
                    <a:lnTo>
                      <a:pt x="1151" y="15"/>
                    </a:lnTo>
                    <a:lnTo>
                      <a:pt x="1154" y="14"/>
                    </a:lnTo>
                    <a:lnTo>
                      <a:pt x="1156" y="13"/>
                    </a:lnTo>
                    <a:lnTo>
                      <a:pt x="1158" y="12"/>
                    </a:lnTo>
                    <a:lnTo>
                      <a:pt x="1161" y="12"/>
                    </a:lnTo>
                    <a:lnTo>
                      <a:pt x="1164" y="12"/>
                    </a:lnTo>
                    <a:lnTo>
                      <a:pt x="1166" y="10"/>
                    </a:lnTo>
                    <a:lnTo>
                      <a:pt x="1169" y="19"/>
                    </a:lnTo>
                    <a:lnTo>
                      <a:pt x="1171" y="18"/>
                    </a:lnTo>
                    <a:lnTo>
                      <a:pt x="1173" y="17"/>
                    </a:lnTo>
                    <a:lnTo>
                      <a:pt x="1175" y="20"/>
                    </a:lnTo>
                    <a:lnTo>
                      <a:pt x="1179" y="18"/>
                    </a:lnTo>
                    <a:lnTo>
                      <a:pt x="1181" y="18"/>
                    </a:lnTo>
                    <a:lnTo>
                      <a:pt x="1183" y="19"/>
                    </a:lnTo>
                    <a:lnTo>
                      <a:pt x="1186" y="22"/>
                    </a:lnTo>
                    <a:lnTo>
                      <a:pt x="1188" y="21"/>
                    </a:lnTo>
                    <a:lnTo>
                      <a:pt x="1190" y="17"/>
                    </a:lnTo>
                    <a:lnTo>
                      <a:pt x="1194" y="18"/>
                    </a:lnTo>
                    <a:lnTo>
                      <a:pt x="1196" y="18"/>
                    </a:lnTo>
                    <a:lnTo>
                      <a:pt x="1198" y="17"/>
                    </a:lnTo>
                    <a:lnTo>
                      <a:pt x="1200" y="19"/>
                    </a:lnTo>
                    <a:lnTo>
                      <a:pt x="1203" y="12"/>
                    </a:lnTo>
                    <a:lnTo>
                      <a:pt x="1205" y="8"/>
                    </a:lnTo>
                    <a:lnTo>
                      <a:pt x="1207" y="14"/>
                    </a:lnTo>
                    <a:lnTo>
                      <a:pt x="1211" y="14"/>
                    </a:lnTo>
                    <a:lnTo>
                      <a:pt x="1213" y="11"/>
                    </a:lnTo>
                    <a:lnTo>
                      <a:pt x="1215" y="15"/>
                    </a:lnTo>
                    <a:lnTo>
                      <a:pt x="1218" y="18"/>
                    </a:lnTo>
                    <a:lnTo>
                      <a:pt x="1220" y="15"/>
                    </a:lnTo>
                    <a:lnTo>
                      <a:pt x="1222" y="13"/>
                    </a:lnTo>
                    <a:lnTo>
                      <a:pt x="1226" y="18"/>
                    </a:lnTo>
                    <a:lnTo>
                      <a:pt x="1228" y="22"/>
                    </a:lnTo>
                    <a:lnTo>
                      <a:pt x="1230" y="18"/>
                    </a:lnTo>
                    <a:lnTo>
                      <a:pt x="1232" y="12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2" name="Freeform 137"/>
              <p:cNvSpPr>
                <a:spLocks/>
              </p:cNvSpPr>
              <p:nvPr/>
            </p:nvSpPr>
            <p:spPr bwMode="auto">
              <a:xfrm>
                <a:off x="446" y="1356"/>
                <a:ext cx="1717" cy="753"/>
              </a:xfrm>
              <a:custGeom>
                <a:avLst/>
                <a:gdLst>
                  <a:gd name="T0" fmla="*/ 25 w 1717"/>
                  <a:gd name="T1" fmla="*/ 134 h 753"/>
                  <a:gd name="T2" fmla="*/ 51 w 1717"/>
                  <a:gd name="T3" fmla="*/ 95 h 753"/>
                  <a:gd name="T4" fmla="*/ 79 w 1717"/>
                  <a:gd name="T5" fmla="*/ 60 h 753"/>
                  <a:gd name="T6" fmla="*/ 106 w 1717"/>
                  <a:gd name="T7" fmla="*/ 93 h 753"/>
                  <a:gd name="T8" fmla="*/ 132 w 1717"/>
                  <a:gd name="T9" fmla="*/ 78 h 753"/>
                  <a:gd name="T10" fmla="*/ 160 w 1717"/>
                  <a:gd name="T11" fmla="*/ 56 h 753"/>
                  <a:gd name="T12" fmla="*/ 187 w 1717"/>
                  <a:gd name="T13" fmla="*/ 70 h 753"/>
                  <a:gd name="T14" fmla="*/ 214 w 1717"/>
                  <a:gd name="T15" fmla="*/ 46 h 753"/>
                  <a:gd name="T16" fmla="*/ 240 w 1717"/>
                  <a:gd name="T17" fmla="*/ 69 h 753"/>
                  <a:gd name="T18" fmla="*/ 268 w 1717"/>
                  <a:gd name="T19" fmla="*/ 75 h 753"/>
                  <a:gd name="T20" fmla="*/ 295 w 1717"/>
                  <a:gd name="T21" fmla="*/ 67 h 753"/>
                  <a:gd name="T22" fmla="*/ 321 w 1717"/>
                  <a:gd name="T23" fmla="*/ 91 h 753"/>
                  <a:gd name="T24" fmla="*/ 349 w 1717"/>
                  <a:gd name="T25" fmla="*/ 87 h 753"/>
                  <a:gd name="T26" fmla="*/ 376 w 1717"/>
                  <a:gd name="T27" fmla="*/ 83 h 753"/>
                  <a:gd name="T28" fmla="*/ 403 w 1717"/>
                  <a:gd name="T29" fmla="*/ 107 h 753"/>
                  <a:gd name="T30" fmla="*/ 430 w 1717"/>
                  <a:gd name="T31" fmla="*/ 81 h 753"/>
                  <a:gd name="T32" fmla="*/ 457 w 1717"/>
                  <a:gd name="T33" fmla="*/ 73 h 753"/>
                  <a:gd name="T34" fmla="*/ 484 w 1717"/>
                  <a:gd name="T35" fmla="*/ 73 h 753"/>
                  <a:gd name="T36" fmla="*/ 510 w 1717"/>
                  <a:gd name="T37" fmla="*/ 59 h 753"/>
                  <a:gd name="T38" fmla="*/ 538 w 1717"/>
                  <a:gd name="T39" fmla="*/ 70 h 753"/>
                  <a:gd name="T40" fmla="*/ 565 w 1717"/>
                  <a:gd name="T41" fmla="*/ 64 h 753"/>
                  <a:gd name="T42" fmla="*/ 592 w 1717"/>
                  <a:gd name="T43" fmla="*/ 74 h 753"/>
                  <a:gd name="T44" fmla="*/ 619 w 1717"/>
                  <a:gd name="T45" fmla="*/ 65 h 753"/>
                  <a:gd name="T46" fmla="*/ 646 w 1717"/>
                  <a:gd name="T47" fmla="*/ 51 h 753"/>
                  <a:gd name="T48" fmla="*/ 673 w 1717"/>
                  <a:gd name="T49" fmla="*/ 35 h 753"/>
                  <a:gd name="T50" fmla="*/ 700 w 1717"/>
                  <a:gd name="T51" fmla="*/ 47 h 753"/>
                  <a:gd name="T52" fmla="*/ 727 w 1717"/>
                  <a:gd name="T53" fmla="*/ 44 h 753"/>
                  <a:gd name="T54" fmla="*/ 754 w 1717"/>
                  <a:gd name="T55" fmla="*/ 38 h 753"/>
                  <a:gd name="T56" fmla="*/ 782 w 1717"/>
                  <a:gd name="T57" fmla="*/ 47 h 753"/>
                  <a:gd name="T58" fmla="*/ 808 w 1717"/>
                  <a:gd name="T59" fmla="*/ 49 h 753"/>
                  <a:gd name="T60" fmla="*/ 835 w 1717"/>
                  <a:gd name="T61" fmla="*/ 82 h 753"/>
                  <a:gd name="T62" fmla="*/ 862 w 1717"/>
                  <a:gd name="T63" fmla="*/ 93 h 753"/>
                  <a:gd name="T64" fmla="*/ 889 w 1717"/>
                  <a:gd name="T65" fmla="*/ 103 h 753"/>
                  <a:gd name="T66" fmla="*/ 916 w 1717"/>
                  <a:gd name="T67" fmla="*/ 128 h 753"/>
                  <a:gd name="T68" fmla="*/ 943 w 1717"/>
                  <a:gd name="T69" fmla="*/ 132 h 753"/>
                  <a:gd name="T70" fmla="*/ 971 w 1717"/>
                  <a:gd name="T71" fmla="*/ 166 h 753"/>
                  <a:gd name="T72" fmla="*/ 997 w 1717"/>
                  <a:gd name="T73" fmla="*/ 166 h 753"/>
                  <a:gd name="T74" fmla="*/ 1024 w 1717"/>
                  <a:gd name="T75" fmla="*/ 212 h 753"/>
                  <a:gd name="T76" fmla="*/ 1052 w 1717"/>
                  <a:gd name="T77" fmla="*/ 223 h 753"/>
                  <a:gd name="T78" fmla="*/ 1078 w 1717"/>
                  <a:gd name="T79" fmla="*/ 246 h 753"/>
                  <a:gd name="T80" fmla="*/ 1105 w 1717"/>
                  <a:gd name="T81" fmla="*/ 248 h 753"/>
                  <a:gd name="T82" fmla="*/ 1132 w 1717"/>
                  <a:gd name="T83" fmla="*/ 265 h 753"/>
                  <a:gd name="T84" fmla="*/ 1160 w 1717"/>
                  <a:gd name="T85" fmla="*/ 289 h 753"/>
                  <a:gd name="T86" fmla="*/ 1186 w 1717"/>
                  <a:gd name="T87" fmla="*/ 307 h 753"/>
                  <a:gd name="T88" fmla="*/ 1213 w 1717"/>
                  <a:gd name="T89" fmla="*/ 325 h 753"/>
                  <a:gd name="T90" fmla="*/ 1241 w 1717"/>
                  <a:gd name="T91" fmla="*/ 354 h 753"/>
                  <a:gd name="T92" fmla="*/ 1267 w 1717"/>
                  <a:gd name="T93" fmla="*/ 384 h 753"/>
                  <a:gd name="T94" fmla="*/ 1294 w 1717"/>
                  <a:gd name="T95" fmla="*/ 406 h 753"/>
                  <a:gd name="T96" fmla="*/ 1322 w 1717"/>
                  <a:gd name="T97" fmla="*/ 439 h 753"/>
                  <a:gd name="T98" fmla="*/ 1349 w 1717"/>
                  <a:gd name="T99" fmla="*/ 463 h 753"/>
                  <a:gd name="T100" fmla="*/ 1375 w 1717"/>
                  <a:gd name="T101" fmla="*/ 491 h 753"/>
                  <a:gd name="T102" fmla="*/ 1402 w 1717"/>
                  <a:gd name="T103" fmla="*/ 522 h 753"/>
                  <a:gd name="T104" fmla="*/ 1430 w 1717"/>
                  <a:gd name="T105" fmla="*/ 560 h 753"/>
                  <a:gd name="T106" fmla="*/ 1456 w 1717"/>
                  <a:gd name="T107" fmla="*/ 573 h 753"/>
                  <a:gd name="T108" fmla="*/ 1483 w 1717"/>
                  <a:gd name="T109" fmla="*/ 598 h 753"/>
                  <a:gd name="T110" fmla="*/ 1511 w 1717"/>
                  <a:gd name="T111" fmla="*/ 627 h 753"/>
                  <a:gd name="T112" fmla="*/ 1538 w 1717"/>
                  <a:gd name="T113" fmla="*/ 656 h 753"/>
                  <a:gd name="T114" fmla="*/ 1564 w 1717"/>
                  <a:gd name="T115" fmla="*/ 671 h 753"/>
                  <a:gd name="T116" fmla="*/ 1592 w 1717"/>
                  <a:gd name="T117" fmla="*/ 688 h 753"/>
                  <a:gd name="T118" fmla="*/ 1619 w 1717"/>
                  <a:gd name="T119" fmla="*/ 706 h 753"/>
                  <a:gd name="T120" fmla="*/ 1645 w 1717"/>
                  <a:gd name="T121" fmla="*/ 712 h 753"/>
                  <a:gd name="T122" fmla="*/ 1672 w 1717"/>
                  <a:gd name="T123" fmla="*/ 732 h 753"/>
                  <a:gd name="T124" fmla="*/ 1700 w 1717"/>
                  <a:gd name="T125" fmla="*/ 750 h 75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7"/>
                  <a:gd name="T190" fmla="*/ 0 h 753"/>
                  <a:gd name="T191" fmla="*/ 1717 w 1717"/>
                  <a:gd name="T192" fmla="*/ 753 h 75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7" h="753">
                    <a:moveTo>
                      <a:pt x="0" y="414"/>
                    </a:moveTo>
                    <a:lnTo>
                      <a:pt x="2" y="228"/>
                    </a:lnTo>
                    <a:lnTo>
                      <a:pt x="5" y="8"/>
                    </a:lnTo>
                    <a:lnTo>
                      <a:pt x="7" y="144"/>
                    </a:lnTo>
                    <a:lnTo>
                      <a:pt x="10" y="355"/>
                    </a:lnTo>
                    <a:lnTo>
                      <a:pt x="13" y="283"/>
                    </a:lnTo>
                    <a:lnTo>
                      <a:pt x="15" y="149"/>
                    </a:lnTo>
                    <a:lnTo>
                      <a:pt x="17" y="230"/>
                    </a:lnTo>
                    <a:lnTo>
                      <a:pt x="19" y="284"/>
                    </a:lnTo>
                    <a:lnTo>
                      <a:pt x="22" y="214"/>
                    </a:lnTo>
                    <a:lnTo>
                      <a:pt x="25" y="134"/>
                    </a:lnTo>
                    <a:lnTo>
                      <a:pt x="27" y="111"/>
                    </a:lnTo>
                    <a:lnTo>
                      <a:pt x="30" y="131"/>
                    </a:lnTo>
                    <a:lnTo>
                      <a:pt x="32" y="98"/>
                    </a:lnTo>
                    <a:lnTo>
                      <a:pt x="34" y="105"/>
                    </a:lnTo>
                    <a:lnTo>
                      <a:pt x="36" y="143"/>
                    </a:lnTo>
                    <a:lnTo>
                      <a:pt x="39" y="183"/>
                    </a:lnTo>
                    <a:lnTo>
                      <a:pt x="42" y="180"/>
                    </a:lnTo>
                    <a:lnTo>
                      <a:pt x="44" y="115"/>
                    </a:lnTo>
                    <a:lnTo>
                      <a:pt x="47" y="108"/>
                    </a:lnTo>
                    <a:lnTo>
                      <a:pt x="49" y="103"/>
                    </a:lnTo>
                    <a:lnTo>
                      <a:pt x="51" y="95"/>
                    </a:lnTo>
                    <a:lnTo>
                      <a:pt x="54" y="103"/>
                    </a:lnTo>
                    <a:lnTo>
                      <a:pt x="57" y="82"/>
                    </a:lnTo>
                    <a:lnTo>
                      <a:pt x="59" y="100"/>
                    </a:lnTo>
                    <a:lnTo>
                      <a:pt x="62" y="91"/>
                    </a:lnTo>
                    <a:lnTo>
                      <a:pt x="64" y="56"/>
                    </a:lnTo>
                    <a:lnTo>
                      <a:pt x="66" y="89"/>
                    </a:lnTo>
                    <a:lnTo>
                      <a:pt x="68" y="119"/>
                    </a:lnTo>
                    <a:lnTo>
                      <a:pt x="72" y="115"/>
                    </a:lnTo>
                    <a:lnTo>
                      <a:pt x="74" y="100"/>
                    </a:lnTo>
                    <a:lnTo>
                      <a:pt x="76" y="68"/>
                    </a:lnTo>
                    <a:lnTo>
                      <a:pt x="79" y="60"/>
                    </a:lnTo>
                    <a:lnTo>
                      <a:pt x="81" y="107"/>
                    </a:lnTo>
                    <a:lnTo>
                      <a:pt x="83" y="144"/>
                    </a:lnTo>
                    <a:lnTo>
                      <a:pt x="85" y="137"/>
                    </a:lnTo>
                    <a:lnTo>
                      <a:pt x="89" y="123"/>
                    </a:lnTo>
                    <a:lnTo>
                      <a:pt x="91" y="127"/>
                    </a:lnTo>
                    <a:lnTo>
                      <a:pt x="93" y="116"/>
                    </a:lnTo>
                    <a:lnTo>
                      <a:pt x="96" y="93"/>
                    </a:lnTo>
                    <a:lnTo>
                      <a:pt x="98" y="89"/>
                    </a:lnTo>
                    <a:lnTo>
                      <a:pt x="100" y="77"/>
                    </a:lnTo>
                    <a:lnTo>
                      <a:pt x="104" y="93"/>
                    </a:lnTo>
                    <a:lnTo>
                      <a:pt x="106" y="93"/>
                    </a:lnTo>
                    <a:lnTo>
                      <a:pt x="108" y="76"/>
                    </a:lnTo>
                    <a:lnTo>
                      <a:pt x="111" y="72"/>
                    </a:lnTo>
                    <a:lnTo>
                      <a:pt x="113" y="70"/>
                    </a:lnTo>
                    <a:lnTo>
                      <a:pt x="115" y="82"/>
                    </a:lnTo>
                    <a:lnTo>
                      <a:pt x="117" y="72"/>
                    </a:lnTo>
                    <a:lnTo>
                      <a:pt x="121" y="64"/>
                    </a:lnTo>
                    <a:lnTo>
                      <a:pt x="123" y="58"/>
                    </a:lnTo>
                    <a:lnTo>
                      <a:pt x="125" y="49"/>
                    </a:lnTo>
                    <a:lnTo>
                      <a:pt x="128" y="54"/>
                    </a:lnTo>
                    <a:lnTo>
                      <a:pt x="130" y="66"/>
                    </a:lnTo>
                    <a:lnTo>
                      <a:pt x="132" y="78"/>
                    </a:lnTo>
                    <a:lnTo>
                      <a:pt x="136" y="84"/>
                    </a:lnTo>
                    <a:lnTo>
                      <a:pt x="138" y="83"/>
                    </a:lnTo>
                    <a:lnTo>
                      <a:pt x="140" y="74"/>
                    </a:lnTo>
                    <a:lnTo>
                      <a:pt x="142" y="59"/>
                    </a:lnTo>
                    <a:lnTo>
                      <a:pt x="145" y="56"/>
                    </a:lnTo>
                    <a:lnTo>
                      <a:pt x="147" y="65"/>
                    </a:lnTo>
                    <a:lnTo>
                      <a:pt x="150" y="56"/>
                    </a:lnTo>
                    <a:lnTo>
                      <a:pt x="153" y="56"/>
                    </a:lnTo>
                    <a:lnTo>
                      <a:pt x="155" y="73"/>
                    </a:lnTo>
                    <a:lnTo>
                      <a:pt x="157" y="64"/>
                    </a:lnTo>
                    <a:lnTo>
                      <a:pt x="160" y="56"/>
                    </a:lnTo>
                    <a:lnTo>
                      <a:pt x="162" y="49"/>
                    </a:lnTo>
                    <a:lnTo>
                      <a:pt x="164" y="47"/>
                    </a:lnTo>
                    <a:lnTo>
                      <a:pt x="167" y="54"/>
                    </a:lnTo>
                    <a:lnTo>
                      <a:pt x="170" y="47"/>
                    </a:lnTo>
                    <a:lnTo>
                      <a:pt x="172" y="57"/>
                    </a:lnTo>
                    <a:lnTo>
                      <a:pt x="174" y="69"/>
                    </a:lnTo>
                    <a:lnTo>
                      <a:pt x="177" y="59"/>
                    </a:lnTo>
                    <a:lnTo>
                      <a:pt x="179" y="54"/>
                    </a:lnTo>
                    <a:lnTo>
                      <a:pt x="182" y="49"/>
                    </a:lnTo>
                    <a:lnTo>
                      <a:pt x="185" y="53"/>
                    </a:lnTo>
                    <a:lnTo>
                      <a:pt x="187" y="70"/>
                    </a:lnTo>
                    <a:lnTo>
                      <a:pt x="189" y="69"/>
                    </a:lnTo>
                    <a:lnTo>
                      <a:pt x="191" y="65"/>
                    </a:lnTo>
                    <a:lnTo>
                      <a:pt x="194" y="64"/>
                    </a:lnTo>
                    <a:lnTo>
                      <a:pt x="196" y="64"/>
                    </a:lnTo>
                    <a:lnTo>
                      <a:pt x="199" y="62"/>
                    </a:lnTo>
                    <a:lnTo>
                      <a:pt x="202" y="64"/>
                    </a:lnTo>
                    <a:lnTo>
                      <a:pt x="204" y="65"/>
                    </a:lnTo>
                    <a:lnTo>
                      <a:pt x="206" y="70"/>
                    </a:lnTo>
                    <a:lnTo>
                      <a:pt x="209" y="83"/>
                    </a:lnTo>
                    <a:lnTo>
                      <a:pt x="211" y="65"/>
                    </a:lnTo>
                    <a:lnTo>
                      <a:pt x="214" y="46"/>
                    </a:lnTo>
                    <a:lnTo>
                      <a:pt x="216" y="57"/>
                    </a:lnTo>
                    <a:lnTo>
                      <a:pt x="219" y="60"/>
                    </a:lnTo>
                    <a:lnTo>
                      <a:pt x="221" y="60"/>
                    </a:lnTo>
                    <a:lnTo>
                      <a:pt x="223" y="65"/>
                    </a:lnTo>
                    <a:lnTo>
                      <a:pt x="226" y="68"/>
                    </a:lnTo>
                    <a:lnTo>
                      <a:pt x="228" y="73"/>
                    </a:lnTo>
                    <a:lnTo>
                      <a:pt x="231" y="70"/>
                    </a:lnTo>
                    <a:lnTo>
                      <a:pt x="234" y="70"/>
                    </a:lnTo>
                    <a:lnTo>
                      <a:pt x="236" y="64"/>
                    </a:lnTo>
                    <a:lnTo>
                      <a:pt x="238" y="61"/>
                    </a:lnTo>
                    <a:lnTo>
                      <a:pt x="240" y="69"/>
                    </a:lnTo>
                    <a:lnTo>
                      <a:pt x="243" y="69"/>
                    </a:lnTo>
                    <a:lnTo>
                      <a:pt x="246" y="73"/>
                    </a:lnTo>
                    <a:lnTo>
                      <a:pt x="248" y="75"/>
                    </a:lnTo>
                    <a:lnTo>
                      <a:pt x="251" y="68"/>
                    </a:lnTo>
                    <a:lnTo>
                      <a:pt x="253" y="59"/>
                    </a:lnTo>
                    <a:lnTo>
                      <a:pt x="255" y="66"/>
                    </a:lnTo>
                    <a:lnTo>
                      <a:pt x="257" y="77"/>
                    </a:lnTo>
                    <a:lnTo>
                      <a:pt x="261" y="70"/>
                    </a:lnTo>
                    <a:lnTo>
                      <a:pt x="263" y="68"/>
                    </a:lnTo>
                    <a:lnTo>
                      <a:pt x="265" y="69"/>
                    </a:lnTo>
                    <a:lnTo>
                      <a:pt x="268" y="75"/>
                    </a:lnTo>
                    <a:lnTo>
                      <a:pt x="270" y="80"/>
                    </a:lnTo>
                    <a:lnTo>
                      <a:pt x="272" y="82"/>
                    </a:lnTo>
                    <a:lnTo>
                      <a:pt x="275" y="78"/>
                    </a:lnTo>
                    <a:lnTo>
                      <a:pt x="278" y="74"/>
                    </a:lnTo>
                    <a:lnTo>
                      <a:pt x="280" y="77"/>
                    </a:lnTo>
                    <a:lnTo>
                      <a:pt x="283" y="81"/>
                    </a:lnTo>
                    <a:lnTo>
                      <a:pt x="285" y="87"/>
                    </a:lnTo>
                    <a:lnTo>
                      <a:pt x="287" y="88"/>
                    </a:lnTo>
                    <a:lnTo>
                      <a:pt x="289" y="83"/>
                    </a:lnTo>
                    <a:lnTo>
                      <a:pt x="293" y="72"/>
                    </a:lnTo>
                    <a:lnTo>
                      <a:pt x="295" y="67"/>
                    </a:lnTo>
                    <a:lnTo>
                      <a:pt x="297" y="74"/>
                    </a:lnTo>
                    <a:lnTo>
                      <a:pt x="300" y="84"/>
                    </a:lnTo>
                    <a:lnTo>
                      <a:pt x="302" y="97"/>
                    </a:lnTo>
                    <a:lnTo>
                      <a:pt x="304" y="97"/>
                    </a:lnTo>
                    <a:lnTo>
                      <a:pt x="306" y="96"/>
                    </a:lnTo>
                    <a:lnTo>
                      <a:pt x="310" y="93"/>
                    </a:lnTo>
                    <a:lnTo>
                      <a:pt x="312" y="89"/>
                    </a:lnTo>
                    <a:lnTo>
                      <a:pt x="314" y="81"/>
                    </a:lnTo>
                    <a:lnTo>
                      <a:pt x="317" y="68"/>
                    </a:lnTo>
                    <a:lnTo>
                      <a:pt x="319" y="78"/>
                    </a:lnTo>
                    <a:lnTo>
                      <a:pt x="321" y="91"/>
                    </a:lnTo>
                    <a:lnTo>
                      <a:pt x="325" y="91"/>
                    </a:lnTo>
                    <a:lnTo>
                      <a:pt x="327" y="98"/>
                    </a:lnTo>
                    <a:lnTo>
                      <a:pt x="329" y="95"/>
                    </a:lnTo>
                    <a:lnTo>
                      <a:pt x="332" y="93"/>
                    </a:lnTo>
                    <a:lnTo>
                      <a:pt x="334" y="101"/>
                    </a:lnTo>
                    <a:lnTo>
                      <a:pt x="336" y="96"/>
                    </a:lnTo>
                    <a:lnTo>
                      <a:pt x="340" y="82"/>
                    </a:lnTo>
                    <a:lnTo>
                      <a:pt x="342" y="76"/>
                    </a:lnTo>
                    <a:lnTo>
                      <a:pt x="344" y="77"/>
                    </a:lnTo>
                    <a:lnTo>
                      <a:pt x="346" y="82"/>
                    </a:lnTo>
                    <a:lnTo>
                      <a:pt x="349" y="87"/>
                    </a:lnTo>
                    <a:lnTo>
                      <a:pt x="351" y="82"/>
                    </a:lnTo>
                    <a:lnTo>
                      <a:pt x="353" y="91"/>
                    </a:lnTo>
                    <a:lnTo>
                      <a:pt x="357" y="101"/>
                    </a:lnTo>
                    <a:lnTo>
                      <a:pt x="359" y="92"/>
                    </a:lnTo>
                    <a:lnTo>
                      <a:pt x="361" y="96"/>
                    </a:lnTo>
                    <a:lnTo>
                      <a:pt x="363" y="93"/>
                    </a:lnTo>
                    <a:lnTo>
                      <a:pt x="366" y="88"/>
                    </a:lnTo>
                    <a:lnTo>
                      <a:pt x="368" y="92"/>
                    </a:lnTo>
                    <a:lnTo>
                      <a:pt x="371" y="78"/>
                    </a:lnTo>
                    <a:lnTo>
                      <a:pt x="374" y="76"/>
                    </a:lnTo>
                    <a:lnTo>
                      <a:pt x="376" y="83"/>
                    </a:lnTo>
                    <a:lnTo>
                      <a:pt x="378" y="73"/>
                    </a:lnTo>
                    <a:lnTo>
                      <a:pt x="381" y="88"/>
                    </a:lnTo>
                    <a:lnTo>
                      <a:pt x="383" y="99"/>
                    </a:lnTo>
                    <a:lnTo>
                      <a:pt x="385" y="85"/>
                    </a:lnTo>
                    <a:lnTo>
                      <a:pt x="389" y="78"/>
                    </a:lnTo>
                    <a:lnTo>
                      <a:pt x="391" y="66"/>
                    </a:lnTo>
                    <a:lnTo>
                      <a:pt x="393" y="65"/>
                    </a:lnTo>
                    <a:lnTo>
                      <a:pt x="395" y="81"/>
                    </a:lnTo>
                    <a:lnTo>
                      <a:pt x="398" y="83"/>
                    </a:lnTo>
                    <a:lnTo>
                      <a:pt x="400" y="87"/>
                    </a:lnTo>
                    <a:lnTo>
                      <a:pt x="403" y="107"/>
                    </a:lnTo>
                    <a:lnTo>
                      <a:pt x="406" y="105"/>
                    </a:lnTo>
                    <a:lnTo>
                      <a:pt x="408" y="82"/>
                    </a:lnTo>
                    <a:lnTo>
                      <a:pt x="410" y="76"/>
                    </a:lnTo>
                    <a:lnTo>
                      <a:pt x="412" y="78"/>
                    </a:lnTo>
                    <a:lnTo>
                      <a:pt x="415" y="70"/>
                    </a:lnTo>
                    <a:lnTo>
                      <a:pt x="417" y="65"/>
                    </a:lnTo>
                    <a:lnTo>
                      <a:pt x="420" y="73"/>
                    </a:lnTo>
                    <a:lnTo>
                      <a:pt x="423" y="84"/>
                    </a:lnTo>
                    <a:lnTo>
                      <a:pt x="425" y="84"/>
                    </a:lnTo>
                    <a:lnTo>
                      <a:pt x="427" y="77"/>
                    </a:lnTo>
                    <a:lnTo>
                      <a:pt x="430" y="81"/>
                    </a:lnTo>
                    <a:lnTo>
                      <a:pt x="432" y="95"/>
                    </a:lnTo>
                    <a:lnTo>
                      <a:pt x="435" y="93"/>
                    </a:lnTo>
                    <a:lnTo>
                      <a:pt x="437" y="84"/>
                    </a:lnTo>
                    <a:lnTo>
                      <a:pt x="440" y="81"/>
                    </a:lnTo>
                    <a:lnTo>
                      <a:pt x="442" y="68"/>
                    </a:lnTo>
                    <a:lnTo>
                      <a:pt x="444" y="70"/>
                    </a:lnTo>
                    <a:lnTo>
                      <a:pt x="447" y="84"/>
                    </a:lnTo>
                    <a:lnTo>
                      <a:pt x="450" y="104"/>
                    </a:lnTo>
                    <a:lnTo>
                      <a:pt x="452" y="101"/>
                    </a:lnTo>
                    <a:lnTo>
                      <a:pt x="455" y="81"/>
                    </a:lnTo>
                    <a:lnTo>
                      <a:pt x="457" y="73"/>
                    </a:lnTo>
                    <a:lnTo>
                      <a:pt x="459" y="82"/>
                    </a:lnTo>
                    <a:lnTo>
                      <a:pt x="461" y="96"/>
                    </a:lnTo>
                    <a:lnTo>
                      <a:pt x="464" y="103"/>
                    </a:lnTo>
                    <a:lnTo>
                      <a:pt x="467" y="99"/>
                    </a:lnTo>
                    <a:lnTo>
                      <a:pt x="469" y="80"/>
                    </a:lnTo>
                    <a:lnTo>
                      <a:pt x="472" y="70"/>
                    </a:lnTo>
                    <a:lnTo>
                      <a:pt x="474" y="82"/>
                    </a:lnTo>
                    <a:lnTo>
                      <a:pt x="476" y="98"/>
                    </a:lnTo>
                    <a:lnTo>
                      <a:pt x="479" y="104"/>
                    </a:lnTo>
                    <a:lnTo>
                      <a:pt x="482" y="92"/>
                    </a:lnTo>
                    <a:lnTo>
                      <a:pt x="484" y="73"/>
                    </a:lnTo>
                    <a:lnTo>
                      <a:pt x="486" y="72"/>
                    </a:lnTo>
                    <a:lnTo>
                      <a:pt x="489" y="84"/>
                    </a:lnTo>
                    <a:lnTo>
                      <a:pt x="491" y="82"/>
                    </a:lnTo>
                    <a:lnTo>
                      <a:pt x="493" y="82"/>
                    </a:lnTo>
                    <a:lnTo>
                      <a:pt x="496" y="84"/>
                    </a:lnTo>
                    <a:lnTo>
                      <a:pt x="499" y="74"/>
                    </a:lnTo>
                    <a:lnTo>
                      <a:pt x="501" y="74"/>
                    </a:lnTo>
                    <a:lnTo>
                      <a:pt x="504" y="90"/>
                    </a:lnTo>
                    <a:lnTo>
                      <a:pt x="506" y="87"/>
                    </a:lnTo>
                    <a:lnTo>
                      <a:pt x="508" y="68"/>
                    </a:lnTo>
                    <a:lnTo>
                      <a:pt x="510" y="59"/>
                    </a:lnTo>
                    <a:lnTo>
                      <a:pt x="514" y="59"/>
                    </a:lnTo>
                    <a:lnTo>
                      <a:pt x="516" y="65"/>
                    </a:lnTo>
                    <a:lnTo>
                      <a:pt x="518" y="58"/>
                    </a:lnTo>
                    <a:lnTo>
                      <a:pt x="521" y="72"/>
                    </a:lnTo>
                    <a:lnTo>
                      <a:pt x="523" y="87"/>
                    </a:lnTo>
                    <a:lnTo>
                      <a:pt x="525" y="66"/>
                    </a:lnTo>
                    <a:lnTo>
                      <a:pt x="529" y="58"/>
                    </a:lnTo>
                    <a:lnTo>
                      <a:pt x="531" y="62"/>
                    </a:lnTo>
                    <a:lnTo>
                      <a:pt x="533" y="77"/>
                    </a:lnTo>
                    <a:lnTo>
                      <a:pt x="535" y="78"/>
                    </a:lnTo>
                    <a:lnTo>
                      <a:pt x="538" y="70"/>
                    </a:lnTo>
                    <a:lnTo>
                      <a:pt x="540" y="65"/>
                    </a:lnTo>
                    <a:lnTo>
                      <a:pt x="542" y="62"/>
                    </a:lnTo>
                    <a:lnTo>
                      <a:pt x="546" y="77"/>
                    </a:lnTo>
                    <a:lnTo>
                      <a:pt x="548" y="80"/>
                    </a:lnTo>
                    <a:lnTo>
                      <a:pt x="550" y="66"/>
                    </a:lnTo>
                    <a:lnTo>
                      <a:pt x="553" y="46"/>
                    </a:lnTo>
                    <a:lnTo>
                      <a:pt x="555" y="30"/>
                    </a:lnTo>
                    <a:lnTo>
                      <a:pt x="557" y="59"/>
                    </a:lnTo>
                    <a:lnTo>
                      <a:pt x="561" y="70"/>
                    </a:lnTo>
                    <a:lnTo>
                      <a:pt x="563" y="61"/>
                    </a:lnTo>
                    <a:lnTo>
                      <a:pt x="565" y="64"/>
                    </a:lnTo>
                    <a:lnTo>
                      <a:pt x="567" y="65"/>
                    </a:lnTo>
                    <a:lnTo>
                      <a:pt x="570" y="87"/>
                    </a:lnTo>
                    <a:lnTo>
                      <a:pt x="572" y="73"/>
                    </a:lnTo>
                    <a:lnTo>
                      <a:pt x="574" y="51"/>
                    </a:lnTo>
                    <a:lnTo>
                      <a:pt x="578" y="35"/>
                    </a:lnTo>
                    <a:lnTo>
                      <a:pt x="580" y="27"/>
                    </a:lnTo>
                    <a:lnTo>
                      <a:pt x="582" y="41"/>
                    </a:lnTo>
                    <a:lnTo>
                      <a:pt x="584" y="60"/>
                    </a:lnTo>
                    <a:lnTo>
                      <a:pt x="587" y="70"/>
                    </a:lnTo>
                    <a:lnTo>
                      <a:pt x="589" y="58"/>
                    </a:lnTo>
                    <a:lnTo>
                      <a:pt x="592" y="74"/>
                    </a:lnTo>
                    <a:lnTo>
                      <a:pt x="595" y="61"/>
                    </a:lnTo>
                    <a:lnTo>
                      <a:pt x="597" y="52"/>
                    </a:lnTo>
                    <a:lnTo>
                      <a:pt x="599" y="68"/>
                    </a:lnTo>
                    <a:lnTo>
                      <a:pt x="602" y="54"/>
                    </a:lnTo>
                    <a:lnTo>
                      <a:pt x="604" y="43"/>
                    </a:lnTo>
                    <a:lnTo>
                      <a:pt x="606" y="41"/>
                    </a:lnTo>
                    <a:lnTo>
                      <a:pt x="610" y="62"/>
                    </a:lnTo>
                    <a:lnTo>
                      <a:pt x="612" y="72"/>
                    </a:lnTo>
                    <a:lnTo>
                      <a:pt x="614" y="69"/>
                    </a:lnTo>
                    <a:lnTo>
                      <a:pt x="616" y="70"/>
                    </a:lnTo>
                    <a:lnTo>
                      <a:pt x="619" y="65"/>
                    </a:lnTo>
                    <a:lnTo>
                      <a:pt x="621" y="52"/>
                    </a:lnTo>
                    <a:lnTo>
                      <a:pt x="624" y="49"/>
                    </a:lnTo>
                    <a:lnTo>
                      <a:pt x="627" y="62"/>
                    </a:lnTo>
                    <a:lnTo>
                      <a:pt x="629" y="60"/>
                    </a:lnTo>
                    <a:lnTo>
                      <a:pt x="631" y="52"/>
                    </a:lnTo>
                    <a:lnTo>
                      <a:pt x="633" y="50"/>
                    </a:lnTo>
                    <a:lnTo>
                      <a:pt x="636" y="26"/>
                    </a:lnTo>
                    <a:lnTo>
                      <a:pt x="639" y="16"/>
                    </a:lnTo>
                    <a:lnTo>
                      <a:pt x="641" y="47"/>
                    </a:lnTo>
                    <a:lnTo>
                      <a:pt x="644" y="49"/>
                    </a:lnTo>
                    <a:lnTo>
                      <a:pt x="646" y="51"/>
                    </a:lnTo>
                    <a:lnTo>
                      <a:pt x="648" y="51"/>
                    </a:lnTo>
                    <a:lnTo>
                      <a:pt x="651" y="38"/>
                    </a:lnTo>
                    <a:lnTo>
                      <a:pt x="653" y="49"/>
                    </a:lnTo>
                    <a:lnTo>
                      <a:pt x="656" y="42"/>
                    </a:lnTo>
                    <a:lnTo>
                      <a:pt x="659" y="36"/>
                    </a:lnTo>
                    <a:lnTo>
                      <a:pt x="661" y="38"/>
                    </a:lnTo>
                    <a:lnTo>
                      <a:pt x="663" y="16"/>
                    </a:lnTo>
                    <a:lnTo>
                      <a:pt x="665" y="31"/>
                    </a:lnTo>
                    <a:lnTo>
                      <a:pt x="668" y="58"/>
                    </a:lnTo>
                    <a:lnTo>
                      <a:pt x="671" y="39"/>
                    </a:lnTo>
                    <a:lnTo>
                      <a:pt x="673" y="35"/>
                    </a:lnTo>
                    <a:lnTo>
                      <a:pt x="676" y="41"/>
                    </a:lnTo>
                    <a:lnTo>
                      <a:pt x="678" y="33"/>
                    </a:lnTo>
                    <a:lnTo>
                      <a:pt x="680" y="38"/>
                    </a:lnTo>
                    <a:lnTo>
                      <a:pt x="682" y="37"/>
                    </a:lnTo>
                    <a:lnTo>
                      <a:pt x="685" y="46"/>
                    </a:lnTo>
                    <a:lnTo>
                      <a:pt x="688" y="47"/>
                    </a:lnTo>
                    <a:lnTo>
                      <a:pt x="690" y="33"/>
                    </a:lnTo>
                    <a:lnTo>
                      <a:pt x="693" y="27"/>
                    </a:lnTo>
                    <a:lnTo>
                      <a:pt x="695" y="35"/>
                    </a:lnTo>
                    <a:lnTo>
                      <a:pt x="697" y="51"/>
                    </a:lnTo>
                    <a:lnTo>
                      <a:pt x="700" y="47"/>
                    </a:lnTo>
                    <a:lnTo>
                      <a:pt x="703" y="50"/>
                    </a:lnTo>
                    <a:lnTo>
                      <a:pt x="705" y="27"/>
                    </a:lnTo>
                    <a:lnTo>
                      <a:pt x="708" y="0"/>
                    </a:lnTo>
                    <a:lnTo>
                      <a:pt x="710" y="25"/>
                    </a:lnTo>
                    <a:lnTo>
                      <a:pt x="712" y="20"/>
                    </a:lnTo>
                    <a:lnTo>
                      <a:pt x="714" y="35"/>
                    </a:lnTo>
                    <a:lnTo>
                      <a:pt x="718" y="68"/>
                    </a:lnTo>
                    <a:lnTo>
                      <a:pt x="720" y="58"/>
                    </a:lnTo>
                    <a:lnTo>
                      <a:pt x="722" y="52"/>
                    </a:lnTo>
                    <a:lnTo>
                      <a:pt x="725" y="47"/>
                    </a:lnTo>
                    <a:lnTo>
                      <a:pt x="727" y="44"/>
                    </a:lnTo>
                    <a:lnTo>
                      <a:pt x="729" y="53"/>
                    </a:lnTo>
                    <a:lnTo>
                      <a:pt x="731" y="53"/>
                    </a:lnTo>
                    <a:lnTo>
                      <a:pt x="735" y="34"/>
                    </a:lnTo>
                    <a:lnTo>
                      <a:pt x="737" y="39"/>
                    </a:lnTo>
                    <a:lnTo>
                      <a:pt x="739" y="29"/>
                    </a:lnTo>
                    <a:lnTo>
                      <a:pt x="742" y="6"/>
                    </a:lnTo>
                    <a:lnTo>
                      <a:pt x="744" y="20"/>
                    </a:lnTo>
                    <a:lnTo>
                      <a:pt x="746" y="46"/>
                    </a:lnTo>
                    <a:lnTo>
                      <a:pt x="750" y="45"/>
                    </a:lnTo>
                    <a:lnTo>
                      <a:pt x="752" y="29"/>
                    </a:lnTo>
                    <a:lnTo>
                      <a:pt x="754" y="38"/>
                    </a:lnTo>
                    <a:lnTo>
                      <a:pt x="756" y="65"/>
                    </a:lnTo>
                    <a:lnTo>
                      <a:pt x="759" y="69"/>
                    </a:lnTo>
                    <a:lnTo>
                      <a:pt x="761" y="37"/>
                    </a:lnTo>
                    <a:lnTo>
                      <a:pt x="763" y="5"/>
                    </a:lnTo>
                    <a:lnTo>
                      <a:pt x="767" y="10"/>
                    </a:lnTo>
                    <a:lnTo>
                      <a:pt x="769" y="31"/>
                    </a:lnTo>
                    <a:lnTo>
                      <a:pt x="771" y="52"/>
                    </a:lnTo>
                    <a:lnTo>
                      <a:pt x="774" y="41"/>
                    </a:lnTo>
                    <a:lnTo>
                      <a:pt x="776" y="38"/>
                    </a:lnTo>
                    <a:lnTo>
                      <a:pt x="778" y="47"/>
                    </a:lnTo>
                    <a:lnTo>
                      <a:pt x="782" y="47"/>
                    </a:lnTo>
                    <a:lnTo>
                      <a:pt x="784" y="45"/>
                    </a:lnTo>
                    <a:lnTo>
                      <a:pt x="786" y="42"/>
                    </a:lnTo>
                    <a:lnTo>
                      <a:pt x="788" y="53"/>
                    </a:lnTo>
                    <a:lnTo>
                      <a:pt x="791" y="47"/>
                    </a:lnTo>
                    <a:lnTo>
                      <a:pt x="793" y="46"/>
                    </a:lnTo>
                    <a:lnTo>
                      <a:pt x="795" y="47"/>
                    </a:lnTo>
                    <a:lnTo>
                      <a:pt x="799" y="56"/>
                    </a:lnTo>
                    <a:lnTo>
                      <a:pt x="801" y="54"/>
                    </a:lnTo>
                    <a:lnTo>
                      <a:pt x="803" y="52"/>
                    </a:lnTo>
                    <a:lnTo>
                      <a:pt x="805" y="43"/>
                    </a:lnTo>
                    <a:lnTo>
                      <a:pt x="808" y="49"/>
                    </a:lnTo>
                    <a:lnTo>
                      <a:pt x="810" y="47"/>
                    </a:lnTo>
                    <a:lnTo>
                      <a:pt x="813" y="35"/>
                    </a:lnTo>
                    <a:lnTo>
                      <a:pt x="816" y="44"/>
                    </a:lnTo>
                    <a:lnTo>
                      <a:pt x="818" y="50"/>
                    </a:lnTo>
                    <a:lnTo>
                      <a:pt x="820" y="58"/>
                    </a:lnTo>
                    <a:lnTo>
                      <a:pt x="823" y="60"/>
                    </a:lnTo>
                    <a:lnTo>
                      <a:pt x="825" y="66"/>
                    </a:lnTo>
                    <a:lnTo>
                      <a:pt x="828" y="81"/>
                    </a:lnTo>
                    <a:lnTo>
                      <a:pt x="831" y="82"/>
                    </a:lnTo>
                    <a:lnTo>
                      <a:pt x="833" y="82"/>
                    </a:lnTo>
                    <a:lnTo>
                      <a:pt x="835" y="82"/>
                    </a:lnTo>
                    <a:lnTo>
                      <a:pt x="837" y="87"/>
                    </a:lnTo>
                    <a:lnTo>
                      <a:pt x="840" y="98"/>
                    </a:lnTo>
                    <a:lnTo>
                      <a:pt x="842" y="97"/>
                    </a:lnTo>
                    <a:lnTo>
                      <a:pt x="845" y="91"/>
                    </a:lnTo>
                    <a:lnTo>
                      <a:pt x="848" y="83"/>
                    </a:lnTo>
                    <a:lnTo>
                      <a:pt x="850" y="82"/>
                    </a:lnTo>
                    <a:lnTo>
                      <a:pt x="852" y="90"/>
                    </a:lnTo>
                    <a:lnTo>
                      <a:pt x="854" y="90"/>
                    </a:lnTo>
                    <a:lnTo>
                      <a:pt x="857" y="88"/>
                    </a:lnTo>
                    <a:lnTo>
                      <a:pt x="860" y="93"/>
                    </a:lnTo>
                    <a:lnTo>
                      <a:pt x="862" y="93"/>
                    </a:lnTo>
                    <a:lnTo>
                      <a:pt x="865" y="73"/>
                    </a:lnTo>
                    <a:lnTo>
                      <a:pt x="867" y="74"/>
                    </a:lnTo>
                    <a:lnTo>
                      <a:pt x="869" y="81"/>
                    </a:lnTo>
                    <a:lnTo>
                      <a:pt x="872" y="80"/>
                    </a:lnTo>
                    <a:lnTo>
                      <a:pt x="874" y="98"/>
                    </a:lnTo>
                    <a:lnTo>
                      <a:pt x="877" y="97"/>
                    </a:lnTo>
                    <a:lnTo>
                      <a:pt x="880" y="82"/>
                    </a:lnTo>
                    <a:lnTo>
                      <a:pt x="882" y="91"/>
                    </a:lnTo>
                    <a:lnTo>
                      <a:pt x="884" y="104"/>
                    </a:lnTo>
                    <a:lnTo>
                      <a:pt x="886" y="111"/>
                    </a:lnTo>
                    <a:lnTo>
                      <a:pt x="889" y="103"/>
                    </a:lnTo>
                    <a:lnTo>
                      <a:pt x="892" y="88"/>
                    </a:lnTo>
                    <a:lnTo>
                      <a:pt x="894" y="100"/>
                    </a:lnTo>
                    <a:lnTo>
                      <a:pt x="897" y="103"/>
                    </a:lnTo>
                    <a:lnTo>
                      <a:pt x="899" y="108"/>
                    </a:lnTo>
                    <a:lnTo>
                      <a:pt x="901" y="126"/>
                    </a:lnTo>
                    <a:lnTo>
                      <a:pt x="903" y="121"/>
                    </a:lnTo>
                    <a:lnTo>
                      <a:pt x="907" y="116"/>
                    </a:lnTo>
                    <a:lnTo>
                      <a:pt x="909" y="111"/>
                    </a:lnTo>
                    <a:lnTo>
                      <a:pt x="911" y="118"/>
                    </a:lnTo>
                    <a:lnTo>
                      <a:pt x="914" y="124"/>
                    </a:lnTo>
                    <a:lnTo>
                      <a:pt x="916" y="128"/>
                    </a:lnTo>
                    <a:lnTo>
                      <a:pt x="918" y="128"/>
                    </a:lnTo>
                    <a:lnTo>
                      <a:pt x="921" y="128"/>
                    </a:lnTo>
                    <a:lnTo>
                      <a:pt x="924" y="123"/>
                    </a:lnTo>
                    <a:lnTo>
                      <a:pt x="926" y="120"/>
                    </a:lnTo>
                    <a:lnTo>
                      <a:pt x="929" y="130"/>
                    </a:lnTo>
                    <a:lnTo>
                      <a:pt x="931" y="121"/>
                    </a:lnTo>
                    <a:lnTo>
                      <a:pt x="933" y="124"/>
                    </a:lnTo>
                    <a:lnTo>
                      <a:pt x="935" y="146"/>
                    </a:lnTo>
                    <a:lnTo>
                      <a:pt x="939" y="149"/>
                    </a:lnTo>
                    <a:lnTo>
                      <a:pt x="941" y="138"/>
                    </a:lnTo>
                    <a:lnTo>
                      <a:pt x="943" y="132"/>
                    </a:lnTo>
                    <a:lnTo>
                      <a:pt x="946" y="137"/>
                    </a:lnTo>
                    <a:lnTo>
                      <a:pt x="948" y="149"/>
                    </a:lnTo>
                    <a:lnTo>
                      <a:pt x="950" y="146"/>
                    </a:lnTo>
                    <a:lnTo>
                      <a:pt x="952" y="151"/>
                    </a:lnTo>
                    <a:lnTo>
                      <a:pt x="956" y="160"/>
                    </a:lnTo>
                    <a:lnTo>
                      <a:pt x="958" y="157"/>
                    </a:lnTo>
                    <a:lnTo>
                      <a:pt x="960" y="155"/>
                    </a:lnTo>
                    <a:lnTo>
                      <a:pt x="963" y="159"/>
                    </a:lnTo>
                    <a:lnTo>
                      <a:pt x="965" y="163"/>
                    </a:lnTo>
                    <a:lnTo>
                      <a:pt x="967" y="169"/>
                    </a:lnTo>
                    <a:lnTo>
                      <a:pt x="971" y="166"/>
                    </a:lnTo>
                    <a:lnTo>
                      <a:pt x="973" y="177"/>
                    </a:lnTo>
                    <a:lnTo>
                      <a:pt x="975" y="182"/>
                    </a:lnTo>
                    <a:lnTo>
                      <a:pt x="978" y="162"/>
                    </a:lnTo>
                    <a:lnTo>
                      <a:pt x="980" y="168"/>
                    </a:lnTo>
                    <a:lnTo>
                      <a:pt x="982" y="162"/>
                    </a:lnTo>
                    <a:lnTo>
                      <a:pt x="984" y="151"/>
                    </a:lnTo>
                    <a:lnTo>
                      <a:pt x="988" y="176"/>
                    </a:lnTo>
                    <a:lnTo>
                      <a:pt x="990" y="185"/>
                    </a:lnTo>
                    <a:lnTo>
                      <a:pt x="992" y="183"/>
                    </a:lnTo>
                    <a:lnTo>
                      <a:pt x="995" y="167"/>
                    </a:lnTo>
                    <a:lnTo>
                      <a:pt x="997" y="166"/>
                    </a:lnTo>
                    <a:lnTo>
                      <a:pt x="999" y="189"/>
                    </a:lnTo>
                    <a:lnTo>
                      <a:pt x="1003" y="193"/>
                    </a:lnTo>
                    <a:lnTo>
                      <a:pt x="1005" y="181"/>
                    </a:lnTo>
                    <a:lnTo>
                      <a:pt x="1007" y="169"/>
                    </a:lnTo>
                    <a:lnTo>
                      <a:pt x="1009" y="178"/>
                    </a:lnTo>
                    <a:lnTo>
                      <a:pt x="1012" y="178"/>
                    </a:lnTo>
                    <a:lnTo>
                      <a:pt x="1014" y="173"/>
                    </a:lnTo>
                    <a:lnTo>
                      <a:pt x="1017" y="183"/>
                    </a:lnTo>
                    <a:lnTo>
                      <a:pt x="1020" y="196"/>
                    </a:lnTo>
                    <a:lnTo>
                      <a:pt x="1022" y="203"/>
                    </a:lnTo>
                    <a:lnTo>
                      <a:pt x="1024" y="212"/>
                    </a:lnTo>
                    <a:lnTo>
                      <a:pt x="1027" y="216"/>
                    </a:lnTo>
                    <a:lnTo>
                      <a:pt x="1029" y="209"/>
                    </a:lnTo>
                    <a:lnTo>
                      <a:pt x="1031" y="199"/>
                    </a:lnTo>
                    <a:lnTo>
                      <a:pt x="1034" y="219"/>
                    </a:lnTo>
                    <a:lnTo>
                      <a:pt x="1037" y="229"/>
                    </a:lnTo>
                    <a:lnTo>
                      <a:pt x="1039" y="222"/>
                    </a:lnTo>
                    <a:lnTo>
                      <a:pt x="1041" y="228"/>
                    </a:lnTo>
                    <a:lnTo>
                      <a:pt x="1044" y="230"/>
                    </a:lnTo>
                    <a:lnTo>
                      <a:pt x="1046" y="221"/>
                    </a:lnTo>
                    <a:lnTo>
                      <a:pt x="1049" y="216"/>
                    </a:lnTo>
                    <a:lnTo>
                      <a:pt x="1052" y="223"/>
                    </a:lnTo>
                    <a:lnTo>
                      <a:pt x="1054" y="204"/>
                    </a:lnTo>
                    <a:lnTo>
                      <a:pt x="1056" y="201"/>
                    </a:lnTo>
                    <a:lnTo>
                      <a:pt x="1058" y="224"/>
                    </a:lnTo>
                    <a:lnTo>
                      <a:pt x="1061" y="230"/>
                    </a:lnTo>
                    <a:lnTo>
                      <a:pt x="1063" y="231"/>
                    </a:lnTo>
                    <a:lnTo>
                      <a:pt x="1066" y="213"/>
                    </a:lnTo>
                    <a:lnTo>
                      <a:pt x="1069" y="204"/>
                    </a:lnTo>
                    <a:lnTo>
                      <a:pt x="1071" y="228"/>
                    </a:lnTo>
                    <a:lnTo>
                      <a:pt x="1073" y="247"/>
                    </a:lnTo>
                    <a:lnTo>
                      <a:pt x="1075" y="247"/>
                    </a:lnTo>
                    <a:lnTo>
                      <a:pt x="1078" y="246"/>
                    </a:lnTo>
                    <a:lnTo>
                      <a:pt x="1081" y="246"/>
                    </a:lnTo>
                    <a:lnTo>
                      <a:pt x="1083" y="227"/>
                    </a:lnTo>
                    <a:lnTo>
                      <a:pt x="1086" y="203"/>
                    </a:lnTo>
                    <a:lnTo>
                      <a:pt x="1088" y="201"/>
                    </a:lnTo>
                    <a:lnTo>
                      <a:pt x="1090" y="228"/>
                    </a:lnTo>
                    <a:lnTo>
                      <a:pt x="1093" y="246"/>
                    </a:lnTo>
                    <a:lnTo>
                      <a:pt x="1096" y="251"/>
                    </a:lnTo>
                    <a:lnTo>
                      <a:pt x="1098" y="255"/>
                    </a:lnTo>
                    <a:lnTo>
                      <a:pt x="1101" y="267"/>
                    </a:lnTo>
                    <a:lnTo>
                      <a:pt x="1103" y="258"/>
                    </a:lnTo>
                    <a:lnTo>
                      <a:pt x="1105" y="248"/>
                    </a:lnTo>
                    <a:lnTo>
                      <a:pt x="1107" y="263"/>
                    </a:lnTo>
                    <a:lnTo>
                      <a:pt x="1110" y="254"/>
                    </a:lnTo>
                    <a:lnTo>
                      <a:pt x="1113" y="250"/>
                    </a:lnTo>
                    <a:lnTo>
                      <a:pt x="1115" y="262"/>
                    </a:lnTo>
                    <a:lnTo>
                      <a:pt x="1118" y="263"/>
                    </a:lnTo>
                    <a:lnTo>
                      <a:pt x="1120" y="263"/>
                    </a:lnTo>
                    <a:lnTo>
                      <a:pt x="1122" y="269"/>
                    </a:lnTo>
                    <a:lnTo>
                      <a:pt x="1124" y="254"/>
                    </a:lnTo>
                    <a:lnTo>
                      <a:pt x="1128" y="253"/>
                    </a:lnTo>
                    <a:lnTo>
                      <a:pt x="1130" y="265"/>
                    </a:lnTo>
                    <a:lnTo>
                      <a:pt x="1132" y="265"/>
                    </a:lnTo>
                    <a:lnTo>
                      <a:pt x="1135" y="269"/>
                    </a:lnTo>
                    <a:lnTo>
                      <a:pt x="1137" y="275"/>
                    </a:lnTo>
                    <a:lnTo>
                      <a:pt x="1139" y="274"/>
                    </a:lnTo>
                    <a:lnTo>
                      <a:pt x="1142" y="274"/>
                    </a:lnTo>
                    <a:lnTo>
                      <a:pt x="1145" y="284"/>
                    </a:lnTo>
                    <a:lnTo>
                      <a:pt x="1147" y="292"/>
                    </a:lnTo>
                    <a:lnTo>
                      <a:pt x="1150" y="290"/>
                    </a:lnTo>
                    <a:lnTo>
                      <a:pt x="1152" y="277"/>
                    </a:lnTo>
                    <a:lnTo>
                      <a:pt x="1154" y="276"/>
                    </a:lnTo>
                    <a:lnTo>
                      <a:pt x="1156" y="285"/>
                    </a:lnTo>
                    <a:lnTo>
                      <a:pt x="1160" y="289"/>
                    </a:lnTo>
                    <a:lnTo>
                      <a:pt x="1162" y="290"/>
                    </a:lnTo>
                    <a:lnTo>
                      <a:pt x="1164" y="294"/>
                    </a:lnTo>
                    <a:lnTo>
                      <a:pt x="1167" y="298"/>
                    </a:lnTo>
                    <a:lnTo>
                      <a:pt x="1169" y="300"/>
                    </a:lnTo>
                    <a:lnTo>
                      <a:pt x="1171" y="302"/>
                    </a:lnTo>
                    <a:lnTo>
                      <a:pt x="1173" y="304"/>
                    </a:lnTo>
                    <a:lnTo>
                      <a:pt x="1177" y="300"/>
                    </a:lnTo>
                    <a:lnTo>
                      <a:pt x="1179" y="301"/>
                    </a:lnTo>
                    <a:lnTo>
                      <a:pt x="1181" y="312"/>
                    </a:lnTo>
                    <a:lnTo>
                      <a:pt x="1184" y="313"/>
                    </a:lnTo>
                    <a:lnTo>
                      <a:pt x="1186" y="307"/>
                    </a:lnTo>
                    <a:lnTo>
                      <a:pt x="1188" y="317"/>
                    </a:lnTo>
                    <a:lnTo>
                      <a:pt x="1192" y="324"/>
                    </a:lnTo>
                    <a:lnTo>
                      <a:pt x="1194" y="315"/>
                    </a:lnTo>
                    <a:lnTo>
                      <a:pt x="1196" y="308"/>
                    </a:lnTo>
                    <a:lnTo>
                      <a:pt x="1199" y="313"/>
                    </a:lnTo>
                    <a:lnTo>
                      <a:pt x="1201" y="320"/>
                    </a:lnTo>
                    <a:lnTo>
                      <a:pt x="1203" y="327"/>
                    </a:lnTo>
                    <a:lnTo>
                      <a:pt x="1207" y="338"/>
                    </a:lnTo>
                    <a:lnTo>
                      <a:pt x="1209" y="338"/>
                    </a:lnTo>
                    <a:lnTo>
                      <a:pt x="1211" y="317"/>
                    </a:lnTo>
                    <a:lnTo>
                      <a:pt x="1213" y="325"/>
                    </a:lnTo>
                    <a:lnTo>
                      <a:pt x="1216" y="330"/>
                    </a:lnTo>
                    <a:lnTo>
                      <a:pt x="1218" y="328"/>
                    </a:lnTo>
                    <a:lnTo>
                      <a:pt x="1220" y="340"/>
                    </a:lnTo>
                    <a:lnTo>
                      <a:pt x="1224" y="351"/>
                    </a:lnTo>
                    <a:lnTo>
                      <a:pt x="1226" y="354"/>
                    </a:lnTo>
                    <a:lnTo>
                      <a:pt x="1228" y="352"/>
                    </a:lnTo>
                    <a:lnTo>
                      <a:pt x="1230" y="351"/>
                    </a:lnTo>
                    <a:lnTo>
                      <a:pt x="1233" y="350"/>
                    </a:lnTo>
                    <a:lnTo>
                      <a:pt x="1235" y="356"/>
                    </a:lnTo>
                    <a:lnTo>
                      <a:pt x="1238" y="360"/>
                    </a:lnTo>
                    <a:lnTo>
                      <a:pt x="1241" y="354"/>
                    </a:lnTo>
                    <a:lnTo>
                      <a:pt x="1243" y="359"/>
                    </a:lnTo>
                    <a:lnTo>
                      <a:pt x="1245" y="371"/>
                    </a:lnTo>
                    <a:lnTo>
                      <a:pt x="1248" y="367"/>
                    </a:lnTo>
                    <a:lnTo>
                      <a:pt x="1250" y="368"/>
                    </a:lnTo>
                    <a:lnTo>
                      <a:pt x="1252" y="371"/>
                    </a:lnTo>
                    <a:lnTo>
                      <a:pt x="1256" y="367"/>
                    </a:lnTo>
                    <a:lnTo>
                      <a:pt x="1258" y="366"/>
                    </a:lnTo>
                    <a:lnTo>
                      <a:pt x="1260" y="369"/>
                    </a:lnTo>
                    <a:lnTo>
                      <a:pt x="1262" y="377"/>
                    </a:lnTo>
                    <a:lnTo>
                      <a:pt x="1265" y="383"/>
                    </a:lnTo>
                    <a:lnTo>
                      <a:pt x="1267" y="384"/>
                    </a:lnTo>
                    <a:lnTo>
                      <a:pt x="1270" y="384"/>
                    </a:lnTo>
                    <a:lnTo>
                      <a:pt x="1273" y="390"/>
                    </a:lnTo>
                    <a:lnTo>
                      <a:pt x="1275" y="394"/>
                    </a:lnTo>
                    <a:lnTo>
                      <a:pt x="1277" y="393"/>
                    </a:lnTo>
                    <a:lnTo>
                      <a:pt x="1279" y="390"/>
                    </a:lnTo>
                    <a:lnTo>
                      <a:pt x="1282" y="386"/>
                    </a:lnTo>
                    <a:lnTo>
                      <a:pt x="1285" y="395"/>
                    </a:lnTo>
                    <a:lnTo>
                      <a:pt x="1287" y="406"/>
                    </a:lnTo>
                    <a:lnTo>
                      <a:pt x="1290" y="406"/>
                    </a:lnTo>
                    <a:lnTo>
                      <a:pt x="1292" y="403"/>
                    </a:lnTo>
                    <a:lnTo>
                      <a:pt x="1294" y="406"/>
                    </a:lnTo>
                    <a:lnTo>
                      <a:pt x="1297" y="410"/>
                    </a:lnTo>
                    <a:lnTo>
                      <a:pt x="1299" y="417"/>
                    </a:lnTo>
                    <a:lnTo>
                      <a:pt x="1302" y="418"/>
                    </a:lnTo>
                    <a:lnTo>
                      <a:pt x="1304" y="420"/>
                    </a:lnTo>
                    <a:lnTo>
                      <a:pt x="1307" y="426"/>
                    </a:lnTo>
                    <a:lnTo>
                      <a:pt x="1309" y="428"/>
                    </a:lnTo>
                    <a:lnTo>
                      <a:pt x="1311" y="431"/>
                    </a:lnTo>
                    <a:lnTo>
                      <a:pt x="1314" y="441"/>
                    </a:lnTo>
                    <a:lnTo>
                      <a:pt x="1317" y="439"/>
                    </a:lnTo>
                    <a:lnTo>
                      <a:pt x="1319" y="435"/>
                    </a:lnTo>
                    <a:lnTo>
                      <a:pt x="1322" y="439"/>
                    </a:lnTo>
                    <a:lnTo>
                      <a:pt x="1324" y="445"/>
                    </a:lnTo>
                    <a:lnTo>
                      <a:pt x="1326" y="446"/>
                    </a:lnTo>
                    <a:lnTo>
                      <a:pt x="1328" y="446"/>
                    </a:lnTo>
                    <a:lnTo>
                      <a:pt x="1331" y="447"/>
                    </a:lnTo>
                    <a:lnTo>
                      <a:pt x="1334" y="448"/>
                    </a:lnTo>
                    <a:lnTo>
                      <a:pt x="1336" y="453"/>
                    </a:lnTo>
                    <a:lnTo>
                      <a:pt x="1339" y="460"/>
                    </a:lnTo>
                    <a:lnTo>
                      <a:pt x="1341" y="460"/>
                    </a:lnTo>
                    <a:lnTo>
                      <a:pt x="1343" y="461"/>
                    </a:lnTo>
                    <a:lnTo>
                      <a:pt x="1346" y="463"/>
                    </a:lnTo>
                    <a:lnTo>
                      <a:pt x="1349" y="463"/>
                    </a:lnTo>
                    <a:lnTo>
                      <a:pt x="1351" y="470"/>
                    </a:lnTo>
                    <a:lnTo>
                      <a:pt x="1353" y="474"/>
                    </a:lnTo>
                    <a:lnTo>
                      <a:pt x="1356" y="474"/>
                    </a:lnTo>
                    <a:lnTo>
                      <a:pt x="1358" y="477"/>
                    </a:lnTo>
                    <a:lnTo>
                      <a:pt x="1360" y="475"/>
                    </a:lnTo>
                    <a:lnTo>
                      <a:pt x="1363" y="475"/>
                    </a:lnTo>
                    <a:lnTo>
                      <a:pt x="1366" y="479"/>
                    </a:lnTo>
                    <a:lnTo>
                      <a:pt x="1368" y="491"/>
                    </a:lnTo>
                    <a:lnTo>
                      <a:pt x="1371" y="499"/>
                    </a:lnTo>
                    <a:lnTo>
                      <a:pt x="1373" y="494"/>
                    </a:lnTo>
                    <a:lnTo>
                      <a:pt x="1375" y="491"/>
                    </a:lnTo>
                    <a:lnTo>
                      <a:pt x="1377" y="486"/>
                    </a:lnTo>
                    <a:lnTo>
                      <a:pt x="1381" y="480"/>
                    </a:lnTo>
                    <a:lnTo>
                      <a:pt x="1383" y="486"/>
                    </a:lnTo>
                    <a:lnTo>
                      <a:pt x="1385" y="498"/>
                    </a:lnTo>
                    <a:lnTo>
                      <a:pt x="1388" y="499"/>
                    </a:lnTo>
                    <a:lnTo>
                      <a:pt x="1390" y="500"/>
                    </a:lnTo>
                    <a:lnTo>
                      <a:pt x="1392" y="507"/>
                    </a:lnTo>
                    <a:lnTo>
                      <a:pt x="1396" y="503"/>
                    </a:lnTo>
                    <a:lnTo>
                      <a:pt x="1398" y="513"/>
                    </a:lnTo>
                    <a:lnTo>
                      <a:pt x="1400" y="521"/>
                    </a:lnTo>
                    <a:lnTo>
                      <a:pt x="1402" y="522"/>
                    </a:lnTo>
                    <a:lnTo>
                      <a:pt x="1405" y="529"/>
                    </a:lnTo>
                    <a:lnTo>
                      <a:pt x="1407" y="526"/>
                    </a:lnTo>
                    <a:lnTo>
                      <a:pt x="1409" y="538"/>
                    </a:lnTo>
                    <a:lnTo>
                      <a:pt x="1413" y="544"/>
                    </a:lnTo>
                    <a:lnTo>
                      <a:pt x="1415" y="534"/>
                    </a:lnTo>
                    <a:lnTo>
                      <a:pt x="1417" y="540"/>
                    </a:lnTo>
                    <a:lnTo>
                      <a:pt x="1420" y="546"/>
                    </a:lnTo>
                    <a:lnTo>
                      <a:pt x="1422" y="547"/>
                    </a:lnTo>
                    <a:lnTo>
                      <a:pt x="1424" y="548"/>
                    </a:lnTo>
                    <a:lnTo>
                      <a:pt x="1428" y="549"/>
                    </a:lnTo>
                    <a:lnTo>
                      <a:pt x="1430" y="560"/>
                    </a:lnTo>
                    <a:lnTo>
                      <a:pt x="1432" y="560"/>
                    </a:lnTo>
                    <a:lnTo>
                      <a:pt x="1434" y="554"/>
                    </a:lnTo>
                    <a:lnTo>
                      <a:pt x="1437" y="561"/>
                    </a:lnTo>
                    <a:lnTo>
                      <a:pt x="1439" y="572"/>
                    </a:lnTo>
                    <a:lnTo>
                      <a:pt x="1441" y="580"/>
                    </a:lnTo>
                    <a:lnTo>
                      <a:pt x="1445" y="562"/>
                    </a:lnTo>
                    <a:lnTo>
                      <a:pt x="1447" y="557"/>
                    </a:lnTo>
                    <a:lnTo>
                      <a:pt x="1449" y="560"/>
                    </a:lnTo>
                    <a:lnTo>
                      <a:pt x="1451" y="560"/>
                    </a:lnTo>
                    <a:lnTo>
                      <a:pt x="1454" y="570"/>
                    </a:lnTo>
                    <a:lnTo>
                      <a:pt x="1456" y="573"/>
                    </a:lnTo>
                    <a:lnTo>
                      <a:pt x="1459" y="577"/>
                    </a:lnTo>
                    <a:lnTo>
                      <a:pt x="1462" y="586"/>
                    </a:lnTo>
                    <a:lnTo>
                      <a:pt x="1464" y="592"/>
                    </a:lnTo>
                    <a:lnTo>
                      <a:pt x="1466" y="592"/>
                    </a:lnTo>
                    <a:lnTo>
                      <a:pt x="1469" y="592"/>
                    </a:lnTo>
                    <a:lnTo>
                      <a:pt x="1471" y="587"/>
                    </a:lnTo>
                    <a:lnTo>
                      <a:pt x="1474" y="586"/>
                    </a:lnTo>
                    <a:lnTo>
                      <a:pt x="1477" y="592"/>
                    </a:lnTo>
                    <a:lnTo>
                      <a:pt x="1479" y="598"/>
                    </a:lnTo>
                    <a:lnTo>
                      <a:pt x="1481" y="593"/>
                    </a:lnTo>
                    <a:lnTo>
                      <a:pt x="1483" y="598"/>
                    </a:lnTo>
                    <a:lnTo>
                      <a:pt x="1486" y="603"/>
                    </a:lnTo>
                    <a:lnTo>
                      <a:pt x="1488" y="607"/>
                    </a:lnTo>
                    <a:lnTo>
                      <a:pt x="1491" y="608"/>
                    </a:lnTo>
                    <a:lnTo>
                      <a:pt x="1494" y="611"/>
                    </a:lnTo>
                    <a:lnTo>
                      <a:pt x="1496" y="616"/>
                    </a:lnTo>
                    <a:lnTo>
                      <a:pt x="1498" y="616"/>
                    </a:lnTo>
                    <a:lnTo>
                      <a:pt x="1500" y="617"/>
                    </a:lnTo>
                    <a:lnTo>
                      <a:pt x="1503" y="619"/>
                    </a:lnTo>
                    <a:lnTo>
                      <a:pt x="1506" y="618"/>
                    </a:lnTo>
                    <a:lnTo>
                      <a:pt x="1508" y="621"/>
                    </a:lnTo>
                    <a:lnTo>
                      <a:pt x="1511" y="627"/>
                    </a:lnTo>
                    <a:lnTo>
                      <a:pt x="1513" y="630"/>
                    </a:lnTo>
                    <a:lnTo>
                      <a:pt x="1515" y="632"/>
                    </a:lnTo>
                    <a:lnTo>
                      <a:pt x="1518" y="637"/>
                    </a:lnTo>
                    <a:lnTo>
                      <a:pt x="1520" y="637"/>
                    </a:lnTo>
                    <a:lnTo>
                      <a:pt x="1523" y="634"/>
                    </a:lnTo>
                    <a:lnTo>
                      <a:pt x="1526" y="634"/>
                    </a:lnTo>
                    <a:lnTo>
                      <a:pt x="1528" y="639"/>
                    </a:lnTo>
                    <a:lnTo>
                      <a:pt x="1530" y="644"/>
                    </a:lnTo>
                    <a:lnTo>
                      <a:pt x="1532" y="647"/>
                    </a:lnTo>
                    <a:lnTo>
                      <a:pt x="1535" y="652"/>
                    </a:lnTo>
                    <a:lnTo>
                      <a:pt x="1538" y="656"/>
                    </a:lnTo>
                    <a:lnTo>
                      <a:pt x="1540" y="654"/>
                    </a:lnTo>
                    <a:lnTo>
                      <a:pt x="1543" y="652"/>
                    </a:lnTo>
                    <a:lnTo>
                      <a:pt x="1545" y="654"/>
                    </a:lnTo>
                    <a:lnTo>
                      <a:pt x="1547" y="657"/>
                    </a:lnTo>
                    <a:lnTo>
                      <a:pt x="1549" y="658"/>
                    </a:lnTo>
                    <a:lnTo>
                      <a:pt x="1552" y="660"/>
                    </a:lnTo>
                    <a:lnTo>
                      <a:pt x="1555" y="666"/>
                    </a:lnTo>
                    <a:lnTo>
                      <a:pt x="1557" y="666"/>
                    </a:lnTo>
                    <a:lnTo>
                      <a:pt x="1560" y="668"/>
                    </a:lnTo>
                    <a:lnTo>
                      <a:pt x="1562" y="671"/>
                    </a:lnTo>
                    <a:lnTo>
                      <a:pt x="1564" y="671"/>
                    </a:lnTo>
                    <a:lnTo>
                      <a:pt x="1567" y="671"/>
                    </a:lnTo>
                    <a:lnTo>
                      <a:pt x="1570" y="671"/>
                    </a:lnTo>
                    <a:lnTo>
                      <a:pt x="1572" y="675"/>
                    </a:lnTo>
                    <a:lnTo>
                      <a:pt x="1575" y="677"/>
                    </a:lnTo>
                    <a:lnTo>
                      <a:pt x="1577" y="680"/>
                    </a:lnTo>
                    <a:lnTo>
                      <a:pt x="1579" y="680"/>
                    </a:lnTo>
                    <a:lnTo>
                      <a:pt x="1581" y="683"/>
                    </a:lnTo>
                    <a:lnTo>
                      <a:pt x="1585" y="683"/>
                    </a:lnTo>
                    <a:lnTo>
                      <a:pt x="1587" y="683"/>
                    </a:lnTo>
                    <a:lnTo>
                      <a:pt x="1589" y="687"/>
                    </a:lnTo>
                    <a:lnTo>
                      <a:pt x="1592" y="688"/>
                    </a:lnTo>
                    <a:lnTo>
                      <a:pt x="1594" y="694"/>
                    </a:lnTo>
                    <a:lnTo>
                      <a:pt x="1596" y="698"/>
                    </a:lnTo>
                    <a:lnTo>
                      <a:pt x="1598" y="694"/>
                    </a:lnTo>
                    <a:lnTo>
                      <a:pt x="1602" y="695"/>
                    </a:lnTo>
                    <a:lnTo>
                      <a:pt x="1604" y="693"/>
                    </a:lnTo>
                    <a:lnTo>
                      <a:pt x="1606" y="691"/>
                    </a:lnTo>
                    <a:lnTo>
                      <a:pt x="1609" y="693"/>
                    </a:lnTo>
                    <a:lnTo>
                      <a:pt x="1611" y="695"/>
                    </a:lnTo>
                    <a:lnTo>
                      <a:pt x="1613" y="701"/>
                    </a:lnTo>
                    <a:lnTo>
                      <a:pt x="1617" y="704"/>
                    </a:lnTo>
                    <a:lnTo>
                      <a:pt x="1619" y="706"/>
                    </a:lnTo>
                    <a:lnTo>
                      <a:pt x="1621" y="708"/>
                    </a:lnTo>
                    <a:lnTo>
                      <a:pt x="1623" y="708"/>
                    </a:lnTo>
                    <a:lnTo>
                      <a:pt x="1626" y="707"/>
                    </a:lnTo>
                    <a:lnTo>
                      <a:pt x="1628" y="709"/>
                    </a:lnTo>
                    <a:lnTo>
                      <a:pt x="1630" y="712"/>
                    </a:lnTo>
                    <a:lnTo>
                      <a:pt x="1634" y="719"/>
                    </a:lnTo>
                    <a:lnTo>
                      <a:pt x="1636" y="723"/>
                    </a:lnTo>
                    <a:lnTo>
                      <a:pt x="1638" y="717"/>
                    </a:lnTo>
                    <a:lnTo>
                      <a:pt x="1641" y="716"/>
                    </a:lnTo>
                    <a:lnTo>
                      <a:pt x="1643" y="711"/>
                    </a:lnTo>
                    <a:lnTo>
                      <a:pt x="1645" y="712"/>
                    </a:lnTo>
                    <a:lnTo>
                      <a:pt x="1649" y="720"/>
                    </a:lnTo>
                    <a:lnTo>
                      <a:pt x="1651" y="723"/>
                    </a:lnTo>
                    <a:lnTo>
                      <a:pt x="1653" y="726"/>
                    </a:lnTo>
                    <a:lnTo>
                      <a:pt x="1655" y="726"/>
                    </a:lnTo>
                    <a:lnTo>
                      <a:pt x="1658" y="727"/>
                    </a:lnTo>
                    <a:lnTo>
                      <a:pt x="1660" y="737"/>
                    </a:lnTo>
                    <a:lnTo>
                      <a:pt x="1662" y="738"/>
                    </a:lnTo>
                    <a:lnTo>
                      <a:pt x="1666" y="730"/>
                    </a:lnTo>
                    <a:lnTo>
                      <a:pt x="1668" y="727"/>
                    </a:lnTo>
                    <a:lnTo>
                      <a:pt x="1670" y="735"/>
                    </a:lnTo>
                    <a:lnTo>
                      <a:pt x="1672" y="732"/>
                    </a:lnTo>
                    <a:lnTo>
                      <a:pt x="1675" y="729"/>
                    </a:lnTo>
                    <a:lnTo>
                      <a:pt x="1677" y="738"/>
                    </a:lnTo>
                    <a:lnTo>
                      <a:pt x="1680" y="737"/>
                    </a:lnTo>
                    <a:lnTo>
                      <a:pt x="1683" y="740"/>
                    </a:lnTo>
                    <a:lnTo>
                      <a:pt x="1685" y="743"/>
                    </a:lnTo>
                    <a:lnTo>
                      <a:pt x="1687" y="738"/>
                    </a:lnTo>
                    <a:lnTo>
                      <a:pt x="1690" y="737"/>
                    </a:lnTo>
                    <a:lnTo>
                      <a:pt x="1692" y="743"/>
                    </a:lnTo>
                    <a:lnTo>
                      <a:pt x="1695" y="747"/>
                    </a:lnTo>
                    <a:lnTo>
                      <a:pt x="1698" y="749"/>
                    </a:lnTo>
                    <a:lnTo>
                      <a:pt x="1700" y="750"/>
                    </a:lnTo>
                    <a:lnTo>
                      <a:pt x="1702" y="748"/>
                    </a:lnTo>
                    <a:lnTo>
                      <a:pt x="1704" y="748"/>
                    </a:lnTo>
                    <a:lnTo>
                      <a:pt x="1707" y="748"/>
                    </a:lnTo>
                    <a:lnTo>
                      <a:pt x="1709" y="748"/>
                    </a:lnTo>
                    <a:lnTo>
                      <a:pt x="1712" y="745"/>
                    </a:lnTo>
                    <a:lnTo>
                      <a:pt x="1715" y="745"/>
                    </a:lnTo>
                    <a:lnTo>
                      <a:pt x="1717" y="75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3" name="Freeform 138"/>
              <p:cNvSpPr>
                <a:spLocks/>
              </p:cNvSpPr>
              <p:nvPr/>
            </p:nvSpPr>
            <p:spPr bwMode="auto">
              <a:xfrm>
                <a:off x="2163" y="2109"/>
                <a:ext cx="1230" cy="77"/>
              </a:xfrm>
              <a:custGeom>
                <a:avLst/>
                <a:gdLst>
                  <a:gd name="T0" fmla="*/ 17 w 1230"/>
                  <a:gd name="T1" fmla="*/ 8 h 77"/>
                  <a:gd name="T2" fmla="*/ 36 w 1230"/>
                  <a:gd name="T3" fmla="*/ 19 h 77"/>
                  <a:gd name="T4" fmla="*/ 57 w 1230"/>
                  <a:gd name="T5" fmla="*/ 18 h 77"/>
                  <a:gd name="T6" fmla="*/ 76 w 1230"/>
                  <a:gd name="T7" fmla="*/ 26 h 77"/>
                  <a:gd name="T8" fmla="*/ 96 w 1230"/>
                  <a:gd name="T9" fmla="*/ 29 h 77"/>
                  <a:gd name="T10" fmla="*/ 115 w 1230"/>
                  <a:gd name="T11" fmla="*/ 35 h 77"/>
                  <a:gd name="T12" fmla="*/ 134 w 1230"/>
                  <a:gd name="T13" fmla="*/ 36 h 77"/>
                  <a:gd name="T14" fmla="*/ 155 w 1230"/>
                  <a:gd name="T15" fmla="*/ 39 h 77"/>
                  <a:gd name="T16" fmla="*/ 174 w 1230"/>
                  <a:gd name="T17" fmla="*/ 43 h 77"/>
                  <a:gd name="T18" fmla="*/ 194 w 1230"/>
                  <a:gd name="T19" fmla="*/ 47 h 77"/>
                  <a:gd name="T20" fmla="*/ 213 w 1230"/>
                  <a:gd name="T21" fmla="*/ 46 h 77"/>
                  <a:gd name="T22" fmla="*/ 233 w 1230"/>
                  <a:gd name="T23" fmla="*/ 50 h 77"/>
                  <a:gd name="T24" fmla="*/ 253 w 1230"/>
                  <a:gd name="T25" fmla="*/ 52 h 77"/>
                  <a:gd name="T26" fmla="*/ 272 w 1230"/>
                  <a:gd name="T27" fmla="*/ 55 h 77"/>
                  <a:gd name="T28" fmla="*/ 292 w 1230"/>
                  <a:gd name="T29" fmla="*/ 52 h 77"/>
                  <a:gd name="T30" fmla="*/ 312 w 1230"/>
                  <a:gd name="T31" fmla="*/ 51 h 77"/>
                  <a:gd name="T32" fmla="*/ 331 w 1230"/>
                  <a:gd name="T33" fmla="*/ 51 h 77"/>
                  <a:gd name="T34" fmla="*/ 351 w 1230"/>
                  <a:gd name="T35" fmla="*/ 56 h 77"/>
                  <a:gd name="T36" fmla="*/ 370 w 1230"/>
                  <a:gd name="T37" fmla="*/ 56 h 77"/>
                  <a:gd name="T38" fmla="*/ 391 w 1230"/>
                  <a:gd name="T39" fmla="*/ 52 h 77"/>
                  <a:gd name="T40" fmla="*/ 410 w 1230"/>
                  <a:gd name="T41" fmla="*/ 58 h 77"/>
                  <a:gd name="T42" fmla="*/ 429 w 1230"/>
                  <a:gd name="T43" fmla="*/ 59 h 77"/>
                  <a:gd name="T44" fmla="*/ 449 w 1230"/>
                  <a:gd name="T45" fmla="*/ 59 h 77"/>
                  <a:gd name="T46" fmla="*/ 469 w 1230"/>
                  <a:gd name="T47" fmla="*/ 56 h 77"/>
                  <a:gd name="T48" fmla="*/ 489 w 1230"/>
                  <a:gd name="T49" fmla="*/ 54 h 77"/>
                  <a:gd name="T50" fmla="*/ 508 w 1230"/>
                  <a:gd name="T51" fmla="*/ 55 h 77"/>
                  <a:gd name="T52" fmla="*/ 527 w 1230"/>
                  <a:gd name="T53" fmla="*/ 58 h 77"/>
                  <a:gd name="T54" fmla="*/ 548 w 1230"/>
                  <a:gd name="T55" fmla="*/ 56 h 77"/>
                  <a:gd name="T56" fmla="*/ 567 w 1230"/>
                  <a:gd name="T57" fmla="*/ 58 h 77"/>
                  <a:gd name="T58" fmla="*/ 587 w 1230"/>
                  <a:gd name="T59" fmla="*/ 52 h 77"/>
                  <a:gd name="T60" fmla="*/ 606 w 1230"/>
                  <a:gd name="T61" fmla="*/ 56 h 77"/>
                  <a:gd name="T62" fmla="*/ 627 w 1230"/>
                  <a:gd name="T63" fmla="*/ 58 h 77"/>
                  <a:gd name="T64" fmla="*/ 646 w 1230"/>
                  <a:gd name="T65" fmla="*/ 56 h 77"/>
                  <a:gd name="T66" fmla="*/ 665 w 1230"/>
                  <a:gd name="T67" fmla="*/ 51 h 77"/>
                  <a:gd name="T68" fmla="*/ 685 w 1230"/>
                  <a:gd name="T69" fmla="*/ 52 h 77"/>
                  <a:gd name="T70" fmla="*/ 705 w 1230"/>
                  <a:gd name="T71" fmla="*/ 52 h 77"/>
                  <a:gd name="T72" fmla="*/ 724 w 1230"/>
                  <a:gd name="T73" fmla="*/ 57 h 77"/>
                  <a:gd name="T74" fmla="*/ 744 w 1230"/>
                  <a:gd name="T75" fmla="*/ 49 h 77"/>
                  <a:gd name="T76" fmla="*/ 763 w 1230"/>
                  <a:gd name="T77" fmla="*/ 55 h 77"/>
                  <a:gd name="T78" fmla="*/ 784 w 1230"/>
                  <a:gd name="T79" fmla="*/ 56 h 77"/>
                  <a:gd name="T80" fmla="*/ 803 w 1230"/>
                  <a:gd name="T81" fmla="*/ 55 h 77"/>
                  <a:gd name="T82" fmla="*/ 822 w 1230"/>
                  <a:gd name="T83" fmla="*/ 50 h 77"/>
                  <a:gd name="T84" fmla="*/ 842 w 1230"/>
                  <a:gd name="T85" fmla="*/ 52 h 77"/>
                  <a:gd name="T86" fmla="*/ 862 w 1230"/>
                  <a:gd name="T87" fmla="*/ 52 h 77"/>
                  <a:gd name="T88" fmla="*/ 882 w 1230"/>
                  <a:gd name="T89" fmla="*/ 51 h 77"/>
                  <a:gd name="T90" fmla="*/ 901 w 1230"/>
                  <a:gd name="T91" fmla="*/ 54 h 77"/>
                  <a:gd name="T92" fmla="*/ 920 w 1230"/>
                  <a:gd name="T93" fmla="*/ 59 h 77"/>
                  <a:gd name="T94" fmla="*/ 941 w 1230"/>
                  <a:gd name="T95" fmla="*/ 56 h 77"/>
                  <a:gd name="T96" fmla="*/ 960 w 1230"/>
                  <a:gd name="T97" fmla="*/ 54 h 77"/>
                  <a:gd name="T98" fmla="*/ 980 w 1230"/>
                  <a:gd name="T99" fmla="*/ 55 h 77"/>
                  <a:gd name="T100" fmla="*/ 999 w 1230"/>
                  <a:gd name="T101" fmla="*/ 52 h 77"/>
                  <a:gd name="T102" fmla="*/ 1020 w 1230"/>
                  <a:gd name="T103" fmla="*/ 54 h 77"/>
                  <a:gd name="T104" fmla="*/ 1039 w 1230"/>
                  <a:gd name="T105" fmla="*/ 52 h 77"/>
                  <a:gd name="T106" fmla="*/ 1058 w 1230"/>
                  <a:gd name="T107" fmla="*/ 52 h 77"/>
                  <a:gd name="T108" fmla="*/ 1078 w 1230"/>
                  <a:gd name="T109" fmla="*/ 49 h 77"/>
                  <a:gd name="T110" fmla="*/ 1098 w 1230"/>
                  <a:gd name="T111" fmla="*/ 55 h 77"/>
                  <a:gd name="T112" fmla="*/ 1118 w 1230"/>
                  <a:gd name="T113" fmla="*/ 51 h 77"/>
                  <a:gd name="T114" fmla="*/ 1137 w 1230"/>
                  <a:gd name="T115" fmla="*/ 62 h 77"/>
                  <a:gd name="T116" fmla="*/ 1156 w 1230"/>
                  <a:gd name="T117" fmla="*/ 47 h 77"/>
                  <a:gd name="T118" fmla="*/ 1177 w 1230"/>
                  <a:gd name="T119" fmla="*/ 63 h 77"/>
                  <a:gd name="T120" fmla="*/ 1196 w 1230"/>
                  <a:gd name="T121" fmla="*/ 47 h 77"/>
                  <a:gd name="T122" fmla="*/ 1216 w 1230"/>
                  <a:gd name="T123" fmla="*/ 55 h 7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30"/>
                  <a:gd name="T187" fmla="*/ 0 h 77"/>
                  <a:gd name="T188" fmla="*/ 1230 w 1230"/>
                  <a:gd name="T189" fmla="*/ 77 h 7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30" h="77">
                    <a:moveTo>
                      <a:pt x="0" y="0"/>
                    </a:moveTo>
                    <a:lnTo>
                      <a:pt x="2" y="4"/>
                    </a:lnTo>
                    <a:lnTo>
                      <a:pt x="4" y="11"/>
                    </a:lnTo>
                    <a:lnTo>
                      <a:pt x="7" y="10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5" y="7"/>
                    </a:lnTo>
                    <a:lnTo>
                      <a:pt x="17" y="8"/>
                    </a:lnTo>
                    <a:lnTo>
                      <a:pt x="19" y="9"/>
                    </a:lnTo>
                    <a:lnTo>
                      <a:pt x="22" y="8"/>
                    </a:lnTo>
                    <a:lnTo>
                      <a:pt x="24" y="9"/>
                    </a:lnTo>
                    <a:lnTo>
                      <a:pt x="27" y="12"/>
                    </a:lnTo>
                    <a:lnTo>
                      <a:pt x="30" y="13"/>
                    </a:lnTo>
                    <a:lnTo>
                      <a:pt x="32" y="16"/>
                    </a:lnTo>
                    <a:lnTo>
                      <a:pt x="34" y="16"/>
                    </a:lnTo>
                    <a:lnTo>
                      <a:pt x="36" y="19"/>
                    </a:lnTo>
                    <a:lnTo>
                      <a:pt x="39" y="15"/>
                    </a:lnTo>
                    <a:lnTo>
                      <a:pt x="42" y="10"/>
                    </a:lnTo>
                    <a:lnTo>
                      <a:pt x="44" y="15"/>
                    </a:lnTo>
                    <a:lnTo>
                      <a:pt x="47" y="19"/>
                    </a:lnTo>
                    <a:lnTo>
                      <a:pt x="49" y="19"/>
                    </a:lnTo>
                    <a:lnTo>
                      <a:pt x="51" y="18"/>
                    </a:lnTo>
                    <a:lnTo>
                      <a:pt x="53" y="18"/>
                    </a:lnTo>
                    <a:lnTo>
                      <a:pt x="57" y="18"/>
                    </a:lnTo>
                    <a:lnTo>
                      <a:pt x="59" y="19"/>
                    </a:lnTo>
                    <a:lnTo>
                      <a:pt x="61" y="20"/>
                    </a:lnTo>
                    <a:lnTo>
                      <a:pt x="64" y="20"/>
                    </a:lnTo>
                    <a:lnTo>
                      <a:pt x="66" y="20"/>
                    </a:lnTo>
                    <a:lnTo>
                      <a:pt x="68" y="23"/>
                    </a:lnTo>
                    <a:lnTo>
                      <a:pt x="71" y="25"/>
                    </a:lnTo>
                    <a:lnTo>
                      <a:pt x="74" y="27"/>
                    </a:lnTo>
                    <a:lnTo>
                      <a:pt x="76" y="26"/>
                    </a:lnTo>
                    <a:lnTo>
                      <a:pt x="79" y="25"/>
                    </a:lnTo>
                    <a:lnTo>
                      <a:pt x="81" y="27"/>
                    </a:lnTo>
                    <a:lnTo>
                      <a:pt x="83" y="28"/>
                    </a:lnTo>
                    <a:lnTo>
                      <a:pt x="85" y="28"/>
                    </a:lnTo>
                    <a:lnTo>
                      <a:pt x="89" y="29"/>
                    </a:lnTo>
                    <a:lnTo>
                      <a:pt x="91" y="31"/>
                    </a:lnTo>
                    <a:lnTo>
                      <a:pt x="93" y="32"/>
                    </a:lnTo>
                    <a:lnTo>
                      <a:pt x="96" y="29"/>
                    </a:lnTo>
                    <a:lnTo>
                      <a:pt x="98" y="29"/>
                    </a:lnTo>
                    <a:lnTo>
                      <a:pt x="100" y="32"/>
                    </a:lnTo>
                    <a:lnTo>
                      <a:pt x="102" y="33"/>
                    </a:lnTo>
                    <a:lnTo>
                      <a:pt x="106" y="33"/>
                    </a:lnTo>
                    <a:lnTo>
                      <a:pt x="108" y="33"/>
                    </a:lnTo>
                    <a:lnTo>
                      <a:pt x="110" y="33"/>
                    </a:lnTo>
                    <a:lnTo>
                      <a:pt x="113" y="34"/>
                    </a:lnTo>
                    <a:lnTo>
                      <a:pt x="115" y="35"/>
                    </a:lnTo>
                    <a:lnTo>
                      <a:pt x="117" y="35"/>
                    </a:lnTo>
                    <a:lnTo>
                      <a:pt x="121" y="36"/>
                    </a:lnTo>
                    <a:lnTo>
                      <a:pt x="123" y="40"/>
                    </a:lnTo>
                    <a:lnTo>
                      <a:pt x="125" y="38"/>
                    </a:lnTo>
                    <a:lnTo>
                      <a:pt x="128" y="36"/>
                    </a:lnTo>
                    <a:lnTo>
                      <a:pt x="130" y="38"/>
                    </a:lnTo>
                    <a:lnTo>
                      <a:pt x="132" y="36"/>
                    </a:lnTo>
                    <a:lnTo>
                      <a:pt x="134" y="36"/>
                    </a:lnTo>
                    <a:lnTo>
                      <a:pt x="138" y="39"/>
                    </a:lnTo>
                    <a:lnTo>
                      <a:pt x="140" y="41"/>
                    </a:lnTo>
                    <a:lnTo>
                      <a:pt x="142" y="41"/>
                    </a:lnTo>
                    <a:lnTo>
                      <a:pt x="145" y="38"/>
                    </a:lnTo>
                    <a:lnTo>
                      <a:pt x="147" y="36"/>
                    </a:lnTo>
                    <a:lnTo>
                      <a:pt x="149" y="36"/>
                    </a:lnTo>
                    <a:lnTo>
                      <a:pt x="153" y="39"/>
                    </a:lnTo>
                    <a:lnTo>
                      <a:pt x="155" y="39"/>
                    </a:lnTo>
                    <a:lnTo>
                      <a:pt x="157" y="40"/>
                    </a:lnTo>
                    <a:lnTo>
                      <a:pt x="159" y="40"/>
                    </a:lnTo>
                    <a:lnTo>
                      <a:pt x="162" y="41"/>
                    </a:lnTo>
                    <a:lnTo>
                      <a:pt x="164" y="41"/>
                    </a:lnTo>
                    <a:lnTo>
                      <a:pt x="167" y="41"/>
                    </a:lnTo>
                    <a:lnTo>
                      <a:pt x="170" y="42"/>
                    </a:lnTo>
                    <a:lnTo>
                      <a:pt x="172" y="43"/>
                    </a:lnTo>
                    <a:lnTo>
                      <a:pt x="174" y="43"/>
                    </a:lnTo>
                    <a:lnTo>
                      <a:pt x="177" y="42"/>
                    </a:lnTo>
                    <a:lnTo>
                      <a:pt x="179" y="42"/>
                    </a:lnTo>
                    <a:lnTo>
                      <a:pt x="181" y="44"/>
                    </a:lnTo>
                    <a:lnTo>
                      <a:pt x="184" y="46"/>
                    </a:lnTo>
                    <a:lnTo>
                      <a:pt x="187" y="46"/>
                    </a:lnTo>
                    <a:lnTo>
                      <a:pt x="189" y="47"/>
                    </a:lnTo>
                    <a:lnTo>
                      <a:pt x="191" y="47"/>
                    </a:lnTo>
                    <a:lnTo>
                      <a:pt x="194" y="47"/>
                    </a:lnTo>
                    <a:lnTo>
                      <a:pt x="196" y="47"/>
                    </a:lnTo>
                    <a:lnTo>
                      <a:pt x="199" y="47"/>
                    </a:lnTo>
                    <a:lnTo>
                      <a:pt x="202" y="48"/>
                    </a:lnTo>
                    <a:lnTo>
                      <a:pt x="204" y="48"/>
                    </a:lnTo>
                    <a:lnTo>
                      <a:pt x="206" y="48"/>
                    </a:lnTo>
                    <a:lnTo>
                      <a:pt x="208" y="49"/>
                    </a:lnTo>
                    <a:lnTo>
                      <a:pt x="211" y="48"/>
                    </a:lnTo>
                    <a:lnTo>
                      <a:pt x="213" y="46"/>
                    </a:lnTo>
                    <a:lnTo>
                      <a:pt x="216" y="46"/>
                    </a:lnTo>
                    <a:lnTo>
                      <a:pt x="219" y="46"/>
                    </a:lnTo>
                    <a:lnTo>
                      <a:pt x="221" y="48"/>
                    </a:lnTo>
                    <a:lnTo>
                      <a:pt x="223" y="48"/>
                    </a:lnTo>
                    <a:lnTo>
                      <a:pt x="225" y="49"/>
                    </a:lnTo>
                    <a:lnTo>
                      <a:pt x="228" y="50"/>
                    </a:lnTo>
                    <a:lnTo>
                      <a:pt x="231" y="50"/>
                    </a:lnTo>
                    <a:lnTo>
                      <a:pt x="233" y="50"/>
                    </a:lnTo>
                    <a:lnTo>
                      <a:pt x="236" y="51"/>
                    </a:lnTo>
                    <a:lnTo>
                      <a:pt x="238" y="51"/>
                    </a:lnTo>
                    <a:lnTo>
                      <a:pt x="240" y="50"/>
                    </a:lnTo>
                    <a:lnTo>
                      <a:pt x="243" y="48"/>
                    </a:lnTo>
                    <a:lnTo>
                      <a:pt x="246" y="50"/>
                    </a:lnTo>
                    <a:lnTo>
                      <a:pt x="248" y="52"/>
                    </a:lnTo>
                    <a:lnTo>
                      <a:pt x="251" y="52"/>
                    </a:lnTo>
                    <a:lnTo>
                      <a:pt x="253" y="52"/>
                    </a:lnTo>
                    <a:lnTo>
                      <a:pt x="255" y="51"/>
                    </a:lnTo>
                    <a:lnTo>
                      <a:pt x="257" y="52"/>
                    </a:lnTo>
                    <a:lnTo>
                      <a:pt x="260" y="52"/>
                    </a:lnTo>
                    <a:lnTo>
                      <a:pt x="263" y="51"/>
                    </a:lnTo>
                    <a:lnTo>
                      <a:pt x="265" y="51"/>
                    </a:lnTo>
                    <a:lnTo>
                      <a:pt x="268" y="52"/>
                    </a:lnTo>
                    <a:lnTo>
                      <a:pt x="270" y="52"/>
                    </a:lnTo>
                    <a:lnTo>
                      <a:pt x="272" y="55"/>
                    </a:lnTo>
                    <a:lnTo>
                      <a:pt x="274" y="55"/>
                    </a:lnTo>
                    <a:lnTo>
                      <a:pt x="278" y="51"/>
                    </a:lnTo>
                    <a:lnTo>
                      <a:pt x="280" y="50"/>
                    </a:lnTo>
                    <a:lnTo>
                      <a:pt x="282" y="52"/>
                    </a:lnTo>
                    <a:lnTo>
                      <a:pt x="285" y="54"/>
                    </a:lnTo>
                    <a:lnTo>
                      <a:pt x="287" y="55"/>
                    </a:lnTo>
                    <a:lnTo>
                      <a:pt x="289" y="52"/>
                    </a:lnTo>
                    <a:lnTo>
                      <a:pt x="292" y="52"/>
                    </a:lnTo>
                    <a:lnTo>
                      <a:pt x="295" y="54"/>
                    </a:lnTo>
                    <a:lnTo>
                      <a:pt x="297" y="55"/>
                    </a:lnTo>
                    <a:lnTo>
                      <a:pt x="300" y="54"/>
                    </a:lnTo>
                    <a:lnTo>
                      <a:pt x="302" y="52"/>
                    </a:lnTo>
                    <a:lnTo>
                      <a:pt x="304" y="52"/>
                    </a:lnTo>
                    <a:lnTo>
                      <a:pt x="306" y="52"/>
                    </a:lnTo>
                    <a:lnTo>
                      <a:pt x="310" y="52"/>
                    </a:lnTo>
                    <a:lnTo>
                      <a:pt x="312" y="51"/>
                    </a:lnTo>
                    <a:lnTo>
                      <a:pt x="314" y="52"/>
                    </a:lnTo>
                    <a:lnTo>
                      <a:pt x="317" y="52"/>
                    </a:lnTo>
                    <a:lnTo>
                      <a:pt x="319" y="52"/>
                    </a:lnTo>
                    <a:lnTo>
                      <a:pt x="321" y="55"/>
                    </a:lnTo>
                    <a:lnTo>
                      <a:pt x="323" y="54"/>
                    </a:lnTo>
                    <a:lnTo>
                      <a:pt x="327" y="52"/>
                    </a:lnTo>
                    <a:lnTo>
                      <a:pt x="329" y="52"/>
                    </a:lnTo>
                    <a:lnTo>
                      <a:pt x="331" y="51"/>
                    </a:lnTo>
                    <a:lnTo>
                      <a:pt x="334" y="52"/>
                    </a:lnTo>
                    <a:lnTo>
                      <a:pt x="336" y="54"/>
                    </a:lnTo>
                    <a:lnTo>
                      <a:pt x="338" y="54"/>
                    </a:lnTo>
                    <a:lnTo>
                      <a:pt x="342" y="55"/>
                    </a:lnTo>
                    <a:lnTo>
                      <a:pt x="344" y="56"/>
                    </a:lnTo>
                    <a:lnTo>
                      <a:pt x="346" y="54"/>
                    </a:lnTo>
                    <a:lnTo>
                      <a:pt x="349" y="54"/>
                    </a:lnTo>
                    <a:lnTo>
                      <a:pt x="351" y="56"/>
                    </a:lnTo>
                    <a:lnTo>
                      <a:pt x="353" y="55"/>
                    </a:lnTo>
                    <a:lnTo>
                      <a:pt x="357" y="54"/>
                    </a:lnTo>
                    <a:lnTo>
                      <a:pt x="359" y="57"/>
                    </a:lnTo>
                    <a:lnTo>
                      <a:pt x="361" y="59"/>
                    </a:lnTo>
                    <a:lnTo>
                      <a:pt x="363" y="57"/>
                    </a:lnTo>
                    <a:lnTo>
                      <a:pt x="366" y="55"/>
                    </a:lnTo>
                    <a:lnTo>
                      <a:pt x="368" y="55"/>
                    </a:lnTo>
                    <a:lnTo>
                      <a:pt x="370" y="56"/>
                    </a:lnTo>
                    <a:lnTo>
                      <a:pt x="374" y="57"/>
                    </a:lnTo>
                    <a:lnTo>
                      <a:pt x="376" y="57"/>
                    </a:lnTo>
                    <a:lnTo>
                      <a:pt x="378" y="54"/>
                    </a:lnTo>
                    <a:lnTo>
                      <a:pt x="380" y="54"/>
                    </a:lnTo>
                    <a:lnTo>
                      <a:pt x="383" y="52"/>
                    </a:lnTo>
                    <a:lnTo>
                      <a:pt x="385" y="52"/>
                    </a:lnTo>
                    <a:lnTo>
                      <a:pt x="388" y="52"/>
                    </a:lnTo>
                    <a:lnTo>
                      <a:pt x="391" y="52"/>
                    </a:lnTo>
                    <a:lnTo>
                      <a:pt x="393" y="54"/>
                    </a:lnTo>
                    <a:lnTo>
                      <a:pt x="395" y="55"/>
                    </a:lnTo>
                    <a:lnTo>
                      <a:pt x="398" y="58"/>
                    </a:lnTo>
                    <a:lnTo>
                      <a:pt x="400" y="57"/>
                    </a:lnTo>
                    <a:lnTo>
                      <a:pt x="402" y="56"/>
                    </a:lnTo>
                    <a:lnTo>
                      <a:pt x="405" y="57"/>
                    </a:lnTo>
                    <a:lnTo>
                      <a:pt x="408" y="59"/>
                    </a:lnTo>
                    <a:lnTo>
                      <a:pt x="410" y="58"/>
                    </a:lnTo>
                    <a:lnTo>
                      <a:pt x="412" y="59"/>
                    </a:lnTo>
                    <a:lnTo>
                      <a:pt x="415" y="58"/>
                    </a:lnTo>
                    <a:lnTo>
                      <a:pt x="417" y="52"/>
                    </a:lnTo>
                    <a:lnTo>
                      <a:pt x="420" y="52"/>
                    </a:lnTo>
                    <a:lnTo>
                      <a:pt x="423" y="54"/>
                    </a:lnTo>
                    <a:lnTo>
                      <a:pt x="425" y="54"/>
                    </a:lnTo>
                    <a:lnTo>
                      <a:pt x="427" y="57"/>
                    </a:lnTo>
                    <a:lnTo>
                      <a:pt x="429" y="59"/>
                    </a:lnTo>
                    <a:lnTo>
                      <a:pt x="432" y="57"/>
                    </a:lnTo>
                    <a:lnTo>
                      <a:pt x="435" y="55"/>
                    </a:lnTo>
                    <a:lnTo>
                      <a:pt x="437" y="56"/>
                    </a:lnTo>
                    <a:lnTo>
                      <a:pt x="440" y="56"/>
                    </a:lnTo>
                    <a:lnTo>
                      <a:pt x="442" y="55"/>
                    </a:lnTo>
                    <a:lnTo>
                      <a:pt x="444" y="56"/>
                    </a:lnTo>
                    <a:lnTo>
                      <a:pt x="447" y="57"/>
                    </a:lnTo>
                    <a:lnTo>
                      <a:pt x="449" y="59"/>
                    </a:lnTo>
                    <a:lnTo>
                      <a:pt x="452" y="56"/>
                    </a:lnTo>
                    <a:lnTo>
                      <a:pt x="454" y="55"/>
                    </a:lnTo>
                    <a:lnTo>
                      <a:pt x="457" y="56"/>
                    </a:lnTo>
                    <a:lnTo>
                      <a:pt x="459" y="57"/>
                    </a:lnTo>
                    <a:lnTo>
                      <a:pt x="461" y="58"/>
                    </a:lnTo>
                    <a:lnTo>
                      <a:pt x="464" y="57"/>
                    </a:lnTo>
                    <a:lnTo>
                      <a:pt x="467" y="56"/>
                    </a:lnTo>
                    <a:lnTo>
                      <a:pt x="469" y="56"/>
                    </a:lnTo>
                    <a:lnTo>
                      <a:pt x="472" y="58"/>
                    </a:lnTo>
                    <a:lnTo>
                      <a:pt x="474" y="56"/>
                    </a:lnTo>
                    <a:lnTo>
                      <a:pt x="476" y="54"/>
                    </a:lnTo>
                    <a:lnTo>
                      <a:pt x="478" y="57"/>
                    </a:lnTo>
                    <a:lnTo>
                      <a:pt x="481" y="58"/>
                    </a:lnTo>
                    <a:lnTo>
                      <a:pt x="484" y="54"/>
                    </a:lnTo>
                    <a:lnTo>
                      <a:pt x="486" y="54"/>
                    </a:lnTo>
                    <a:lnTo>
                      <a:pt x="489" y="54"/>
                    </a:lnTo>
                    <a:lnTo>
                      <a:pt x="491" y="52"/>
                    </a:lnTo>
                    <a:lnTo>
                      <a:pt x="493" y="56"/>
                    </a:lnTo>
                    <a:lnTo>
                      <a:pt x="496" y="58"/>
                    </a:lnTo>
                    <a:lnTo>
                      <a:pt x="499" y="57"/>
                    </a:lnTo>
                    <a:lnTo>
                      <a:pt x="501" y="54"/>
                    </a:lnTo>
                    <a:lnTo>
                      <a:pt x="503" y="55"/>
                    </a:lnTo>
                    <a:lnTo>
                      <a:pt x="506" y="56"/>
                    </a:lnTo>
                    <a:lnTo>
                      <a:pt x="508" y="55"/>
                    </a:lnTo>
                    <a:lnTo>
                      <a:pt x="510" y="54"/>
                    </a:lnTo>
                    <a:lnTo>
                      <a:pt x="513" y="52"/>
                    </a:lnTo>
                    <a:lnTo>
                      <a:pt x="516" y="54"/>
                    </a:lnTo>
                    <a:lnTo>
                      <a:pt x="518" y="57"/>
                    </a:lnTo>
                    <a:lnTo>
                      <a:pt x="521" y="55"/>
                    </a:lnTo>
                    <a:lnTo>
                      <a:pt x="523" y="55"/>
                    </a:lnTo>
                    <a:lnTo>
                      <a:pt x="525" y="58"/>
                    </a:lnTo>
                    <a:lnTo>
                      <a:pt x="527" y="58"/>
                    </a:lnTo>
                    <a:lnTo>
                      <a:pt x="531" y="56"/>
                    </a:lnTo>
                    <a:lnTo>
                      <a:pt x="533" y="60"/>
                    </a:lnTo>
                    <a:lnTo>
                      <a:pt x="535" y="59"/>
                    </a:lnTo>
                    <a:lnTo>
                      <a:pt x="538" y="57"/>
                    </a:lnTo>
                    <a:lnTo>
                      <a:pt x="540" y="58"/>
                    </a:lnTo>
                    <a:lnTo>
                      <a:pt x="542" y="59"/>
                    </a:lnTo>
                    <a:lnTo>
                      <a:pt x="546" y="56"/>
                    </a:lnTo>
                    <a:lnTo>
                      <a:pt x="548" y="56"/>
                    </a:lnTo>
                    <a:lnTo>
                      <a:pt x="550" y="57"/>
                    </a:lnTo>
                    <a:lnTo>
                      <a:pt x="552" y="55"/>
                    </a:lnTo>
                    <a:lnTo>
                      <a:pt x="555" y="58"/>
                    </a:lnTo>
                    <a:lnTo>
                      <a:pt x="557" y="60"/>
                    </a:lnTo>
                    <a:lnTo>
                      <a:pt x="559" y="57"/>
                    </a:lnTo>
                    <a:lnTo>
                      <a:pt x="563" y="55"/>
                    </a:lnTo>
                    <a:lnTo>
                      <a:pt x="565" y="55"/>
                    </a:lnTo>
                    <a:lnTo>
                      <a:pt x="567" y="58"/>
                    </a:lnTo>
                    <a:lnTo>
                      <a:pt x="570" y="59"/>
                    </a:lnTo>
                    <a:lnTo>
                      <a:pt x="572" y="55"/>
                    </a:lnTo>
                    <a:lnTo>
                      <a:pt x="574" y="55"/>
                    </a:lnTo>
                    <a:lnTo>
                      <a:pt x="578" y="52"/>
                    </a:lnTo>
                    <a:lnTo>
                      <a:pt x="580" y="52"/>
                    </a:lnTo>
                    <a:lnTo>
                      <a:pt x="582" y="54"/>
                    </a:lnTo>
                    <a:lnTo>
                      <a:pt x="584" y="54"/>
                    </a:lnTo>
                    <a:lnTo>
                      <a:pt x="587" y="52"/>
                    </a:lnTo>
                    <a:lnTo>
                      <a:pt x="589" y="52"/>
                    </a:lnTo>
                    <a:lnTo>
                      <a:pt x="591" y="54"/>
                    </a:lnTo>
                    <a:lnTo>
                      <a:pt x="595" y="56"/>
                    </a:lnTo>
                    <a:lnTo>
                      <a:pt x="597" y="52"/>
                    </a:lnTo>
                    <a:lnTo>
                      <a:pt x="599" y="51"/>
                    </a:lnTo>
                    <a:lnTo>
                      <a:pt x="601" y="54"/>
                    </a:lnTo>
                    <a:lnTo>
                      <a:pt x="604" y="57"/>
                    </a:lnTo>
                    <a:lnTo>
                      <a:pt x="606" y="56"/>
                    </a:lnTo>
                    <a:lnTo>
                      <a:pt x="609" y="54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6" y="59"/>
                    </a:lnTo>
                    <a:lnTo>
                      <a:pt x="619" y="58"/>
                    </a:lnTo>
                    <a:lnTo>
                      <a:pt x="621" y="56"/>
                    </a:lnTo>
                    <a:lnTo>
                      <a:pt x="624" y="58"/>
                    </a:lnTo>
                    <a:lnTo>
                      <a:pt x="627" y="58"/>
                    </a:lnTo>
                    <a:lnTo>
                      <a:pt x="629" y="54"/>
                    </a:lnTo>
                    <a:lnTo>
                      <a:pt x="631" y="54"/>
                    </a:lnTo>
                    <a:lnTo>
                      <a:pt x="633" y="55"/>
                    </a:lnTo>
                    <a:lnTo>
                      <a:pt x="636" y="57"/>
                    </a:lnTo>
                    <a:lnTo>
                      <a:pt x="638" y="57"/>
                    </a:lnTo>
                    <a:lnTo>
                      <a:pt x="641" y="54"/>
                    </a:lnTo>
                    <a:lnTo>
                      <a:pt x="644" y="54"/>
                    </a:lnTo>
                    <a:lnTo>
                      <a:pt x="646" y="56"/>
                    </a:lnTo>
                    <a:lnTo>
                      <a:pt x="648" y="57"/>
                    </a:lnTo>
                    <a:lnTo>
                      <a:pt x="650" y="55"/>
                    </a:lnTo>
                    <a:lnTo>
                      <a:pt x="653" y="52"/>
                    </a:lnTo>
                    <a:lnTo>
                      <a:pt x="656" y="52"/>
                    </a:lnTo>
                    <a:lnTo>
                      <a:pt x="658" y="52"/>
                    </a:lnTo>
                    <a:lnTo>
                      <a:pt x="661" y="54"/>
                    </a:lnTo>
                    <a:lnTo>
                      <a:pt x="663" y="52"/>
                    </a:lnTo>
                    <a:lnTo>
                      <a:pt x="665" y="51"/>
                    </a:lnTo>
                    <a:lnTo>
                      <a:pt x="668" y="52"/>
                    </a:lnTo>
                    <a:lnTo>
                      <a:pt x="670" y="56"/>
                    </a:lnTo>
                    <a:lnTo>
                      <a:pt x="673" y="56"/>
                    </a:lnTo>
                    <a:lnTo>
                      <a:pt x="676" y="55"/>
                    </a:lnTo>
                    <a:lnTo>
                      <a:pt x="678" y="55"/>
                    </a:lnTo>
                    <a:lnTo>
                      <a:pt x="680" y="54"/>
                    </a:lnTo>
                    <a:lnTo>
                      <a:pt x="682" y="52"/>
                    </a:lnTo>
                    <a:lnTo>
                      <a:pt x="685" y="52"/>
                    </a:lnTo>
                    <a:lnTo>
                      <a:pt x="688" y="54"/>
                    </a:lnTo>
                    <a:lnTo>
                      <a:pt x="690" y="56"/>
                    </a:lnTo>
                    <a:lnTo>
                      <a:pt x="693" y="58"/>
                    </a:lnTo>
                    <a:lnTo>
                      <a:pt x="695" y="55"/>
                    </a:lnTo>
                    <a:lnTo>
                      <a:pt x="697" y="52"/>
                    </a:lnTo>
                    <a:lnTo>
                      <a:pt x="699" y="52"/>
                    </a:lnTo>
                    <a:lnTo>
                      <a:pt x="702" y="55"/>
                    </a:lnTo>
                    <a:lnTo>
                      <a:pt x="705" y="52"/>
                    </a:lnTo>
                    <a:lnTo>
                      <a:pt x="707" y="50"/>
                    </a:lnTo>
                    <a:lnTo>
                      <a:pt x="710" y="51"/>
                    </a:lnTo>
                    <a:lnTo>
                      <a:pt x="712" y="54"/>
                    </a:lnTo>
                    <a:lnTo>
                      <a:pt x="714" y="55"/>
                    </a:lnTo>
                    <a:lnTo>
                      <a:pt x="717" y="52"/>
                    </a:lnTo>
                    <a:lnTo>
                      <a:pt x="720" y="56"/>
                    </a:lnTo>
                    <a:lnTo>
                      <a:pt x="722" y="59"/>
                    </a:lnTo>
                    <a:lnTo>
                      <a:pt x="724" y="57"/>
                    </a:lnTo>
                    <a:lnTo>
                      <a:pt x="727" y="55"/>
                    </a:lnTo>
                    <a:lnTo>
                      <a:pt x="729" y="52"/>
                    </a:lnTo>
                    <a:lnTo>
                      <a:pt x="731" y="52"/>
                    </a:lnTo>
                    <a:lnTo>
                      <a:pt x="735" y="52"/>
                    </a:lnTo>
                    <a:lnTo>
                      <a:pt x="737" y="51"/>
                    </a:lnTo>
                    <a:lnTo>
                      <a:pt x="739" y="52"/>
                    </a:lnTo>
                    <a:lnTo>
                      <a:pt x="742" y="52"/>
                    </a:lnTo>
                    <a:lnTo>
                      <a:pt x="744" y="49"/>
                    </a:lnTo>
                    <a:lnTo>
                      <a:pt x="746" y="51"/>
                    </a:lnTo>
                    <a:lnTo>
                      <a:pt x="748" y="54"/>
                    </a:lnTo>
                    <a:lnTo>
                      <a:pt x="752" y="52"/>
                    </a:lnTo>
                    <a:lnTo>
                      <a:pt x="754" y="54"/>
                    </a:lnTo>
                    <a:lnTo>
                      <a:pt x="756" y="54"/>
                    </a:lnTo>
                    <a:lnTo>
                      <a:pt x="759" y="55"/>
                    </a:lnTo>
                    <a:lnTo>
                      <a:pt x="761" y="57"/>
                    </a:lnTo>
                    <a:lnTo>
                      <a:pt x="763" y="55"/>
                    </a:lnTo>
                    <a:lnTo>
                      <a:pt x="767" y="51"/>
                    </a:lnTo>
                    <a:lnTo>
                      <a:pt x="769" y="56"/>
                    </a:lnTo>
                    <a:lnTo>
                      <a:pt x="771" y="57"/>
                    </a:lnTo>
                    <a:lnTo>
                      <a:pt x="773" y="52"/>
                    </a:lnTo>
                    <a:lnTo>
                      <a:pt x="776" y="55"/>
                    </a:lnTo>
                    <a:lnTo>
                      <a:pt x="778" y="56"/>
                    </a:lnTo>
                    <a:lnTo>
                      <a:pt x="780" y="57"/>
                    </a:lnTo>
                    <a:lnTo>
                      <a:pt x="784" y="56"/>
                    </a:lnTo>
                    <a:lnTo>
                      <a:pt x="786" y="56"/>
                    </a:lnTo>
                    <a:lnTo>
                      <a:pt x="788" y="55"/>
                    </a:lnTo>
                    <a:lnTo>
                      <a:pt x="791" y="54"/>
                    </a:lnTo>
                    <a:lnTo>
                      <a:pt x="793" y="55"/>
                    </a:lnTo>
                    <a:lnTo>
                      <a:pt x="795" y="55"/>
                    </a:lnTo>
                    <a:lnTo>
                      <a:pt x="799" y="54"/>
                    </a:lnTo>
                    <a:lnTo>
                      <a:pt x="801" y="52"/>
                    </a:lnTo>
                    <a:lnTo>
                      <a:pt x="803" y="55"/>
                    </a:lnTo>
                    <a:lnTo>
                      <a:pt x="805" y="56"/>
                    </a:lnTo>
                    <a:lnTo>
                      <a:pt x="808" y="57"/>
                    </a:lnTo>
                    <a:lnTo>
                      <a:pt x="810" y="52"/>
                    </a:lnTo>
                    <a:lnTo>
                      <a:pt x="813" y="50"/>
                    </a:lnTo>
                    <a:lnTo>
                      <a:pt x="816" y="52"/>
                    </a:lnTo>
                    <a:lnTo>
                      <a:pt x="818" y="50"/>
                    </a:lnTo>
                    <a:lnTo>
                      <a:pt x="820" y="49"/>
                    </a:lnTo>
                    <a:lnTo>
                      <a:pt x="822" y="50"/>
                    </a:lnTo>
                    <a:lnTo>
                      <a:pt x="825" y="52"/>
                    </a:lnTo>
                    <a:lnTo>
                      <a:pt x="827" y="52"/>
                    </a:lnTo>
                    <a:lnTo>
                      <a:pt x="830" y="56"/>
                    </a:lnTo>
                    <a:lnTo>
                      <a:pt x="833" y="54"/>
                    </a:lnTo>
                    <a:lnTo>
                      <a:pt x="835" y="50"/>
                    </a:lnTo>
                    <a:lnTo>
                      <a:pt x="837" y="55"/>
                    </a:lnTo>
                    <a:lnTo>
                      <a:pt x="840" y="55"/>
                    </a:lnTo>
                    <a:lnTo>
                      <a:pt x="842" y="52"/>
                    </a:lnTo>
                    <a:lnTo>
                      <a:pt x="845" y="55"/>
                    </a:lnTo>
                    <a:lnTo>
                      <a:pt x="848" y="51"/>
                    </a:lnTo>
                    <a:lnTo>
                      <a:pt x="850" y="51"/>
                    </a:lnTo>
                    <a:lnTo>
                      <a:pt x="852" y="52"/>
                    </a:lnTo>
                    <a:lnTo>
                      <a:pt x="854" y="54"/>
                    </a:lnTo>
                    <a:lnTo>
                      <a:pt x="857" y="54"/>
                    </a:lnTo>
                    <a:lnTo>
                      <a:pt x="859" y="51"/>
                    </a:lnTo>
                    <a:lnTo>
                      <a:pt x="862" y="52"/>
                    </a:lnTo>
                    <a:lnTo>
                      <a:pt x="865" y="55"/>
                    </a:lnTo>
                    <a:lnTo>
                      <a:pt x="867" y="52"/>
                    </a:lnTo>
                    <a:lnTo>
                      <a:pt x="869" y="55"/>
                    </a:lnTo>
                    <a:lnTo>
                      <a:pt x="871" y="55"/>
                    </a:lnTo>
                    <a:lnTo>
                      <a:pt x="874" y="54"/>
                    </a:lnTo>
                    <a:lnTo>
                      <a:pt x="877" y="54"/>
                    </a:lnTo>
                    <a:lnTo>
                      <a:pt x="879" y="51"/>
                    </a:lnTo>
                    <a:lnTo>
                      <a:pt x="882" y="51"/>
                    </a:lnTo>
                    <a:lnTo>
                      <a:pt x="884" y="50"/>
                    </a:lnTo>
                    <a:lnTo>
                      <a:pt x="886" y="49"/>
                    </a:lnTo>
                    <a:lnTo>
                      <a:pt x="889" y="52"/>
                    </a:lnTo>
                    <a:lnTo>
                      <a:pt x="891" y="55"/>
                    </a:lnTo>
                    <a:lnTo>
                      <a:pt x="894" y="57"/>
                    </a:lnTo>
                    <a:lnTo>
                      <a:pt x="897" y="58"/>
                    </a:lnTo>
                    <a:lnTo>
                      <a:pt x="899" y="56"/>
                    </a:lnTo>
                    <a:lnTo>
                      <a:pt x="901" y="54"/>
                    </a:lnTo>
                    <a:lnTo>
                      <a:pt x="903" y="51"/>
                    </a:lnTo>
                    <a:lnTo>
                      <a:pt x="906" y="49"/>
                    </a:lnTo>
                    <a:lnTo>
                      <a:pt x="909" y="52"/>
                    </a:lnTo>
                    <a:lnTo>
                      <a:pt x="911" y="55"/>
                    </a:lnTo>
                    <a:lnTo>
                      <a:pt x="914" y="57"/>
                    </a:lnTo>
                    <a:lnTo>
                      <a:pt x="916" y="51"/>
                    </a:lnTo>
                    <a:lnTo>
                      <a:pt x="918" y="50"/>
                    </a:lnTo>
                    <a:lnTo>
                      <a:pt x="920" y="59"/>
                    </a:lnTo>
                    <a:lnTo>
                      <a:pt x="924" y="58"/>
                    </a:lnTo>
                    <a:lnTo>
                      <a:pt x="926" y="50"/>
                    </a:lnTo>
                    <a:lnTo>
                      <a:pt x="928" y="46"/>
                    </a:lnTo>
                    <a:lnTo>
                      <a:pt x="931" y="48"/>
                    </a:lnTo>
                    <a:lnTo>
                      <a:pt x="933" y="54"/>
                    </a:lnTo>
                    <a:lnTo>
                      <a:pt x="935" y="54"/>
                    </a:lnTo>
                    <a:lnTo>
                      <a:pt x="938" y="52"/>
                    </a:lnTo>
                    <a:lnTo>
                      <a:pt x="941" y="56"/>
                    </a:lnTo>
                    <a:lnTo>
                      <a:pt x="943" y="56"/>
                    </a:lnTo>
                    <a:lnTo>
                      <a:pt x="946" y="55"/>
                    </a:lnTo>
                    <a:lnTo>
                      <a:pt x="948" y="52"/>
                    </a:lnTo>
                    <a:lnTo>
                      <a:pt x="950" y="49"/>
                    </a:lnTo>
                    <a:lnTo>
                      <a:pt x="952" y="49"/>
                    </a:lnTo>
                    <a:lnTo>
                      <a:pt x="956" y="57"/>
                    </a:lnTo>
                    <a:lnTo>
                      <a:pt x="958" y="55"/>
                    </a:lnTo>
                    <a:lnTo>
                      <a:pt x="960" y="54"/>
                    </a:lnTo>
                    <a:lnTo>
                      <a:pt x="963" y="64"/>
                    </a:lnTo>
                    <a:lnTo>
                      <a:pt x="965" y="64"/>
                    </a:lnTo>
                    <a:lnTo>
                      <a:pt x="967" y="54"/>
                    </a:lnTo>
                    <a:lnTo>
                      <a:pt x="969" y="48"/>
                    </a:lnTo>
                    <a:lnTo>
                      <a:pt x="973" y="52"/>
                    </a:lnTo>
                    <a:lnTo>
                      <a:pt x="975" y="55"/>
                    </a:lnTo>
                    <a:lnTo>
                      <a:pt x="977" y="52"/>
                    </a:lnTo>
                    <a:lnTo>
                      <a:pt x="980" y="55"/>
                    </a:lnTo>
                    <a:lnTo>
                      <a:pt x="982" y="55"/>
                    </a:lnTo>
                    <a:lnTo>
                      <a:pt x="984" y="52"/>
                    </a:lnTo>
                    <a:lnTo>
                      <a:pt x="988" y="52"/>
                    </a:lnTo>
                    <a:lnTo>
                      <a:pt x="990" y="52"/>
                    </a:lnTo>
                    <a:lnTo>
                      <a:pt x="992" y="52"/>
                    </a:lnTo>
                    <a:lnTo>
                      <a:pt x="995" y="51"/>
                    </a:lnTo>
                    <a:lnTo>
                      <a:pt x="997" y="52"/>
                    </a:lnTo>
                    <a:lnTo>
                      <a:pt x="999" y="52"/>
                    </a:lnTo>
                    <a:lnTo>
                      <a:pt x="1002" y="48"/>
                    </a:lnTo>
                    <a:lnTo>
                      <a:pt x="1005" y="49"/>
                    </a:lnTo>
                    <a:lnTo>
                      <a:pt x="1007" y="52"/>
                    </a:lnTo>
                    <a:lnTo>
                      <a:pt x="1009" y="55"/>
                    </a:lnTo>
                    <a:lnTo>
                      <a:pt x="1012" y="54"/>
                    </a:lnTo>
                    <a:lnTo>
                      <a:pt x="1014" y="56"/>
                    </a:lnTo>
                    <a:lnTo>
                      <a:pt x="1016" y="54"/>
                    </a:lnTo>
                    <a:lnTo>
                      <a:pt x="1020" y="54"/>
                    </a:lnTo>
                    <a:lnTo>
                      <a:pt x="1022" y="52"/>
                    </a:lnTo>
                    <a:lnTo>
                      <a:pt x="1024" y="52"/>
                    </a:lnTo>
                    <a:lnTo>
                      <a:pt x="1026" y="62"/>
                    </a:lnTo>
                    <a:lnTo>
                      <a:pt x="1029" y="57"/>
                    </a:lnTo>
                    <a:lnTo>
                      <a:pt x="1031" y="56"/>
                    </a:lnTo>
                    <a:lnTo>
                      <a:pt x="1034" y="55"/>
                    </a:lnTo>
                    <a:lnTo>
                      <a:pt x="1037" y="55"/>
                    </a:lnTo>
                    <a:lnTo>
                      <a:pt x="1039" y="52"/>
                    </a:lnTo>
                    <a:lnTo>
                      <a:pt x="1041" y="51"/>
                    </a:lnTo>
                    <a:lnTo>
                      <a:pt x="1043" y="52"/>
                    </a:lnTo>
                    <a:lnTo>
                      <a:pt x="1046" y="51"/>
                    </a:lnTo>
                    <a:lnTo>
                      <a:pt x="1048" y="52"/>
                    </a:lnTo>
                    <a:lnTo>
                      <a:pt x="1051" y="51"/>
                    </a:lnTo>
                    <a:lnTo>
                      <a:pt x="1054" y="50"/>
                    </a:lnTo>
                    <a:lnTo>
                      <a:pt x="1056" y="51"/>
                    </a:lnTo>
                    <a:lnTo>
                      <a:pt x="1058" y="52"/>
                    </a:lnTo>
                    <a:lnTo>
                      <a:pt x="1061" y="44"/>
                    </a:lnTo>
                    <a:lnTo>
                      <a:pt x="1063" y="40"/>
                    </a:lnTo>
                    <a:lnTo>
                      <a:pt x="1066" y="40"/>
                    </a:lnTo>
                    <a:lnTo>
                      <a:pt x="1069" y="43"/>
                    </a:lnTo>
                    <a:lnTo>
                      <a:pt x="1071" y="48"/>
                    </a:lnTo>
                    <a:lnTo>
                      <a:pt x="1073" y="49"/>
                    </a:lnTo>
                    <a:lnTo>
                      <a:pt x="1075" y="52"/>
                    </a:lnTo>
                    <a:lnTo>
                      <a:pt x="1078" y="49"/>
                    </a:lnTo>
                    <a:lnTo>
                      <a:pt x="1080" y="48"/>
                    </a:lnTo>
                    <a:lnTo>
                      <a:pt x="1083" y="44"/>
                    </a:lnTo>
                    <a:lnTo>
                      <a:pt x="1086" y="38"/>
                    </a:lnTo>
                    <a:lnTo>
                      <a:pt x="1088" y="46"/>
                    </a:lnTo>
                    <a:lnTo>
                      <a:pt x="1090" y="58"/>
                    </a:lnTo>
                    <a:lnTo>
                      <a:pt x="1092" y="57"/>
                    </a:lnTo>
                    <a:lnTo>
                      <a:pt x="1095" y="57"/>
                    </a:lnTo>
                    <a:lnTo>
                      <a:pt x="1098" y="55"/>
                    </a:lnTo>
                    <a:lnTo>
                      <a:pt x="1100" y="56"/>
                    </a:lnTo>
                    <a:lnTo>
                      <a:pt x="1103" y="67"/>
                    </a:lnTo>
                    <a:lnTo>
                      <a:pt x="1105" y="57"/>
                    </a:lnTo>
                    <a:lnTo>
                      <a:pt x="1107" y="55"/>
                    </a:lnTo>
                    <a:lnTo>
                      <a:pt x="1110" y="59"/>
                    </a:lnTo>
                    <a:lnTo>
                      <a:pt x="1113" y="55"/>
                    </a:lnTo>
                    <a:lnTo>
                      <a:pt x="1115" y="55"/>
                    </a:lnTo>
                    <a:lnTo>
                      <a:pt x="1118" y="51"/>
                    </a:lnTo>
                    <a:lnTo>
                      <a:pt x="1120" y="52"/>
                    </a:lnTo>
                    <a:lnTo>
                      <a:pt x="1122" y="54"/>
                    </a:lnTo>
                    <a:lnTo>
                      <a:pt x="1124" y="52"/>
                    </a:lnTo>
                    <a:lnTo>
                      <a:pt x="1127" y="52"/>
                    </a:lnTo>
                    <a:lnTo>
                      <a:pt x="1130" y="55"/>
                    </a:lnTo>
                    <a:lnTo>
                      <a:pt x="1132" y="63"/>
                    </a:lnTo>
                    <a:lnTo>
                      <a:pt x="1135" y="64"/>
                    </a:lnTo>
                    <a:lnTo>
                      <a:pt x="1137" y="62"/>
                    </a:lnTo>
                    <a:lnTo>
                      <a:pt x="1139" y="64"/>
                    </a:lnTo>
                    <a:lnTo>
                      <a:pt x="1141" y="56"/>
                    </a:lnTo>
                    <a:lnTo>
                      <a:pt x="1145" y="48"/>
                    </a:lnTo>
                    <a:lnTo>
                      <a:pt x="1147" y="41"/>
                    </a:lnTo>
                    <a:lnTo>
                      <a:pt x="1149" y="39"/>
                    </a:lnTo>
                    <a:lnTo>
                      <a:pt x="1152" y="47"/>
                    </a:lnTo>
                    <a:lnTo>
                      <a:pt x="1154" y="51"/>
                    </a:lnTo>
                    <a:lnTo>
                      <a:pt x="1156" y="47"/>
                    </a:lnTo>
                    <a:lnTo>
                      <a:pt x="1159" y="60"/>
                    </a:lnTo>
                    <a:lnTo>
                      <a:pt x="1162" y="77"/>
                    </a:lnTo>
                    <a:lnTo>
                      <a:pt x="1164" y="71"/>
                    </a:lnTo>
                    <a:lnTo>
                      <a:pt x="1167" y="67"/>
                    </a:lnTo>
                    <a:lnTo>
                      <a:pt x="1169" y="72"/>
                    </a:lnTo>
                    <a:lnTo>
                      <a:pt x="1171" y="70"/>
                    </a:lnTo>
                    <a:lnTo>
                      <a:pt x="1173" y="62"/>
                    </a:lnTo>
                    <a:lnTo>
                      <a:pt x="1177" y="63"/>
                    </a:lnTo>
                    <a:lnTo>
                      <a:pt x="1179" y="66"/>
                    </a:lnTo>
                    <a:lnTo>
                      <a:pt x="1181" y="62"/>
                    </a:lnTo>
                    <a:lnTo>
                      <a:pt x="1184" y="60"/>
                    </a:lnTo>
                    <a:lnTo>
                      <a:pt x="1186" y="51"/>
                    </a:lnTo>
                    <a:lnTo>
                      <a:pt x="1188" y="46"/>
                    </a:lnTo>
                    <a:lnTo>
                      <a:pt x="1192" y="47"/>
                    </a:lnTo>
                    <a:lnTo>
                      <a:pt x="1194" y="47"/>
                    </a:lnTo>
                    <a:lnTo>
                      <a:pt x="1196" y="47"/>
                    </a:lnTo>
                    <a:lnTo>
                      <a:pt x="1198" y="44"/>
                    </a:lnTo>
                    <a:lnTo>
                      <a:pt x="1201" y="46"/>
                    </a:lnTo>
                    <a:lnTo>
                      <a:pt x="1203" y="49"/>
                    </a:lnTo>
                    <a:lnTo>
                      <a:pt x="1205" y="51"/>
                    </a:lnTo>
                    <a:lnTo>
                      <a:pt x="1209" y="51"/>
                    </a:lnTo>
                    <a:lnTo>
                      <a:pt x="1211" y="50"/>
                    </a:lnTo>
                    <a:lnTo>
                      <a:pt x="1213" y="50"/>
                    </a:lnTo>
                    <a:lnTo>
                      <a:pt x="1216" y="55"/>
                    </a:lnTo>
                    <a:lnTo>
                      <a:pt x="1218" y="62"/>
                    </a:lnTo>
                    <a:lnTo>
                      <a:pt x="1220" y="55"/>
                    </a:lnTo>
                    <a:lnTo>
                      <a:pt x="1224" y="48"/>
                    </a:lnTo>
                    <a:lnTo>
                      <a:pt x="1226" y="56"/>
                    </a:lnTo>
                    <a:lnTo>
                      <a:pt x="1228" y="63"/>
                    </a:lnTo>
                    <a:lnTo>
                      <a:pt x="1230" y="5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4" name="Rectangle 139"/>
              <p:cNvSpPr>
                <a:spLocks noChangeArrowheads="1"/>
              </p:cNvSpPr>
              <p:nvPr/>
            </p:nvSpPr>
            <p:spPr bwMode="auto">
              <a:xfrm>
                <a:off x="1690" y="1442"/>
                <a:ext cx="42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65" name="Line 140"/>
              <p:cNvSpPr>
                <a:spLocks noChangeShapeType="1"/>
              </p:cNvSpPr>
              <p:nvPr/>
            </p:nvSpPr>
            <p:spPr bwMode="auto">
              <a:xfrm flipH="1">
                <a:off x="1610" y="1554"/>
                <a:ext cx="80" cy="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6" name="Freeform 141"/>
              <p:cNvSpPr>
                <a:spLocks/>
              </p:cNvSpPr>
              <p:nvPr/>
            </p:nvSpPr>
            <p:spPr bwMode="auto">
              <a:xfrm>
                <a:off x="1610" y="1603"/>
                <a:ext cx="41" cy="45"/>
              </a:xfrm>
              <a:custGeom>
                <a:avLst/>
                <a:gdLst>
                  <a:gd name="T0" fmla="*/ 0 w 41"/>
                  <a:gd name="T1" fmla="*/ 45 h 45"/>
                  <a:gd name="T2" fmla="*/ 23 w 41"/>
                  <a:gd name="T3" fmla="*/ 0 h 45"/>
                  <a:gd name="T4" fmla="*/ 32 w 41"/>
                  <a:gd name="T5" fmla="*/ 7 h 45"/>
                  <a:gd name="T6" fmla="*/ 41 w 41"/>
                  <a:gd name="T7" fmla="*/ 15 h 45"/>
                  <a:gd name="T8" fmla="*/ 0 w 41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5"/>
                  <a:gd name="T17" fmla="*/ 41 w 41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5">
                    <a:moveTo>
                      <a:pt x="0" y="45"/>
                    </a:moveTo>
                    <a:lnTo>
                      <a:pt x="23" y="0"/>
                    </a:lnTo>
                    <a:lnTo>
                      <a:pt x="32" y="7"/>
                    </a:lnTo>
                    <a:lnTo>
                      <a:pt x="41" y="1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7" name="Rectangle 142"/>
              <p:cNvSpPr>
                <a:spLocks noChangeArrowheads="1"/>
              </p:cNvSpPr>
              <p:nvPr/>
            </p:nvSpPr>
            <p:spPr bwMode="auto">
              <a:xfrm>
                <a:off x="3308" y="1844"/>
                <a:ext cx="84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e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68" name="Line 143"/>
              <p:cNvSpPr>
                <a:spLocks noChangeShapeType="1"/>
              </p:cNvSpPr>
              <p:nvPr/>
            </p:nvSpPr>
            <p:spPr bwMode="auto">
              <a:xfrm flipV="1">
                <a:off x="1787" y="2027"/>
                <a:ext cx="60" cy="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69" name="Freeform 144"/>
              <p:cNvSpPr>
                <a:spLocks/>
              </p:cNvSpPr>
              <p:nvPr/>
            </p:nvSpPr>
            <p:spPr bwMode="auto">
              <a:xfrm>
                <a:off x="1805" y="2027"/>
                <a:ext cx="42" cy="44"/>
              </a:xfrm>
              <a:custGeom>
                <a:avLst/>
                <a:gdLst>
                  <a:gd name="T0" fmla="*/ 42 w 42"/>
                  <a:gd name="T1" fmla="*/ 0 h 44"/>
                  <a:gd name="T2" fmla="*/ 17 w 42"/>
                  <a:gd name="T3" fmla="*/ 44 h 44"/>
                  <a:gd name="T4" fmla="*/ 9 w 42"/>
                  <a:gd name="T5" fmla="*/ 36 h 44"/>
                  <a:gd name="T6" fmla="*/ 0 w 42"/>
                  <a:gd name="T7" fmla="*/ 29 h 44"/>
                  <a:gd name="T8" fmla="*/ 42 w 42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44"/>
                  <a:gd name="T17" fmla="*/ 42 w 4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44">
                    <a:moveTo>
                      <a:pt x="42" y="0"/>
                    </a:moveTo>
                    <a:lnTo>
                      <a:pt x="17" y="44"/>
                    </a:lnTo>
                    <a:lnTo>
                      <a:pt x="9" y="36"/>
                    </a:lnTo>
                    <a:lnTo>
                      <a:pt x="0" y="29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70" name="Rectangle 145"/>
              <p:cNvSpPr>
                <a:spLocks noChangeArrowheads="1"/>
              </p:cNvSpPr>
              <p:nvPr/>
            </p:nvSpPr>
            <p:spPr bwMode="auto">
              <a:xfrm>
                <a:off x="3308" y="1980"/>
                <a:ext cx="84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d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71" name="Rectangle 146"/>
              <p:cNvSpPr>
                <a:spLocks noChangeArrowheads="1"/>
              </p:cNvSpPr>
              <p:nvPr/>
            </p:nvSpPr>
            <p:spPr bwMode="auto">
              <a:xfrm>
                <a:off x="1721" y="2023"/>
                <a:ext cx="74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72" name="Rectangle 147"/>
              <p:cNvSpPr>
                <a:spLocks noChangeArrowheads="1"/>
              </p:cNvSpPr>
              <p:nvPr/>
            </p:nvSpPr>
            <p:spPr bwMode="auto">
              <a:xfrm>
                <a:off x="1505" y="1843"/>
                <a:ext cx="83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b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73" name="Rectangle 148"/>
              <p:cNvSpPr>
                <a:spLocks noChangeArrowheads="1"/>
              </p:cNvSpPr>
              <p:nvPr/>
            </p:nvSpPr>
            <p:spPr bwMode="auto">
              <a:xfrm>
                <a:off x="3300" y="2448"/>
                <a:ext cx="83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74" name="Rectangle 149"/>
              <p:cNvSpPr>
                <a:spLocks noChangeArrowheads="1"/>
              </p:cNvSpPr>
              <p:nvPr/>
            </p:nvSpPr>
            <p:spPr bwMode="auto">
              <a:xfrm rot="-5400000">
                <a:off x="3504" y="1721"/>
                <a:ext cx="42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75" name="Rectangle 150"/>
              <p:cNvSpPr>
                <a:spLocks noChangeArrowheads="1"/>
              </p:cNvSpPr>
              <p:nvPr/>
            </p:nvSpPr>
            <p:spPr bwMode="auto">
              <a:xfrm>
                <a:off x="1903" y="570"/>
                <a:ext cx="3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4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8276" name="Rectangle 151"/>
              <p:cNvSpPr>
                <a:spLocks noChangeArrowheads="1"/>
              </p:cNvSpPr>
              <p:nvPr/>
            </p:nvSpPr>
            <p:spPr bwMode="auto">
              <a:xfrm rot="-5400000">
                <a:off x="-124" y="1492"/>
                <a:ext cx="990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Absorbance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77" name="Rectangle 152"/>
              <p:cNvSpPr>
                <a:spLocks noChangeArrowheads="1"/>
              </p:cNvSpPr>
              <p:nvPr/>
            </p:nvSpPr>
            <p:spPr bwMode="auto">
              <a:xfrm>
                <a:off x="1592" y="2840"/>
                <a:ext cx="1139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zh-CN" sz="1700">
                    <a:solidFill>
                      <a:srgbClr val="000000"/>
                    </a:solidFill>
                    <a:latin typeface="Arial" charset="0"/>
                  </a:rPr>
                  <a:t>Wavelength/(nm)</a:t>
                </a:r>
                <a:endParaRPr lang="en-US" altLang="zh-CN">
                  <a:latin typeface="Arial" charset="0"/>
                </a:endParaRPr>
              </a:p>
            </p:txBody>
          </p:sp>
          <p:sp>
            <p:nvSpPr>
              <p:cNvPr id="8278" name="Line 153"/>
              <p:cNvSpPr>
                <a:spLocks noChangeShapeType="1"/>
              </p:cNvSpPr>
              <p:nvPr/>
            </p:nvSpPr>
            <p:spPr bwMode="auto">
              <a:xfrm flipH="1">
                <a:off x="1421" y="1949"/>
                <a:ext cx="79" cy="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79" name="Freeform 154"/>
              <p:cNvSpPr>
                <a:spLocks/>
              </p:cNvSpPr>
              <p:nvPr/>
            </p:nvSpPr>
            <p:spPr bwMode="auto">
              <a:xfrm>
                <a:off x="1421" y="1998"/>
                <a:ext cx="40" cy="45"/>
              </a:xfrm>
              <a:custGeom>
                <a:avLst/>
                <a:gdLst>
                  <a:gd name="T0" fmla="*/ 0 w 40"/>
                  <a:gd name="T1" fmla="*/ 45 h 45"/>
                  <a:gd name="T2" fmla="*/ 23 w 40"/>
                  <a:gd name="T3" fmla="*/ 0 h 45"/>
                  <a:gd name="T4" fmla="*/ 32 w 40"/>
                  <a:gd name="T5" fmla="*/ 7 h 45"/>
                  <a:gd name="T6" fmla="*/ 40 w 40"/>
                  <a:gd name="T7" fmla="*/ 15 h 45"/>
                  <a:gd name="T8" fmla="*/ 0 w 40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5"/>
                  <a:gd name="T17" fmla="*/ 40 w 4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5">
                    <a:moveTo>
                      <a:pt x="0" y="45"/>
                    </a:moveTo>
                    <a:lnTo>
                      <a:pt x="23" y="0"/>
                    </a:lnTo>
                    <a:lnTo>
                      <a:pt x="32" y="7"/>
                    </a:lnTo>
                    <a:lnTo>
                      <a:pt x="40" y="1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8198" name="Group 13"/>
            <p:cNvGrpSpPr>
              <a:grpSpLocks/>
            </p:cNvGrpSpPr>
            <p:nvPr/>
          </p:nvGrpSpPr>
          <p:grpSpPr bwMode="auto">
            <a:xfrm>
              <a:off x="1056" y="1153"/>
              <a:ext cx="2303" cy="438"/>
              <a:chOff x="1056" y="1249"/>
              <a:chExt cx="1775" cy="438"/>
            </a:xfrm>
          </p:grpSpPr>
          <p:sp>
            <p:nvSpPr>
              <p:cNvPr id="8205" name="Oval 11"/>
              <p:cNvSpPr>
                <a:spLocks noChangeArrowheads="1"/>
              </p:cNvSpPr>
              <p:nvPr/>
            </p:nvSpPr>
            <p:spPr bwMode="auto">
              <a:xfrm rot="7497827">
                <a:off x="1093" y="1398"/>
                <a:ext cx="252" cy="32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zh-CN" sz="1200">
                  <a:latin typeface="Arial" charset="0"/>
                </a:endParaRPr>
              </a:p>
            </p:txBody>
          </p:sp>
          <p:sp>
            <p:nvSpPr>
              <p:cNvPr id="8206" name="Rectangle 12"/>
              <p:cNvSpPr>
                <a:spLocks noChangeArrowheads="1"/>
              </p:cNvSpPr>
              <p:nvPr/>
            </p:nvSpPr>
            <p:spPr bwMode="auto">
              <a:xfrm>
                <a:off x="1199" y="1249"/>
                <a:ext cx="1632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zh-CN" sz="1400" b="1">
                    <a:latin typeface="宋体" pitchFamily="2" charset="-122"/>
                  </a:rPr>
                  <a:t>Phase change</a:t>
                </a:r>
                <a:endParaRPr lang="en-US" altLang="zh-CN" sz="1400" b="1">
                  <a:latin typeface="Arial" charset="0"/>
                </a:endParaRPr>
              </a:p>
            </p:txBody>
          </p:sp>
        </p:grpSp>
        <p:grpSp>
          <p:nvGrpSpPr>
            <p:cNvPr id="8199" name="Group 15"/>
            <p:cNvGrpSpPr>
              <a:grpSpLocks/>
            </p:cNvGrpSpPr>
            <p:nvPr/>
          </p:nvGrpSpPr>
          <p:grpSpPr bwMode="auto">
            <a:xfrm>
              <a:off x="1282" y="1585"/>
              <a:ext cx="2077" cy="472"/>
              <a:chOff x="1282" y="1585"/>
              <a:chExt cx="2077" cy="472"/>
            </a:xfrm>
          </p:grpSpPr>
          <p:sp>
            <p:nvSpPr>
              <p:cNvPr id="8203" name="Oval 9"/>
              <p:cNvSpPr>
                <a:spLocks noChangeArrowheads="1"/>
              </p:cNvSpPr>
              <p:nvPr/>
            </p:nvSpPr>
            <p:spPr bwMode="auto">
              <a:xfrm rot="7497827">
                <a:off x="1507" y="1514"/>
                <a:ext cx="318" cy="7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eaLnBrk="0" hangingPunct="0"/>
                <a:endParaRPr lang="zh-CN" altLang="zh-CN" sz="1200">
                  <a:latin typeface="Arial" charset="0"/>
                </a:endParaRPr>
              </a:p>
            </p:txBody>
          </p:sp>
          <p:sp>
            <p:nvSpPr>
              <p:cNvPr id="8204" name="Rectangle 14"/>
              <p:cNvSpPr>
                <a:spLocks noChangeArrowheads="1"/>
              </p:cNvSpPr>
              <p:nvPr/>
            </p:nvSpPr>
            <p:spPr bwMode="auto">
              <a:xfrm>
                <a:off x="1728" y="1585"/>
                <a:ext cx="1631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zh-CN" sz="1400" b="1">
                    <a:latin typeface="宋体" pitchFamily="2" charset="-122"/>
                  </a:rPr>
                  <a:t>Nitrogen doping</a:t>
                </a:r>
                <a:endParaRPr lang="en-US" altLang="zh-CN" sz="1400" b="1">
                  <a:latin typeface="Arial" charset="0"/>
                </a:endParaRPr>
              </a:p>
            </p:txBody>
          </p:sp>
        </p:grpSp>
        <p:grpSp>
          <p:nvGrpSpPr>
            <p:cNvPr id="8200" name="Group 17"/>
            <p:cNvGrpSpPr>
              <a:grpSpLocks/>
            </p:cNvGrpSpPr>
            <p:nvPr/>
          </p:nvGrpSpPr>
          <p:grpSpPr bwMode="auto">
            <a:xfrm>
              <a:off x="2064" y="1793"/>
              <a:ext cx="1711" cy="559"/>
              <a:chOff x="2064" y="1793"/>
              <a:chExt cx="1652" cy="559"/>
            </a:xfrm>
          </p:grpSpPr>
          <p:sp>
            <p:nvSpPr>
              <p:cNvPr id="8201" name="Oval 8"/>
              <p:cNvSpPr>
                <a:spLocks noChangeArrowheads="1"/>
              </p:cNvSpPr>
              <p:nvPr/>
            </p:nvSpPr>
            <p:spPr bwMode="auto">
              <a:xfrm>
                <a:off x="2064" y="2064"/>
                <a:ext cx="1344" cy="28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zh-CN" altLang="zh-CN" sz="1200">
                  <a:latin typeface="Arial" charset="0"/>
                </a:endParaRPr>
              </a:p>
            </p:txBody>
          </p:sp>
          <p:sp>
            <p:nvSpPr>
              <p:cNvPr id="8202" name="Rectangle 16"/>
              <p:cNvSpPr>
                <a:spLocks noChangeArrowheads="1"/>
              </p:cNvSpPr>
              <p:nvPr/>
            </p:nvSpPr>
            <p:spPr bwMode="auto">
              <a:xfrm>
                <a:off x="2417" y="1793"/>
                <a:ext cx="1299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zh-CN" sz="1000" b="1" dirty="0">
                    <a:latin typeface="Arial" charset="0"/>
                  </a:rPr>
                  <a:t>Shock induced Activation</a:t>
                </a:r>
              </a:p>
            </p:txBody>
          </p:sp>
        </p:grpSp>
        <p:graphicFrame>
          <p:nvGraphicFramePr>
            <p:cNvPr id="8194" name="Object 20"/>
            <p:cNvGraphicFramePr>
              <a:graphicFrameLocks noChangeAspect="1"/>
            </p:cNvGraphicFramePr>
            <p:nvPr/>
          </p:nvGraphicFramePr>
          <p:xfrm>
            <a:off x="576" y="2256"/>
            <a:ext cx="655" cy="373"/>
          </p:xfrm>
          <a:graphic>
            <a:graphicData uri="http://schemas.openxmlformats.org/presentationml/2006/ole">
              <p:oleObj spid="_x0000_s8194" r:id="rId3" imgW="685800" imgH="393700" progId="">
                <p:embed/>
              </p:oleObj>
            </a:graphicData>
          </a:graphic>
        </p:graphicFrame>
      </p:grp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478193" y="4941168"/>
            <a:ext cx="655019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28600" indent="-228600" algn="ctr">
              <a:tabLst>
                <a:tab pos="228600" algn="l"/>
              </a:tabLst>
            </a:pPr>
            <a:r>
              <a:rPr lang="en-US" altLang="zh-CN" sz="2000" dirty="0">
                <a:latin typeface="Times New Roman" pitchFamily="18" charset="0"/>
                <a:ea typeface="楷体_GB2312" pitchFamily="49" charset="-122"/>
                <a:cs typeface="Arial" charset="0"/>
              </a:rPr>
              <a:t>UV-</a:t>
            </a:r>
            <a:r>
              <a:rPr lang="en-US" altLang="zh-CN" sz="2000" dirty="0" err="1">
                <a:latin typeface="Times New Roman" pitchFamily="18" charset="0"/>
                <a:ea typeface="楷体_GB2312" pitchFamily="49" charset="-122"/>
                <a:cs typeface="Arial" charset="0"/>
              </a:rPr>
              <a:t>vis</a:t>
            </a:r>
            <a:r>
              <a:rPr lang="en-US" altLang="zh-CN" sz="2000" dirty="0">
                <a:latin typeface="Times New Roman" pitchFamily="18" charset="0"/>
                <a:ea typeface="楷体_GB2312" pitchFamily="49" charset="-122"/>
                <a:cs typeface="Arial" charset="0"/>
              </a:rPr>
              <a:t> Spectra of Recovered sample </a:t>
            </a:r>
            <a:endParaRPr lang="en-US" altLang="zh-CN" sz="2000" dirty="0" smtClean="0">
              <a:latin typeface="Times New Roman" pitchFamily="18" charset="0"/>
              <a:ea typeface="楷体_GB2312" pitchFamily="49" charset="-122"/>
              <a:cs typeface="Arial" charset="0"/>
            </a:endParaRPr>
          </a:p>
          <a:p>
            <a:pPr marL="228600" indent="-228600" algn="ctr">
              <a:tabLst>
                <a:tab pos="228600" algn="l"/>
              </a:tabLst>
            </a:pPr>
            <a:r>
              <a:rPr lang="en-US" altLang="zh-CN" dirty="0" smtClean="0">
                <a:latin typeface="Times New Roman" pitchFamily="18" charset="0"/>
              </a:rPr>
              <a:t>P25 TiO</a:t>
            </a:r>
            <a:r>
              <a:rPr lang="en-US" altLang="zh-CN" baseline="-30000" dirty="0" smtClean="0">
                <a:latin typeface="Times New Roman" pitchFamily="18" charset="0"/>
              </a:rPr>
              <a:t>2</a:t>
            </a:r>
            <a:r>
              <a:rPr lang="en-US" altLang="zh-CN" dirty="0" smtClean="0">
                <a:latin typeface="Times New Roman" pitchFamily="18" charset="0"/>
              </a:rPr>
              <a:t> raw material (a); shocked P25 TiO</a:t>
            </a:r>
            <a:r>
              <a:rPr lang="en-US" altLang="zh-CN" baseline="-30000" dirty="0" smtClean="0">
                <a:latin typeface="Times New Roman" pitchFamily="18" charset="0"/>
              </a:rPr>
              <a:t>2</a:t>
            </a:r>
            <a:r>
              <a:rPr lang="en-US" altLang="zh-CN" dirty="0" smtClean="0">
                <a:latin typeface="Times New Roman" pitchFamily="18" charset="0"/>
              </a:rPr>
              <a:t> (b); </a:t>
            </a:r>
          </a:p>
          <a:p>
            <a:pPr algn="ctr"/>
            <a:r>
              <a:rPr lang="en-US" altLang="zh-CN" dirty="0" smtClean="0">
                <a:latin typeface="Times New Roman" pitchFamily="18" charset="0"/>
              </a:rPr>
              <a:t>shock-recovered A, B, C serial samples at 2.25km/s (c, d, e)</a:t>
            </a:r>
          </a:p>
          <a:p>
            <a:pPr algn="ctr"/>
            <a:r>
              <a:rPr lang="de-DE" altLang="zh-CN" dirty="0" smtClean="0">
                <a:latin typeface="Times New Roman" pitchFamily="18" charset="0"/>
              </a:rPr>
              <a:t>A: P25+C</a:t>
            </a:r>
            <a:r>
              <a:rPr lang="de-DE" altLang="zh-CN" baseline="-30000" dirty="0" smtClean="0">
                <a:latin typeface="Times New Roman" pitchFamily="18" charset="0"/>
              </a:rPr>
              <a:t>2</a:t>
            </a:r>
            <a:r>
              <a:rPr lang="de-DE" altLang="zh-CN" dirty="0" smtClean="0">
                <a:latin typeface="Times New Roman" pitchFamily="18" charset="0"/>
              </a:rPr>
              <a:t>N</a:t>
            </a:r>
            <a:r>
              <a:rPr lang="de-DE" altLang="zh-CN" baseline="-30000" dirty="0" smtClean="0">
                <a:latin typeface="Times New Roman" pitchFamily="18" charset="0"/>
              </a:rPr>
              <a:t>4</a:t>
            </a:r>
            <a:r>
              <a:rPr lang="de-DE" altLang="zh-CN" dirty="0" smtClean="0">
                <a:latin typeface="Times New Roman" pitchFamily="18" charset="0"/>
              </a:rPr>
              <a:t>H</a:t>
            </a:r>
            <a:r>
              <a:rPr lang="de-DE" altLang="zh-CN" baseline="-30000" dirty="0" smtClean="0">
                <a:latin typeface="Times New Roman" pitchFamily="18" charset="0"/>
              </a:rPr>
              <a:t>4</a:t>
            </a:r>
            <a:r>
              <a:rPr lang="de-DE" altLang="zh-CN" dirty="0" smtClean="0">
                <a:latin typeface="Times New Roman" pitchFamily="18" charset="0"/>
              </a:rPr>
              <a:t> (1%), B: P25+C</a:t>
            </a:r>
            <a:r>
              <a:rPr lang="de-DE" altLang="zh-CN" baseline="-30000" dirty="0" smtClean="0">
                <a:latin typeface="Times New Roman" pitchFamily="18" charset="0"/>
              </a:rPr>
              <a:t>2</a:t>
            </a:r>
            <a:r>
              <a:rPr lang="de-DE" altLang="zh-CN" dirty="0" smtClean="0">
                <a:latin typeface="Times New Roman" pitchFamily="18" charset="0"/>
              </a:rPr>
              <a:t>N</a:t>
            </a:r>
            <a:r>
              <a:rPr lang="de-DE" altLang="zh-CN" baseline="-30000" dirty="0" smtClean="0">
                <a:latin typeface="Times New Roman" pitchFamily="18" charset="0"/>
              </a:rPr>
              <a:t>4</a:t>
            </a:r>
            <a:r>
              <a:rPr lang="de-DE" altLang="zh-CN" dirty="0" smtClean="0">
                <a:latin typeface="Times New Roman" pitchFamily="18" charset="0"/>
              </a:rPr>
              <a:t>H</a:t>
            </a:r>
            <a:r>
              <a:rPr lang="de-DE" altLang="zh-CN" baseline="-30000" dirty="0" smtClean="0">
                <a:latin typeface="Times New Roman" pitchFamily="18" charset="0"/>
              </a:rPr>
              <a:t>4</a:t>
            </a:r>
            <a:r>
              <a:rPr lang="de-DE" altLang="zh-CN" dirty="0" smtClean="0">
                <a:latin typeface="Times New Roman" pitchFamily="18" charset="0"/>
              </a:rPr>
              <a:t> (5%), C: P25+C</a:t>
            </a:r>
            <a:r>
              <a:rPr lang="de-DE" altLang="zh-CN" baseline="-30000" dirty="0" smtClean="0">
                <a:latin typeface="Times New Roman" pitchFamily="18" charset="0"/>
              </a:rPr>
              <a:t>2</a:t>
            </a:r>
            <a:r>
              <a:rPr lang="de-DE" altLang="zh-CN" dirty="0" smtClean="0">
                <a:latin typeface="Times New Roman" pitchFamily="18" charset="0"/>
              </a:rPr>
              <a:t>N</a:t>
            </a:r>
            <a:r>
              <a:rPr lang="de-DE" altLang="zh-CN" baseline="-30000" dirty="0" smtClean="0">
                <a:latin typeface="Times New Roman" pitchFamily="18" charset="0"/>
              </a:rPr>
              <a:t>4</a:t>
            </a:r>
            <a:r>
              <a:rPr lang="de-DE" altLang="zh-CN" dirty="0" smtClean="0">
                <a:latin typeface="Times New Roman" pitchFamily="18" charset="0"/>
              </a:rPr>
              <a:t>H</a:t>
            </a:r>
            <a:r>
              <a:rPr lang="de-DE" altLang="zh-CN" baseline="-30000" dirty="0" smtClean="0">
                <a:latin typeface="Times New Roman" pitchFamily="18" charset="0"/>
              </a:rPr>
              <a:t>4</a:t>
            </a:r>
            <a:r>
              <a:rPr lang="de-DE" altLang="zh-CN" dirty="0" smtClean="0">
                <a:latin typeface="Times New Roman" pitchFamily="18" charset="0"/>
              </a:rPr>
              <a:t> (10%)</a:t>
            </a:r>
            <a:endParaRPr lang="en-US" altLang="zh-CN" dirty="0">
              <a:latin typeface="Times New Roman" pitchFamily="18" charset="0"/>
              <a:ea typeface="楷体_GB2312" pitchFamily="49" charset="-122"/>
              <a:cs typeface="Arial" charset="0"/>
            </a:endParaRPr>
          </a:p>
        </p:txBody>
      </p:sp>
      <p:pic>
        <p:nvPicPr>
          <p:cNvPr id="8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916832"/>
            <a:ext cx="2831788" cy="269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1042988" y="692150"/>
            <a:ext cx="7065962" cy="576263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latin typeface="Calibri" pitchFamily="34" charset="0"/>
                <a:ea typeface="宋体" pitchFamily="2" charset="-122"/>
              </a:rPr>
              <a:t>Content</a:t>
            </a:r>
            <a:endParaRPr lang="zh-CN" altLang="en-US" sz="2800" b="1" smtClean="0"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898650" y="2780432"/>
            <a:ext cx="5410200" cy="665163"/>
            <a:chOff x="1248" y="1947"/>
            <a:chExt cx="3408" cy="419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49" name="AutoShape 1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0" name="AutoShape 1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1" name="AutoShape 15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>
              <a:off x="1632" y="2331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Text Box 20"/>
            <p:cNvSpPr txBox="1">
              <a:spLocks noChangeArrowheads="1"/>
            </p:cNvSpPr>
            <p:nvPr/>
          </p:nvSpPr>
          <p:spPr bwMode="auto">
            <a:xfrm>
              <a:off x="3180" y="1988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61" name="Text Box 21"/>
            <p:cNvSpPr txBox="1">
              <a:spLocks noChangeArrowheads="1"/>
            </p:cNvSpPr>
            <p:nvPr/>
          </p:nvSpPr>
          <p:spPr bwMode="gray">
            <a:xfrm>
              <a:off x="1376" y="2009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2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898650" y="3644032"/>
            <a:ext cx="5410200" cy="665163"/>
            <a:chOff x="1248" y="2509"/>
            <a:chExt cx="3408" cy="419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248" y="2509"/>
              <a:ext cx="480" cy="419"/>
              <a:chOff x="1110" y="2656"/>
              <a:chExt cx="1549" cy="1351"/>
            </a:xfrm>
          </p:grpSpPr>
          <p:sp>
            <p:nvSpPr>
              <p:cNvPr id="57" name="AutoShape 23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8" name="AutoShape 24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9" name="AutoShape 25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>
              <a:off x="1632" y="2893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1882" y="2557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54" name="Text Box 32"/>
            <p:cNvSpPr txBox="1">
              <a:spLocks noChangeArrowheads="1"/>
            </p:cNvSpPr>
            <p:nvPr/>
          </p:nvSpPr>
          <p:spPr bwMode="gray">
            <a:xfrm>
              <a:off x="1376" y="2571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3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898650" y="4509220"/>
            <a:ext cx="5410200" cy="663575"/>
            <a:chOff x="1248" y="3085"/>
            <a:chExt cx="3408" cy="419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248" y="3085"/>
              <a:ext cx="480" cy="419"/>
              <a:chOff x="3174" y="2656"/>
              <a:chExt cx="1549" cy="1351"/>
            </a:xfrm>
          </p:grpSpPr>
          <p:sp>
            <p:nvSpPr>
              <p:cNvPr id="65" name="AutoShape 2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6" name="AutoShape 2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7" name="AutoShape 2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2" name="Line 33"/>
            <p:cNvSpPr>
              <a:spLocks noChangeShapeType="1"/>
            </p:cNvSpPr>
            <p:nvPr/>
          </p:nvSpPr>
          <p:spPr bwMode="auto">
            <a:xfrm>
              <a:off x="1632" y="3469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Text Box 34"/>
            <p:cNvSpPr txBox="1">
              <a:spLocks noChangeArrowheads="1"/>
            </p:cNvSpPr>
            <p:nvPr/>
          </p:nvSpPr>
          <p:spPr bwMode="auto">
            <a:xfrm>
              <a:off x="1882" y="313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7" name="Text Box 35"/>
            <p:cNvSpPr txBox="1">
              <a:spLocks noChangeArrowheads="1"/>
            </p:cNvSpPr>
            <p:nvPr/>
          </p:nvSpPr>
          <p:spPr bwMode="gray">
            <a:xfrm>
              <a:off x="1376" y="3147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4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2" name="Rectangle 36"/>
          <p:cNvSpPr>
            <a:spLocks noChangeArrowheads="1"/>
          </p:cNvSpPr>
          <p:nvPr/>
        </p:nvSpPr>
        <p:spPr bwMode="auto">
          <a:xfrm>
            <a:off x="2657649" y="3042370"/>
            <a:ext cx="31384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 dirty="0">
                <a:latin typeface="Times New Roman" pitchFamily="18" charset="0"/>
                <a:ea typeface="楷体_GB2312" pitchFamily="49" charset="-122"/>
              </a:rPr>
              <a:t>Shock induced doping of TiO</a:t>
            </a:r>
            <a:r>
              <a:rPr lang="en-US" altLang="zh-CN" sz="1400" b="1" dirty="0"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3" name="Rectangle 37"/>
          <p:cNvSpPr>
            <a:spLocks noChangeArrowheads="1"/>
          </p:cNvSpPr>
          <p:nvPr/>
        </p:nvSpPr>
        <p:spPr bwMode="auto">
          <a:xfrm>
            <a:off x="2667000" y="3851995"/>
            <a:ext cx="4765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Shock synthesis of high pressure phase of TiO</a:t>
            </a:r>
            <a:r>
              <a:rPr lang="en-US" altLang="zh-CN" sz="1400" b="1" dirty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4" name="Rectangle 38"/>
          <p:cNvSpPr>
            <a:spLocks noChangeArrowheads="1"/>
          </p:cNvSpPr>
          <p:nvPr/>
        </p:nvSpPr>
        <p:spPr bwMode="auto">
          <a:xfrm>
            <a:off x="2667000" y="4715595"/>
            <a:ext cx="4929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b="1" dirty="0" smtClean="0">
                <a:latin typeface="Times New Roman" pitchFamily="18" charset="0"/>
                <a:ea typeface="楷体_GB2312" pitchFamily="49" charset="-122"/>
              </a:rPr>
              <a:t>Photo</a:t>
            </a:r>
            <a:r>
              <a:rPr lang="en-US" altLang="zh-CN" b="1" dirty="0" smtClean="0">
                <a:latin typeface="Times New Roman" pitchFamily="18" charset="0"/>
                <a:ea typeface="楷体_GB2312" pitchFamily="49" charset="-122"/>
              </a:rPr>
              <a:t>response properties of </a:t>
            </a:r>
            <a:r>
              <a:rPr lang="zh-CN" altLang="zh-CN" b="1" dirty="0" smtClean="0">
                <a:latin typeface="Times New Roman" pitchFamily="18" charset="0"/>
                <a:ea typeface="楷体_GB2312" pitchFamily="49" charset="-122"/>
              </a:rPr>
              <a:t>shock </a:t>
            </a:r>
            <a:r>
              <a:rPr lang="zh-CN" altLang="en-US" b="1" dirty="0" smtClean="0">
                <a:latin typeface="Times New Roman" pitchFamily="18" charset="0"/>
                <a:ea typeface="楷体_GB2312" pitchFamily="49" charset="-122"/>
              </a:rPr>
              <a:t>t</a:t>
            </a:r>
            <a:r>
              <a:rPr lang="en-US" altLang="zh-CN" b="1" dirty="0" err="1" smtClean="0">
                <a:latin typeface="Times New Roman" pitchFamily="18" charset="0"/>
                <a:ea typeface="楷体_GB2312" pitchFamily="49" charset="-122"/>
              </a:rPr>
              <a:t>reated</a:t>
            </a:r>
            <a:r>
              <a:rPr lang="zh-CN" altLang="zh-CN" b="1" dirty="0" smtClean="0">
                <a:latin typeface="Times New Roman" pitchFamily="18" charset="0"/>
                <a:ea typeface="楷体_GB2312" pitchFamily="49" charset="-122"/>
              </a:rPr>
              <a:t> TiO</a:t>
            </a:r>
            <a:r>
              <a:rPr lang="zh-CN" altLang="zh-CN" sz="1400" b="1" dirty="0" smtClean="0">
                <a:latin typeface="Times New Roman" pitchFamily="18" charset="0"/>
                <a:ea typeface="楷体_GB2312" pitchFamily="49" charset="-122"/>
              </a:rPr>
              <a:t>2</a:t>
            </a:r>
            <a:endParaRPr lang="zh-CN" altLang="en-US" sz="1400" b="1" dirty="0">
              <a:latin typeface="Times New Roman" pitchFamily="18" charset="0"/>
              <a:ea typeface="楷体_GB2312" pitchFamily="49" charset="-122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898650" y="1916832"/>
            <a:ext cx="5410200" cy="665163"/>
            <a:chOff x="1248" y="1371"/>
            <a:chExt cx="3408" cy="419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248" y="1371"/>
              <a:ext cx="480" cy="419"/>
              <a:chOff x="1110" y="2656"/>
              <a:chExt cx="1549" cy="1351"/>
            </a:xfrm>
          </p:grpSpPr>
          <p:sp>
            <p:nvSpPr>
              <p:cNvPr id="53" name="AutoShape 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6" name="AutoShape 1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0" name="AutoShape 11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1632" y="1755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2474" y="1422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0" name="Text Box 18"/>
            <p:cNvSpPr txBox="1">
              <a:spLocks noChangeArrowheads="1"/>
            </p:cNvSpPr>
            <p:nvPr/>
          </p:nvSpPr>
          <p:spPr bwMode="gray">
            <a:xfrm>
              <a:off x="1376" y="1433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1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6" name="Rectangle 35"/>
          <p:cNvSpPr>
            <a:spLocks noChangeArrowheads="1"/>
          </p:cNvSpPr>
          <p:nvPr/>
        </p:nvSpPr>
        <p:spPr bwMode="auto">
          <a:xfrm>
            <a:off x="2702699" y="2097807"/>
            <a:ext cx="1437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ea typeface="楷体_GB2312" pitchFamily="49" charset="-122"/>
              </a:rPr>
              <a:t>Introduction</a:t>
            </a:r>
            <a:endParaRPr lang="zh-CN" altLang="en-US" b="1" dirty="0">
              <a:latin typeface="Times New Roman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6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28775"/>
            <a:ext cx="8229600" cy="962025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mtClean="0">
                <a:latin typeface="Tahoma" pitchFamily="34" charset="0"/>
                <a:ea typeface="宋体" pitchFamily="2" charset="-122"/>
                <a:cs typeface="Times New Roman" pitchFamily="18" charset="0"/>
              </a:rPr>
              <a:t>Experimental conditions and results of shock induced phase transition</a:t>
            </a: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610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2" descr="DSCN1829"/>
          <p:cNvPicPr>
            <a:picLocks noChangeAspect="1" noChangeArrowheads="1"/>
          </p:cNvPicPr>
          <p:nvPr/>
        </p:nvPicPr>
        <p:blipFill>
          <a:blip r:embed="rId3" cstate="print"/>
          <a:srcRect l="52975" t="78061" r="6264" b="10268"/>
          <a:stretch>
            <a:fillRect/>
          </a:stretch>
        </p:blipFill>
        <p:spPr bwMode="auto">
          <a:xfrm>
            <a:off x="2743200" y="5486400"/>
            <a:ext cx="37814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28775"/>
            <a:ext cx="2133600" cy="5048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000" b="1" smtClean="0">
                <a:latin typeface="Arial" charset="0"/>
                <a:ea typeface="黑体" pitchFamily="49" charset="-122"/>
              </a:rPr>
              <a:t> </a:t>
            </a:r>
            <a:r>
              <a:rPr lang="en-US" altLang="zh-CN" sz="2400" smtClean="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XRD analysis</a:t>
            </a:r>
          </a:p>
        </p:txBody>
      </p:sp>
      <p:graphicFrame>
        <p:nvGraphicFramePr>
          <p:cNvPr id="10242" name="Object 9"/>
          <p:cNvGraphicFramePr>
            <a:graphicFrameLocks noChangeAspect="1"/>
          </p:cNvGraphicFramePr>
          <p:nvPr/>
        </p:nvGraphicFramePr>
        <p:xfrm>
          <a:off x="1511300" y="1905000"/>
          <a:ext cx="4657725" cy="3260725"/>
        </p:xfrm>
        <a:graphic>
          <a:graphicData uri="http://schemas.openxmlformats.org/presentationml/2006/ole">
            <p:oleObj spid="_x0000_s10242" r:id="rId3" imgW="3524707" imgH="2934614" progId="Origin50.Graph">
              <p:embed/>
            </p:oleObj>
          </a:graphicData>
        </a:graphic>
      </p:graphicFrame>
      <p:sp>
        <p:nvSpPr>
          <p:cNvPr id="74762" name="AutoShape 10"/>
          <p:cNvSpPr>
            <a:spLocks noChangeArrowheads="1"/>
          </p:cNvSpPr>
          <p:nvPr/>
        </p:nvSpPr>
        <p:spPr bwMode="auto">
          <a:xfrm>
            <a:off x="6400800" y="2514600"/>
            <a:ext cx="152400" cy="1577975"/>
          </a:xfrm>
          <a:prstGeom prst="upArrow">
            <a:avLst>
              <a:gd name="adj1" fmla="val 50000"/>
              <a:gd name="adj2" fmla="val 258854"/>
            </a:avLst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Arial" charset="0"/>
            </a:endParaRPr>
          </a:p>
        </p:txBody>
      </p:sp>
      <p:pic>
        <p:nvPicPr>
          <p:cNvPr id="7476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362200"/>
            <a:ext cx="127635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62000" y="5486400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itchFamily="18" charset="0"/>
              </a:rPr>
              <a:t>Unshocked MC-150 TiO</a:t>
            </a:r>
            <a:r>
              <a:rPr lang="en-US" altLang="zh-CN" baseline="-30000">
                <a:latin typeface="Times New Roman" pitchFamily="18" charset="0"/>
              </a:rPr>
              <a:t>2</a:t>
            </a:r>
            <a:r>
              <a:rPr lang="en-US" altLang="zh-CN">
                <a:latin typeface="Times New Roman" pitchFamily="18" charset="0"/>
              </a:rPr>
              <a:t> (a), shocked MC-150 TiO</a:t>
            </a:r>
            <a:r>
              <a:rPr lang="en-US" altLang="zh-CN" baseline="-30000">
                <a:latin typeface="Times New Roman" pitchFamily="18" charset="0"/>
              </a:rPr>
              <a:t>2</a:t>
            </a:r>
            <a:r>
              <a:rPr lang="en-US" altLang="zh-CN">
                <a:latin typeface="Times New Roman" pitchFamily="18" charset="0"/>
              </a:rPr>
              <a:t> at 2.56 km/s (b)</a:t>
            </a:r>
          </a:p>
          <a:p>
            <a:pPr algn="ctr"/>
            <a:r>
              <a:rPr lang="en-US" altLang="zh-CN">
                <a:latin typeface="Times New Roman" pitchFamily="18" charset="0"/>
              </a:rPr>
              <a:t>shocked MC-150(10%)+Cu at 2.73 km/s (c), 3.07 km/s (d)</a:t>
            </a:r>
            <a:r>
              <a:rPr lang="zh-CN" altLang="en-US">
                <a:latin typeface="Times New Roman" pitchFamily="18" charset="0"/>
              </a:rPr>
              <a:t>，</a:t>
            </a:r>
            <a:r>
              <a:rPr lang="en-US" altLang="zh-CN">
                <a:latin typeface="Times New Roman" pitchFamily="18" charset="0"/>
              </a:rPr>
              <a:t>3.37 km/s (c)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685800"/>
            <a:ext cx="7419975" cy="576263"/>
          </a:xfrm>
          <a:noFill/>
        </p:spPr>
        <p:txBody>
          <a:bodyPr/>
          <a:lstStyle/>
          <a:p>
            <a:r>
              <a:rPr lang="en-US" altLang="zh-CN" sz="2400" smtClean="0">
                <a:latin typeface="Times New Roman" pitchFamily="18" charset="0"/>
                <a:ea typeface="宋体" pitchFamily="2" charset="-122"/>
              </a:rPr>
              <a:t>Synthesis of  high-pressure phase of TiO</a:t>
            </a:r>
            <a:r>
              <a:rPr lang="en-US" altLang="zh-CN" sz="2000" smtClean="0">
                <a:latin typeface="Times New Roman" pitchFamily="18" charset="0"/>
                <a:ea typeface="宋体" pitchFamily="2" charset="-122"/>
              </a:rPr>
              <a:t>2</a:t>
            </a:r>
            <a:r>
              <a:rPr lang="zh-CN" altLang="en-US" sz="2400" smtClean="0">
                <a:latin typeface="Times New Roman" pitchFamily="18" charset="0"/>
                <a:ea typeface="宋体" pitchFamily="2" charset="-122"/>
              </a:rPr>
              <a:t>（</a:t>
            </a:r>
            <a:r>
              <a:rPr lang="en-US" altLang="zh-CN" sz="2400" smtClean="0">
                <a:latin typeface="Times New Roman" pitchFamily="18" charset="0"/>
                <a:ea typeface="宋体" pitchFamily="2" charset="-122"/>
              </a:rPr>
              <a:t>T2)</a:t>
            </a:r>
            <a:r>
              <a:rPr lang="zh-CN" altLang="en-US" sz="2000" smtClean="0">
                <a:latin typeface="楷体_GB2312" pitchFamily="49" charset="-122"/>
                <a:ea typeface="宋体" pitchFamily="2" charset="-122"/>
              </a:rPr>
              <a:t> 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98513" y="5180013"/>
            <a:ext cx="7086600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XRD patterns of shock-recovered samples </a:t>
            </a:r>
            <a:r>
              <a:rPr kumimoji="1" lang="en-US" altLang="zh-CN" sz="1600" dirty="0">
                <a:solidFill>
                  <a:srgbClr val="000000"/>
                </a:solidFill>
                <a:latin typeface="Times New Roman" pitchFamily="18" charset="0"/>
              </a:rPr>
              <a:t>shocked Cu+ T2(20 %),a-</a:t>
            </a:r>
            <a:r>
              <a:rPr kumimoji="1" lang="en-US" altLang="zh-CN" sz="1600" dirty="0" err="1">
                <a:solidFill>
                  <a:srgbClr val="000000"/>
                </a:solidFill>
                <a:latin typeface="Times New Roman" pitchFamily="18" charset="0"/>
              </a:rPr>
              <a:t>b,at</a:t>
            </a:r>
            <a:r>
              <a:rPr kumimoji="1" lang="en-US" altLang="zh-CN" sz="1600" dirty="0">
                <a:solidFill>
                  <a:srgbClr val="000000"/>
                </a:solidFill>
                <a:latin typeface="Times New Roman" pitchFamily="18" charset="0"/>
              </a:rPr>
              <a:t> 3.37km/s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graphicFrame>
        <p:nvGraphicFramePr>
          <p:cNvPr id="12290" name="对象 2"/>
          <p:cNvGraphicFramePr>
            <a:graphicFrameLocks noChangeAspect="1"/>
          </p:cNvGraphicFramePr>
          <p:nvPr/>
        </p:nvGraphicFramePr>
        <p:xfrm>
          <a:off x="1835150" y="1338263"/>
          <a:ext cx="4897438" cy="3940175"/>
        </p:xfrm>
        <a:graphic>
          <a:graphicData uri="http://schemas.openxmlformats.org/presentationml/2006/ole">
            <p:oleObj spid="_x0000_s12290" r:id="rId3" imgW="3514954" imgH="2830982" progId="Origin50.Graph">
              <p:embed/>
            </p:oleObj>
          </a:graphicData>
        </a:graphic>
      </p:graphicFrame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398588"/>
            <a:ext cx="590391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图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44450"/>
            <a:ext cx="211613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接箭头连接符 4"/>
          <p:cNvCxnSpPr/>
          <p:nvPr/>
        </p:nvCxnSpPr>
        <p:spPr>
          <a:xfrm>
            <a:off x="2195513" y="1268413"/>
            <a:ext cx="1871662" cy="20891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l="27499" t="14063" r="25626" b="32813"/>
          <a:stretch>
            <a:fillRect/>
          </a:stretch>
        </p:blipFill>
        <p:spPr>
          <a:xfrm>
            <a:off x="904875" y="1371600"/>
            <a:ext cx="5467350" cy="4497388"/>
          </a:xfrm>
          <a:noFill/>
        </p:spPr>
      </p:pic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3" cstate="print"/>
          <a:srcRect t="14764"/>
          <a:stretch>
            <a:fillRect/>
          </a:stretch>
        </p:blipFill>
        <p:spPr bwMode="auto">
          <a:xfrm>
            <a:off x="5029200" y="3403600"/>
            <a:ext cx="3571875" cy="17541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标题 2"/>
          <p:cNvSpPr>
            <a:spLocks noGrp="1"/>
          </p:cNvSpPr>
          <p:nvPr>
            <p:ph type="title"/>
          </p:nvPr>
        </p:nvSpPr>
        <p:spPr>
          <a:xfrm>
            <a:off x="1116013" y="692150"/>
            <a:ext cx="7065962" cy="604838"/>
          </a:xfrm>
        </p:spPr>
        <p:txBody>
          <a:bodyPr/>
          <a:lstStyle/>
          <a:p>
            <a:endParaRPr lang="zh-CN" altLang="en-US" smtClean="0">
              <a:latin typeface="Arial" charset="0"/>
              <a:ea typeface="宋体" pitchFamily="2" charset="-122"/>
            </a:endParaRP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4355976" y="1340768"/>
          <a:ext cx="4299420" cy="3532857"/>
        </p:xfrm>
        <a:graphic>
          <a:graphicData uri="http://schemas.openxmlformats.org/presentationml/2006/ole">
            <p:oleObj spid="_x0000_s13314" name="Graph" r:id="rId3" imgW="3681984" imgH="3021178" progId="Origin50.Graph">
              <p:embed/>
            </p:oleObj>
          </a:graphicData>
        </a:graphic>
      </p:graphicFrame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-252536" y="1176224"/>
          <a:ext cx="5112568" cy="3620928"/>
        </p:xfrm>
        <a:graphic>
          <a:graphicData uri="http://schemas.openxmlformats.org/presentationml/2006/ole">
            <p:oleObj spid="_x0000_s13315" name="Graph" r:id="rId4" imgW="4276954" imgH="3024835" progId="Origin50.Graph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552" y="508518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itchFamily="18" charset="0"/>
                <a:ea typeface="楷体_GB2312" pitchFamily="49" charset="-122"/>
                <a:cs typeface="Arial" charset="0"/>
              </a:rPr>
              <a:t>UV-</a:t>
            </a:r>
            <a:r>
              <a:rPr lang="en-US" altLang="zh-CN" dirty="0" err="1" smtClean="0">
                <a:latin typeface="Times New Roman" pitchFamily="18" charset="0"/>
                <a:ea typeface="楷体_GB2312" pitchFamily="49" charset="-122"/>
                <a:cs typeface="Arial" charset="0"/>
              </a:rPr>
              <a:t>vis</a:t>
            </a:r>
            <a:r>
              <a:rPr lang="en-US" altLang="zh-CN" dirty="0" smtClean="0">
                <a:latin typeface="Times New Roman" pitchFamily="18" charset="0"/>
                <a:ea typeface="楷体_GB2312" pitchFamily="49" charset="-122"/>
                <a:cs typeface="Arial" charset="0"/>
              </a:rPr>
              <a:t> Spectra of </a:t>
            </a:r>
            <a:r>
              <a:rPr lang="en-US" altLang="zh-CN" dirty="0" err="1" smtClean="0">
                <a:latin typeface="Times New Roman" pitchFamily="18" charset="0"/>
                <a:ea typeface="楷体_GB2312" pitchFamily="49" charset="-122"/>
                <a:cs typeface="Arial" charset="0"/>
              </a:rPr>
              <a:t>Srilankite</a:t>
            </a:r>
            <a:r>
              <a:rPr lang="en-US" altLang="zh-CN" dirty="0" smtClean="0">
                <a:latin typeface="Times New Roman" pitchFamily="18" charset="0"/>
                <a:ea typeface="楷体_GB2312" pitchFamily="49" charset="-122"/>
                <a:cs typeface="Arial" charset="0"/>
              </a:rPr>
              <a:t> TiO2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51571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itchFamily="18" charset="0"/>
                <a:ea typeface="楷体_GB2312" pitchFamily="49" charset="-122"/>
                <a:cs typeface="Arial" charset="0"/>
              </a:rPr>
              <a:t>Raman Spectra of </a:t>
            </a:r>
            <a:r>
              <a:rPr lang="en-US" altLang="zh-CN" dirty="0" err="1" smtClean="0">
                <a:latin typeface="Times New Roman" pitchFamily="18" charset="0"/>
                <a:ea typeface="楷体_GB2312" pitchFamily="49" charset="-122"/>
                <a:cs typeface="Arial" charset="0"/>
              </a:rPr>
              <a:t>Srilankite</a:t>
            </a:r>
            <a:r>
              <a:rPr lang="en-US" altLang="zh-CN" dirty="0" smtClean="0">
                <a:latin typeface="Times New Roman" pitchFamily="18" charset="0"/>
                <a:ea typeface="楷体_GB2312" pitchFamily="49" charset="-122"/>
                <a:cs typeface="Arial" charset="0"/>
              </a:rPr>
              <a:t> TiO2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标题 2"/>
          <p:cNvSpPr>
            <a:spLocks noGrp="1"/>
          </p:cNvSpPr>
          <p:nvPr>
            <p:ph type="title"/>
          </p:nvPr>
        </p:nvSpPr>
        <p:spPr>
          <a:xfrm>
            <a:off x="1116013" y="692150"/>
            <a:ext cx="7065962" cy="604838"/>
          </a:xfrm>
        </p:spPr>
        <p:txBody>
          <a:bodyPr/>
          <a:lstStyle/>
          <a:p>
            <a:r>
              <a:rPr lang="en-US" altLang="zh-CN" dirty="0" smtClean="0">
                <a:latin typeface="Arial" charset="0"/>
                <a:ea typeface="宋体" pitchFamily="2" charset="-122"/>
              </a:rPr>
              <a:t>Thermal stability</a:t>
            </a:r>
            <a:endParaRPr lang="zh-CN" altLang="en-US" dirty="0" smtClean="0">
              <a:latin typeface="Arial" charset="0"/>
              <a:ea typeface="宋体" pitchFamily="2" charset="-122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a typeface="宋体" charset="-122"/>
            </a:endParaRPr>
          </a:p>
        </p:txBody>
      </p:sp>
      <p:graphicFrame>
        <p:nvGraphicFramePr>
          <p:cNvPr id="14338" name="Object 1"/>
          <p:cNvGraphicFramePr>
            <a:graphicFrameLocks noChangeAspect="1"/>
          </p:cNvGraphicFramePr>
          <p:nvPr/>
        </p:nvGraphicFramePr>
        <p:xfrm>
          <a:off x="3976241" y="1738899"/>
          <a:ext cx="5204271" cy="3922126"/>
        </p:xfrm>
        <a:graphic>
          <a:graphicData uri="http://schemas.openxmlformats.org/presentationml/2006/ole">
            <p:oleObj spid="_x0000_s14338" name="Graph" r:id="rId3" imgW="3757574" imgH="2824886" progId="Origin50.Graph">
              <p:embed/>
            </p:oleObj>
          </a:graphicData>
        </a:graphic>
      </p:graphicFrame>
      <p:pic>
        <p:nvPicPr>
          <p:cNvPr id="6" name="图片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7244" y="1700808"/>
            <a:ext cx="4525228" cy="339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521990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itchFamily="18" charset="0"/>
                <a:ea typeface="楷体_GB2312" pitchFamily="49" charset="-122"/>
                <a:cs typeface="Arial" charset="0"/>
              </a:rPr>
              <a:t>TG-DSC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5373216"/>
            <a:ext cx="41764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itchFamily="18" charset="0"/>
                <a:ea typeface="楷体_GB2312" pitchFamily="49" charset="-122"/>
                <a:cs typeface="Arial" charset="0"/>
              </a:rPr>
              <a:t>XRD at elevated temperatures</a:t>
            </a:r>
          </a:p>
          <a:p>
            <a:pPr algn="ctr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(a),400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(b),500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(c),600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(d),700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(e),800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(f),900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(g),1000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(h),1100</a:t>
            </a:r>
            <a:r>
              <a:rPr lang="zh-CN" altLang="zh-CN" sz="1400" dirty="0" smtClean="0">
                <a:latin typeface="Times New Roman" pitchFamily="18" charset="0"/>
                <a:cs typeface="Times New Roman" pitchFamily="18" charset="0"/>
              </a:rPr>
              <a:t>℃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1042988" y="692150"/>
            <a:ext cx="7065962" cy="576263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latin typeface="Calibri" pitchFamily="34" charset="0"/>
                <a:ea typeface="宋体" pitchFamily="2" charset="-122"/>
              </a:rPr>
              <a:t>Content</a:t>
            </a:r>
            <a:endParaRPr lang="zh-CN" altLang="en-US" sz="2800" b="1" smtClean="0"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898650" y="2780432"/>
            <a:ext cx="5410200" cy="665163"/>
            <a:chOff x="1248" y="1947"/>
            <a:chExt cx="3408" cy="419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48" y="1947"/>
              <a:ext cx="480" cy="419"/>
              <a:chOff x="3174" y="2656"/>
              <a:chExt cx="1549" cy="1351"/>
            </a:xfrm>
          </p:grpSpPr>
          <p:sp>
            <p:nvSpPr>
              <p:cNvPr id="49" name="AutoShape 13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0" name="AutoShape 14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1" name="AutoShape 15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>
              <a:off x="1632" y="2331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Text Box 20"/>
            <p:cNvSpPr txBox="1">
              <a:spLocks noChangeArrowheads="1"/>
            </p:cNvSpPr>
            <p:nvPr/>
          </p:nvSpPr>
          <p:spPr bwMode="auto">
            <a:xfrm>
              <a:off x="3180" y="1988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61" name="Text Box 21"/>
            <p:cNvSpPr txBox="1">
              <a:spLocks noChangeArrowheads="1"/>
            </p:cNvSpPr>
            <p:nvPr/>
          </p:nvSpPr>
          <p:spPr bwMode="gray">
            <a:xfrm>
              <a:off x="1376" y="2009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2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898650" y="3644032"/>
            <a:ext cx="5410200" cy="665163"/>
            <a:chOff x="1248" y="2509"/>
            <a:chExt cx="3408" cy="419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248" y="2509"/>
              <a:ext cx="480" cy="419"/>
              <a:chOff x="1110" y="2656"/>
              <a:chExt cx="1549" cy="1351"/>
            </a:xfrm>
          </p:grpSpPr>
          <p:sp>
            <p:nvSpPr>
              <p:cNvPr id="57" name="AutoShape 23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8" name="AutoShape 24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9" name="AutoShape 25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>
              <a:off x="1632" y="2893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1882" y="2557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54" name="Text Box 32"/>
            <p:cNvSpPr txBox="1">
              <a:spLocks noChangeArrowheads="1"/>
            </p:cNvSpPr>
            <p:nvPr/>
          </p:nvSpPr>
          <p:spPr bwMode="gray">
            <a:xfrm>
              <a:off x="1376" y="2571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3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898650" y="4509220"/>
            <a:ext cx="5410200" cy="663575"/>
            <a:chOff x="1248" y="3085"/>
            <a:chExt cx="3408" cy="419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248" y="3085"/>
              <a:ext cx="480" cy="419"/>
              <a:chOff x="3174" y="2656"/>
              <a:chExt cx="1549" cy="1351"/>
            </a:xfrm>
          </p:grpSpPr>
          <p:sp>
            <p:nvSpPr>
              <p:cNvPr id="65" name="AutoShape 27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6" name="AutoShape 28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7" name="AutoShape 29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6A4D0">
                      <a:gamma/>
                      <a:shade val="46275"/>
                      <a:invGamma/>
                    </a:srgbClr>
                  </a:gs>
                  <a:gs pos="100000">
                    <a:srgbClr val="36A4D0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2" name="Line 33"/>
            <p:cNvSpPr>
              <a:spLocks noChangeShapeType="1"/>
            </p:cNvSpPr>
            <p:nvPr/>
          </p:nvSpPr>
          <p:spPr bwMode="auto">
            <a:xfrm>
              <a:off x="1632" y="3469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Text Box 34"/>
            <p:cNvSpPr txBox="1">
              <a:spLocks noChangeArrowheads="1"/>
            </p:cNvSpPr>
            <p:nvPr/>
          </p:nvSpPr>
          <p:spPr bwMode="auto">
            <a:xfrm>
              <a:off x="1882" y="3133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7" name="Text Box 35"/>
            <p:cNvSpPr txBox="1">
              <a:spLocks noChangeArrowheads="1"/>
            </p:cNvSpPr>
            <p:nvPr/>
          </p:nvSpPr>
          <p:spPr bwMode="gray">
            <a:xfrm>
              <a:off x="1376" y="3147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4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2" name="Rectangle 36"/>
          <p:cNvSpPr>
            <a:spLocks noChangeArrowheads="1"/>
          </p:cNvSpPr>
          <p:nvPr/>
        </p:nvSpPr>
        <p:spPr bwMode="auto">
          <a:xfrm>
            <a:off x="2657649" y="3042370"/>
            <a:ext cx="31384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 dirty="0">
                <a:latin typeface="Times New Roman" pitchFamily="18" charset="0"/>
                <a:ea typeface="楷体_GB2312" pitchFamily="49" charset="-122"/>
              </a:rPr>
              <a:t>Shock induced doping of TiO</a:t>
            </a:r>
            <a:r>
              <a:rPr lang="en-US" altLang="zh-CN" sz="1400" b="1" dirty="0"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3" name="Rectangle 37"/>
          <p:cNvSpPr>
            <a:spLocks noChangeArrowheads="1"/>
          </p:cNvSpPr>
          <p:nvPr/>
        </p:nvSpPr>
        <p:spPr bwMode="auto">
          <a:xfrm>
            <a:off x="2667000" y="3851995"/>
            <a:ext cx="47656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b="1">
                <a:latin typeface="Times New Roman" pitchFamily="18" charset="0"/>
                <a:ea typeface="楷体_GB2312" pitchFamily="49" charset="-122"/>
              </a:rPr>
              <a:t>Shock synthesis of high pressure phase of TiO</a:t>
            </a:r>
            <a:r>
              <a:rPr lang="en-US" altLang="zh-CN" sz="1400" b="1">
                <a:latin typeface="Times New Roman" pitchFamily="18" charset="0"/>
                <a:ea typeface="楷体_GB2312" pitchFamily="49" charset="-122"/>
              </a:rPr>
              <a:t>2</a:t>
            </a:r>
          </a:p>
        </p:txBody>
      </p:sp>
      <p:sp>
        <p:nvSpPr>
          <p:cNvPr id="26634" name="Rectangle 38"/>
          <p:cNvSpPr>
            <a:spLocks noChangeArrowheads="1"/>
          </p:cNvSpPr>
          <p:nvPr/>
        </p:nvSpPr>
        <p:spPr bwMode="auto">
          <a:xfrm>
            <a:off x="2667000" y="4715595"/>
            <a:ext cx="4929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b="1" dirty="0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Photo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response properties of </a:t>
            </a:r>
            <a:r>
              <a:rPr lang="zh-CN" altLang="zh-CN" b="1" dirty="0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shock 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t</a:t>
            </a:r>
            <a:r>
              <a:rPr lang="en-US" altLang="zh-CN" b="1" dirty="0" err="1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reated</a:t>
            </a:r>
            <a:r>
              <a:rPr lang="zh-CN" altLang="zh-CN" b="1" dirty="0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 TiO</a:t>
            </a:r>
            <a:r>
              <a:rPr lang="zh-CN" altLang="zh-CN" sz="1400" b="1" dirty="0" smtClean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2</a:t>
            </a:r>
            <a:endParaRPr lang="zh-CN" altLang="en-US" sz="1400" b="1" dirty="0">
              <a:solidFill>
                <a:srgbClr val="FF0000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898650" y="1916832"/>
            <a:ext cx="5410200" cy="665163"/>
            <a:chOff x="1248" y="1371"/>
            <a:chExt cx="3408" cy="419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1248" y="1371"/>
              <a:ext cx="480" cy="419"/>
              <a:chOff x="1110" y="2656"/>
              <a:chExt cx="1549" cy="1351"/>
            </a:xfrm>
          </p:grpSpPr>
          <p:sp>
            <p:nvSpPr>
              <p:cNvPr id="53" name="AutoShape 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6" name="AutoShape 1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0" name="AutoShape 11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3B5AB1">
                      <a:gamma/>
                      <a:shade val="46275"/>
                      <a:invGamma/>
                    </a:srgbClr>
                  </a:gs>
                  <a:gs pos="100000">
                    <a:srgbClr val="3B5AB1"/>
                  </a:gs>
                </a:gsLst>
                <a:lin ang="2700000" scaled="1"/>
              </a:gra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1632" y="1755"/>
              <a:ext cx="3024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prstDash val="sysDot"/>
              <a:round/>
              <a:headEnd/>
              <a:tailEnd type="oval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2474" y="1422"/>
              <a:ext cx="116" cy="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2800" kern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宋体" charset="-122"/>
                <a:cs typeface="Arial" pitchFamily="34" charset="0"/>
              </a:endParaRPr>
            </a:p>
          </p:txBody>
        </p:sp>
        <p:sp>
          <p:nvSpPr>
            <p:cNvPr id="26640" name="Text Box 18"/>
            <p:cNvSpPr txBox="1">
              <a:spLocks noChangeArrowheads="1"/>
            </p:cNvSpPr>
            <p:nvPr/>
          </p:nvSpPr>
          <p:spPr bwMode="gray">
            <a:xfrm>
              <a:off x="1376" y="1433"/>
              <a:ext cx="2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 smtClean="0">
                  <a:solidFill>
                    <a:srgbClr val="FFFFFF"/>
                  </a:solidFill>
                </a:rPr>
                <a:t>1</a:t>
              </a:r>
              <a:endParaRPr lang="en-US" altLang="zh-CN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636" name="Rectangle 35"/>
          <p:cNvSpPr>
            <a:spLocks noChangeArrowheads="1"/>
          </p:cNvSpPr>
          <p:nvPr/>
        </p:nvSpPr>
        <p:spPr bwMode="auto">
          <a:xfrm>
            <a:off x="2702699" y="2097807"/>
            <a:ext cx="1437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ea typeface="楷体_GB2312" pitchFamily="49" charset="-122"/>
              </a:rPr>
              <a:t>Introduction</a:t>
            </a:r>
            <a:endParaRPr lang="zh-CN" altLang="en-US" b="1" dirty="0">
              <a:latin typeface="Times New Roman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/>
          </p:cNvSpPr>
          <p:nvPr>
            <p:ph type="title" idx="4294967295"/>
          </p:nvPr>
        </p:nvSpPr>
        <p:spPr>
          <a:xfrm>
            <a:off x="1143000" y="549275"/>
            <a:ext cx="7065963" cy="863600"/>
          </a:xfrm>
        </p:spPr>
        <p:txBody>
          <a:bodyPr/>
          <a:lstStyle/>
          <a:p>
            <a:pPr eaLnBrk="1" hangingPunct="1"/>
            <a:r>
              <a:rPr lang="zh-CN" altLang="zh-CN" sz="2000" b="1" smtClean="0">
                <a:latin typeface="Times New Roman" pitchFamily="18" charset="0"/>
                <a:ea typeface="华文中宋" pitchFamily="2" charset="-122"/>
              </a:rPr>
              <a:t>Photocatalytic evaluation </a:t>
            </a:r>
            <a:r>
              <a:rPr lang="zh-CN" altLang="en-US" sz="2000" b="1" smtClean="0">
                <a:latin typeface="Times New Roman" pitchFamily="18" charset="0"/>
                <a:ea typeface="华文中宋" pitchFamily="2" charset="-122"/>
              </a:rPr>
              <a:t>o</a:t>
            </a:r>
            <a:r>
              <a:rPr lang="en-US" altLang="zh-CN" sz="2000" b="1" smtClean="0">
                <a:latin typeface="Times New Roman" pitchFamily="18" charset="0"/>
                <a:ea typeface="华文中宋" pitchFamily="2" charset="-122"/>
              </a:rPr>
              <a:t>f N-doped TiO</a:t>
            </a:r>
            <a:r>
              <a:rPr lang="en-US" altLang="zh-CN" sz="1800" b="1" smtClean="0">
                <a:latin typeface="Times New Roman" pitchFamily="18" charset="0"/>
                <a:ea typeface="华文中宋" pitchFamily="2" charset="-122"/>
              </a:rPr>
              <a:t>2</a:t>
            </a:r>
            <a:r>
              <a:rPr lang="en-US" altLang="zh-CN" sz="2000" b="1" smtClean="0">
                <a:latin typeface="Times New Roman" pitchFamily="18" charset="0"/>
                <a:ea typeface="华文中宋" pitchFamily="2" charset="-122"/>
              </a:rPr>
              <a:t> and high pressure phase TiO</a:t>
            </a:r>
            <a:r>
              <a:rPr lang="en-US" altLang="zh-CN" sz="1800" b="1" smtClean="0">
                <a:latin typeface="Times New Roman" pitchFamily="18" charset="0"/>
                <a:ea typeface="华文中宋" pitchFamily="2" charset="-122"/>
              </a:rPr>
              <a:t>2</a:t>
            </a:r>
            <a:endParaRPr lang="zh-CN" altLang="en-US" sz="1800" b="1" smtClean="0">
              <a:latin typeface="Times New Roman" pitchFamily="18" charset="0"/>
              <a:ea typeface="华文中宋" pitchFamily="2" charset="-122"/>
            </a:endParaRPr>
          </a:p>
        </p:txBody>
      </p:sp>
      <p:graphicFrame>
        <p:nvGraphicFramePr>
          <p:cNvPr id="15362" name="Object 5"/>
          <p:cNvGraphicFramePr>
            <a:graphicFrameLocks noChangeAspect="1"/>
          </p:cNvGraphicFramePr>
          <p:nvPr>
            <p:ph type="body" idx="4294967295"/>
          </p:nvPr>
        </p:nvGraphicFramePr>
        <p:xfrm>
          <a:off x="1828800" y="1600200"/>
          <a:ext cx="4752975" cy="2409825"/>
        </p:xfrm>
        <a:graphic>
          <a:graphicData uri="http://schemas.openxmlformats.org/presentationml/2006/ole">
            <p:oleObj spid="_x0000_s15362" r:id="rId3" imgW="11363325" imgH="7391400" progId="">
              <p:embed/>
            </p:oleObj>
          </a:graphicData>
        </a:graphic>
      </p:graphicFrame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457200" y="4495800"/>
            <a:ext cx="7772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 eaLnBrk="0" hangingPunct="0"/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Schematic of </a:t>
            </a:r>
            <a:r>
              <a:rPr lang="en-US" altLang="zh-CN" dirty="0" err="1">
                <a:latin typeface="Times New Roman" pitchFamily="18" charset="0"/>
                <a:ea typeface="楷体_GB2312" pitchFamily="49" charset="-122"/>
              </a:rPr>
              <a:t>photocatalytic</a:t>
            </a:r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 degradation</a:t>
            </a:r>
          </a:p>
          <a:p>
            <a:pPr marL="228600" indent="-228600" algn="ctr" eaLnBrk="0" hangingPunct="0"/>
            <a:endParaRPr lang="en-US" altLang="zh-CN" dirty="0">
              <a:latin typeface="Times New Roman" pitchFamily="18" charset="0"/>
              <a:ea typeface="楷体_GB2312" pitchFamily="49" charset="-122"/>
            </a:endParaRPr>
          </a:p>
          <a:p>
            <a:pPr marL="228600" indent="-228600" algn="ctr" eaLnBrk="0" hangingPunct="0">
              <a:buFontTx/>
              <a:buAutoNum type="arabicPeriod"/>
            </a:pPr>
            <a:r>
              <a:rPr lang="zh-CN" altLang="zh-CN" dirty="0" smtClean="0">
                <a:latin typeface="Times New Roman" pitchFamily="18" charset="0"/>
                <a:ea typeface="楷体_GB2312" pitchFamily="49" charset="-122"/>
              </a:rPr>
              <a:t>Xenon</a:t>
            </a:r>
            <a:r>
              <a:rPr lang="en-US" altLang="zh-CN" dirty="0" smtClean="0">
                <a:latin typeface="Times New Roman" pitchFamily="18" charset="0"/>
                <a:ea typeface="楷体_GB2312" pitchFamily="49" charset="-122"/>
              </a:rPr>
              <a:t> lamp; </a:t>
            </a:r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2. </a:t>
            </a:r>
            <a:r>
              <a:rPr lang="zh-CN" altLang="zh-CN" dirty="0">
                <a:latin typeface="Times New Roman" pitchFamily="18" charset="0"/>
                <a:ea typeface="楷体_GB2312" pitchFamily="49" charset="-122"/>
              </a:rPr>
              <a:t>Rubber stopper</a:t>
            </a:r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; 3. </a:t>
            </a:r>
            <a:r>
              <a:rPr lang="zh-CN" altLang="zh-CN" dirty="0">
                <a:latin typeface="Times New Roman" pitchFamily="18" charset="0"/>
                <a:ea typeface="楷体_GB2312" pitchFamily="49" charset="-122"/>
              </a:rPr>
              <a:t>Reactor</a:t>
            </a:r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; </a:t>
            </a:r>
            <a:r>
              <a:rPr lang="en-US" altLang="zh-CN" dirty="0" smtClean="0">
                <a:latin typeface="Times New Roman" pitchFamily="18" charset="0"/>
                <a:ea typeface="楷体_GB2312" pitchFamily="49" charset="-122"/>
              </a:rPr>
              <a:t>4.Water </a:t>
            </a:r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and </a:t>
            </a:r>
            <a:r>
              <a:rPr lang="en-US" altLang="zh-CN" dirty="0" smtClean="0">
                <a:latin typeface="Times New Roman" pitchFamily="18" charset="0"/>
                <a:ea typeface="楷体_GB2312" pitchFamily="49" charset="-122"/>
              </a:rPr>
              <a:t>p</a:t>
            </a:r>
            <a:r>
              <a:rPr lang="zh-CN" altLang="zh-CN" dirty="0" smtClean="0">
                <a:latin typeface="Times New Roman" pitchFamily="18" charset="0"/>
                <a:ea typeface="楷体_GB2312" pitchFamily="49" charset="-122"/>
              </a:rPr>
              <a:t>hotocatalyst</a:t>
            </a:r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; </a:t>
            </a:r>
          </a:p>
          <a:p>
            <a:pPr marL="228600" indent="-228600" algn="ctr" eaLnBrk="0" hangingPunct="0"/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5. </a:t>
            </a:r>
            <a:r>
              <a:rPr lang="zh-CN" altLang="zh-CN" dirty="0">
                <a:latin typeface="Times New Roman" pitchFamily="18" charset="0"/>
                <a:ea typeface="楷体_GB2312" pitchFamily="49" charset="-122"/>
              </a:rPr>
              <a:t>Stirrer</a:t>
            </a:r>
            <a:r>
              <a:rPr lang="en-US" altLang="zh-CN" dirty="0">
                <a:latin typeface="Times New Roman" pitchFamily="18" charset="0"/>
                <a:ea typeface="楷体_GB2312" pitchFamily="49" charset="-122"/>
              </a:rPr>
              <a:t>; 6. </a:t>
            </a:r>
            <a:r>
              <a:rPr lang="en-US" altLang="zh-CN" dirty="0" smtClean="0">
                <a:latin typeface="Times New Roman" pitchFamily="18" charset="0"/>
                <a:ea typeface="楷体_GB2312" pitchFamily="49" charset="-122"/>
              </a:rPr>
              <a:t>dark box</a:t>
            </a:r>
            <a:endParaRPr lang="en-US" altLang="zh-CN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5"/>
          <p:cNvGraphicFramePr>
            <a:graphicFrameLocks noChangeAspect="1"/>
          </p:cNvGraphicFramePr>
          <p:nvPr>
            <p:ph type="body" idx="4294967295"/>
          </p:nvPr>
        </p:nvGraphicFramePr>
        <p:xfrm>
          <a:off x="1752600" y="1676400"/>
          <a:ext cx="5364163" cy="2867025"/>
        </p:xfrm>
        <a:graphic>
          <a:graphicData uri="http://schemas.openxmlformats.org/presentationml/2006/ole">
            <p:oleObj spid="_x0000_s17410" name="Graph" r:id="rId3" imgW="3742944" imgH="3138221" progId="Origin50.Graph">
              <p:embed/>
            </p:oleObj>
          </a:graphicData>
        </a:graphic>
      </p:graphicFrame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147638" y="4549775"/>
            <a:ext cx="8528050" cy="16922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zh-CN" altLang="zh-CN">
                <a:latin typeface="Times New Roman" pitchFamily="18" charset="0"/>
                <a:ea typeface="楷体_GB2312" pitchFamily="49" charset="-122"/>
              </a:rPr>
              <a:t>Photocatalytic </a:t>
            </a:r>
            <a:r>
              <a:rPr lang="en-US" altLang="zh-CN">
                <a:latin typeface="Times New Roman" pitchFamily="18" charset="0"/>
                <a:ea typeface="楷体_GB2312" pitchFamily="49" charset="-122"/>
              </a:rPr>
              <a:t>d</a:t>
            </a:r>
            <a:r>
              <a:rPr lang="zh-CN" altLang="zh-CN">
                <a:latin typeface="Times New Roman" pitchFamily="18" charset="0"/>
                <a:ea typeface="楷体_GB2312" pitchFamily="49" charset="-122"/>
              </a:rPr>
              <a:t>egradat</a:t>
            </a:r>
            <a:r>
              <a:rPr lang="en-US" altLang="zh-CN">
                <a:latin typeface="Times New Roman" pitchFamily="18" charset="0"/>
                <a:ea typeface="楷体_GB2312" pitchFamily="49" charset="-122"/>
              </a:rPr>
              <a:t>ion of </a:t>
            </a:r>
            <a:r>
              <a:rPr lang="zh-CN" altLang="zh-CN">
                <a:latin typeface="Times New Roman" pitchFamily="18" charset="0"/>
                <a:ea typeface="楷体_GB2312" pitchFamily="49" charset="-122"/>
              </a:rPr>
              <a:t> rhodamine</a:t>
            </a:r>
            <a:r>
              <a:rPr lang="en-US" altLang="zh-CN">
                <a:latin typeface="Times New Roman" pitchFamily="18" charset="0"/>
                <a:ea typeface="楷体_GB2312" pitchFamily="49" charset="-122"/>
              </a:rPr>
              <a:t> B </a:t>
            </a:r>
            <a:r>
              <a:rPr lang="en-US" altLang="zh-CN">
                <a:latin typeface="Times New Roman" pitchFamily="18" charset="0"/>
                <a:ea typeface="楷体_GB2312" pitchFamily="49" charset="-122"/>
                <a:cs typeface="Arial" charset="0"/>
              </a:rPr>
              <a:t>using N-doped TiO</a:t>
            </a:r>
            <a:r>
              <a:rPr lang="en-US" altLang="zh-CN" sz="1400">
                <a:latin typeface="Times New Roman" pitchFamily="18" charset="0"/>
                <a:ea typeface="楷体_GB2312" pitchFamily="49" charset="-122"/>
                <a:cs typeface="Arial" charset="0"/>
              </a:rPr>
              <a:t>2</a:t>
            </a:r>
          </a:p>
          <a:p>
            <a:pPr algn="ctr"/>
            <a:r>
              <a:rPr lang="en-US" altLang="zh-CN">
                <a:latin typeface="Times New Roman" pitchFamily="18" charset="0"/>
                <a:ea typeface="楷体_GB2312" pitchFamily="49" charset="-122"/>
              </a:rPr>
              <a:t>(Moderate shock intensity is preferred) </a:t>
            </a:r>
          </a:p>
          <a:p>
            <a:pPr algn="ctr"/>
            <a:endParaRPr lang="en-US" altLang="zh-CN" sz="1400">
              <a:latin typeface="Times New Roman" pitchFamily="18" charset="0"/>
              <a:ea typeface="楷体_GB2312" pitchFamily="49" charset="-122"/>
            </a:endParaRPr>
          </a:p>
          <a:p>
            <a:pPr algn="ctr"/>
            <a:r>
              <a:rPr lang="en-US" altLang="zh-CN">
                <a:latin typeface="Times New Roman" pitchFamily="18" charset="0"/>
                <a:ea typeface="楷体_GB2312" pitchFamily="49" charset="-122"/>
              </a:rPr>
              <a:t>P25 TiO</a:t>
            </a:r>
            <a:r>
              <a:rPr lang="en-US" altLang="zh-CN" sz="1400">
                <a:latin typeface="Times New Roman" pitchFamily="18" charset="0"/>
                <a:ea typeface="楷体_GB2312" pitchFamily="49" charset="-122"/>
              </a:rPr>
              <a:t>2</a:t>
            </a:r>
            <a:r>
              <a:rPr lang="en-US" altLang="zh-CN">
                <a:latin typeface="Times New Roman" pitchFamily="18" charset="0"/>
                <a:ea typeface="楷体_GB2312" pitchFamily="49" charset="-122"/>
              </a:rPr>
              <a:t>+10wt%C2N4H4 1.2 km/s(a), 2.52 km/s(b), 2.25 km/s(c), 1.90 km/s(d ),</a:t>
            </a:r>
          </a:p>
          <a:p>
            <a:pPr algn="ctr"/>
            <a:r>
              <a:rPr lang="en-US" altLang="zh-CN">
                <a:latin typeface="Times New Roman" pitchFamily="18" charset="0"/>
                <a:ea typeface="楷体_GB2312" pitchFamily="49" charset="-122"/>
              </a:rPr>
              <a:t> 1.79 km/s(h);(e) P25 TiO2+5wt%C2N4H4 2.25 km/s;</a:t>
            </a:r>
          </a:p>
          <a:p>
            <a:pPr algn="ctr"/>
            <a:r>
              <a:rPr lang="en-US" altLang="zh-CN">
                <a:latin typeface="Times New Roman" pitchFamily="18" charset="0"/>
                <a:ea typeface="楷体_GB2312" pitchFamily="49" charset="-122"/>
              </a:rPr>
              <a:t> (f) P25 TiO2+1wt%C2N4H4 2.25 km/s; (g) P25 TiO2 2.25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 idx="4294967295"/>
          </p:nvPr>
        </p:nvSpPr>
        <p:spPr>
          <a:xfrm>
            <a:off x="1116013" y="692150"/>
            <a:ext cx="7065962" cy="576263"/>
          </a:xfrm>
        </p:spPr>
        <p:txBody>
          <a:bodyPr/>
          <a:lstStyle/>
          <a:p>
            <a:pPr eaLnBrk="1" hangingPunct="1"/>
            <a:endParaRPr lang="zh-CN" altLang="en-US" smtClean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73063" y="4797425"/>
            <a:ext cx="42227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Photocatalytic degradation of</a:t>
            </a:r>
          </a:p>
          <a:p>
            <a:pPr eaLnBrk="0" hangingPunct="0"/>
            <a:r>
              <a:rPr lang="en-US" altLang="zh-CN"/>
              <a:t>different samples to methylene blue (MB)</a:t>
            </a:r>
          </a:p>
          <a:p>
            <a:pPr eaLnBrk="0" hangingPunct="0"/>
            <a:r>
              <a:rPr lang="en-US" altLang="zh-CN"/>
              <a:t>(a)P25+C2N4H4(10%) at 2.25km/s;</a:t>
            </a:r>
          </a:p>
          <a:p>
            <a:pPr eaLnBrk="0" hangingPunct="0"/>
            <a:r>
              <a:rPr lang="en-US" altLang="zh-CN"/>
              <a:t>(b)H2TiO3+ C2N4H4(10%) at 2.74km/s;</a:t>
            </a:r>
          </a:p>
          <a:p>
            <a:pPr eaLnBrk="0" hangingPunct="0"/>
            <a:r>
              <a:rPr lang="en-US" altLang="zh-CN"/>
              <a:t>(c)H2TiO3+ C2N4H4(10%) at 2.25km/s.</a:t>
            </a:r>
            <a:endParaRPr lang="en-US" altLang="zh-CN">
              <a:solidFill>
                <a:srgbClr val="FA0CBC"/>
              </a:solidFill>
              <a:latin typeface="Times New Roman" pitchFamily="18" charset="0"/>
              <a:ea typeface="黑体" pitchFamily="49" charset="-122"/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484313"/>
            <a:ext cx="8161338" cy="32781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4886325" y="4762500"/>
            <a:ext cx="42227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/>
              <a:t>Photocatalytic degradation of</a:t>
            </a:r>
          </a:p>
          <a:p>
            <a:pPr eaLnBrk="0" hangingPunct="0"/>
            <a:r>
              <a:rPr lang="en-US" altLang="zh-CN"/>
              <a:t>different samples to Rhodmine B (RB)</a:t>
            </a:r>
          </a:p>
          <a:p>
            <a:pPr eaLnBrk="0" hangingPunct="0"/>
            <a:r>
              <a:rPr lang="en-US" altLang="zh-CN"/>
              <a:t>(a)P25+C2N4H4(10%) at 2.25km/s;</a:t>
            </a:r>
          </a:p>
          <a:p>
            <a:pPr eaLnBrk="0" hangingPunct="0"/>
            <a:r>
              <a:rPr lang="en-US" altLang="zh-CN"/>
              <a:t>(b)H2TiO3+ C2N4H4(10%) at 2.25km/s;</a:t>
            </a:r>
          </a:p>
          <a:p>
            <a:pPr eaLnBrk="0" hangingPunct="0"/>
            <a:r>
              <a:rPr lang="en-US" altLang="zh-CN"/>
              <a:t>(c)H2TiO3+ C2N4H4(10%) at 2.74km/s.</a:t>
            </a:r>
            <a:endParaRPr lang="en-US" altLang="zh-CN">
              <a:solidFill>
                <a:srgbClr val="FA0CBC"/>
              </a:solidFill>
              <a:latin typeface="Times New Roman" pitchFamily="18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1028"/>
          <p:cNvGraphicFramePr>
            <a:graphicFrameLocks noChangeAspect="1"/>
          </p:cNvGraphicFramePr>
          <p:nvPr>
            <p:ph type="body" idx="4294967295"/>
          </p:nvPr>
        </p:nvGraphicFramePr>
        <p:xfrm>
          <a:off x="2068513" y="1628775"/>
          <a:ext cx="5005387" cy="3095625"/>
        </p:xfrm>
        <a:graphic>
          <a:graphicData uri="http://schemas.openxmlformats.org/presentationml/2006/ole">
            <p:oleObj spid="_x0000_s18434" name="Graph" r:id="rId3" imgW="3553968" imgH="3194304" progId="Origin50.Graph">
              <p:embed/>
            </p:oleObj>
          </a:graphicData>
        </a:graphic>
      </p:graphicFrame>
      <p:sp>
        <p:nvSpPr>
          <p:cNvPr id="18435" name="Rectangle 1030"/>
          <p:cNvSpPr>
            <a:spLocks noChangeArrowheads="1"/>
          </p:cNvSpPr>
          <p:nvPr/>
        </p:nvSpPr>
        <p:spPr bwMode="auto">
          <a:xfrm>
            <a:off x="808038" y="5208588"/>
            <a:ext cx="75469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zh-CN" altLang="zh-CN">
                <a:latin typeface="Times New Roman" pitchFamily="18" charset="0"/>
                <a:ea typeface="楷体_GB2312" pitchFamily="49" charset="-122"/>
                <a:cs typeface="Arial" charset="0"/>
              </a:rPr>
              <a:t>Photocatalytic Degradat</a:t>
            </a:r>
            <a:r>
              <a:rPr lang="en-US" altLang="zh-CN">
                <a:latin typeface="Times New Roman" pitchFamily="18" charset="0"/>
                <a:ea typeface="楷体_GB2312" pitchFamily="49" charset="-122"/>
                <a:cs typeface="Arial" charset="0"/>
              </a:rPr>
              <a:t>ion of</a:t>
            </a:r>
            <a:r>
              <a:rPr lang="zh-CN" altLang="zh-CN">
                <a:latin typeface="Times New Roman" pitchFamily="18" charset="0"/>
                <a:ea typeface="楷体_GB2312" pitchFamily="49" charset="-122"/>
                <a:cs typeface="Arial" charset="0"/>
              </a:rPr>
              <a:t> Methylene blue </a:t>
            </a:r>
            <a:r>
              <a:rPr lang="en-US" altLang="zh-CN">
                <a:latin typeface="Times New Roman" pitchFamily="18" charset="0"/>
                <a:ea typeface="楷体_GB2312" pitchFamily="49" charset="-122"/>
                <a:cs typeface="Arial" charset="0"/>
              </a:rPr>
              <a:t>using high-pressure phase TiO</a:t>
            </a:r>
            <a:r>
              <a:rPr lang="en-US" altLang="zh-CN" sz="1400">
                <a:latin typeface="Times New Roman" pitchFamily="18" charset="0"/>
                <a:ea typeface="楷体_GB2312" pitchFamily="49" charset="-122"/>
                <a:cs typeface="Arial" charset="0"/>
              </a:rPr>
              <a:t>2</a:t>
            </a:r>
          </a:p>
          <a:p>
            <a:pPr algn="ctr" eaLnBrk="0" hangingPunct="0"/>
            <a:endParaRPr lang="en-US" altLang="zh-CN" sz="1400">
              <a:latin typeface="Times New Roman" pitchFamily="18" charset="0"/>
              <a:ea typeface="楷体_GB2312" pitchFamily="49" charset="-122"/>
              <a:cs typeface="Arial" charset="0"/>
            </a:endParaRPr>
          </a:p>
          <a:p>
            <a:pPr algn="ctr" eaLnBrk="0" hangingPunct="0"/>
            <a:r>
              <a:rPr lang="en-US" altLang="zh-CN">
                <a:latin typeface="Times New Roman" pitchFamily="18" charset="0"/>
                <a:ea typeface="楷体_GB2312" pitchFamily="49" charset="-122"/>
                <a:cs typeface="Arial" charset="0"/>
              </a:rPr>
              <a:t> (a) MC-150TiO</a:t>
            </a:r>
            <a:r>
              <a:rPr lang="en-US" altLang="zh-CN" baseline="-30000">
                <a:latin typeface="Times New Roman" pitchFamily="18" charset="0"/>
                <a:ea typeface="楷体_GB2312" pitchFamily="49" charset="-122"/>
                <a:cs typeface="Arial" charset="0"/>
              </a:rPr>
              <a:t>2</a:t>
            </a:r>
            <a:r>
              <a:rPr lang="en-US" altLang="zh-CN">
                <a:latin typeface="Times New Roman" pitchFamily="18" charset="0"/>
                <a:ea typeface="楷体_GB2312" pitchFamily="49" charset="-122"/>
                <a:cs typeface="Arial" charset="0"/>
              </a:rPr>
              <a:t>+90wt%Cu 3.07 km/s; (b) MC-150 TiO</a:t>
            </a:r>
            <a:r>
              <a:rPr lang="en-US" altLang="zh-CN" baseline="-30000">
                <a:latin typeface="Times New Roman" pitchFamily="18" charset="0"/>
                <a:ea typeface="楷体_GB2312" pitchFamily="49" charset="-122"/>
                <a:cs typeface="Arial" charset="0"/>
              </a:rPr>
              <a:t>2</a:t>
            </a:r>
            <a:r>
              <a:rPr lang="en-US" altLang="zh-CN">
                <a:latin typeface="Times New Roman" pitchFamily="18" charset="0"/>
                <a:ea typeface="楷体_GB2312" pitchFamily="49" charset="-122"/>
                <a:cs typeface="Arial" charset="0"/>
              </a:rPr>
              <a:t>+90wt%Cu 3.37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/>
          </p:cNvSpPr>
          <p:nvPr>
            <p:ph type="title" idx="4294967295"/>
          </p:nvPr>
        </p:nvSpPr>
        <p:spPr>
          <a:xfrm>
            <a:off x="971600" y="5013176"/>
            <a:ext cx="7065963" cy="576263"/>
          </a:xfrm>
          <a:noFill/>
        </p:spPr>
        <p:txBody>
          <a:bodyPr/>
          <a:lstStyle/>
          <a:p>
            <a:pPr eaLnBrk="1" hangingPunct="1"/>
            <a:r>
              <a:rPr lang="zh-CN" altLang="zh-CN" sz="2000" b="1" dirty="0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Photo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 </a:t>
            </a:r>
            <a:r>
              <a:rPr lang="zh-CN" altLang="zh-CN" sz="2000" b="1" dirty="0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electr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ochemical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 activity</a:t>
            </a:r>
            <a:r>
              <a:rPr lang="zh-CN" altLang="zh-CN" sz="2000" b="1" dirty="0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 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o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ea typeface="华文中宋" pitchFamily="2" charset="-122"/>
              </a:rPr>
              <a:t>f TiO2 after shock processing</a:t>
            </a:r>
            <a:endParaRPr lang="zh-CN" altLang="en-US" sz="2000" b="1" dirty="0" smtClean="0">
              <a:solidFill>
                <a:schemeClr val="tx1"/>
              </a:solidFill>
              <a:latin typeface="Times New Roman" pitchFamily="18" charset="0"/>
              <a:ea typeface="华文中宋" pitchFamily="2" charset="-122"/>
            </a:endParaRPr>
          </a:p>
        </p:txBody>
      </p:sp>
      <p:grpSp>
        <p:nvGrpSpPr>
          <p:cNvPr id="63491" name="Group 5"/>
          <p:cNvGrpSpPr>
            <a:grpSpLocks/>
          </p:cNvGrpSpPr>
          <p:nvPr/>
        </p:nvGrpSpPr>
        <p:grpSpPr bwMode="auto">
          <a:xfrm>
            <a:off x="2508250" y="1524000"/>
            <a:ext cx="3659188" cy="2743200"/>
            <a:chOff x="1680" y="981"/>
            <a:chExt cx="2305" cy="1728"/>
          </a:xfrm>
        </p:grpSpPr>
        <p:sp>
          <p:nvSpPr>
            <p:cNvPr id="114706" name="AutoShape 18"/>
            <p:cNvSpPr>
              <a:spLocks noChangeArrowheads="1"/>
            </p:cNvSpPr>
            <p:nvPr/>
          </p:nvSpPr>
          <p:spPr bwMode="auto">
            <a:xfrm>
              <a:off x="2331" y="1443"/>
              <a:ext cx="952" cy="30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tx2"/>
                </a:gs>
                <a:gs pos="100000">
                  <a:schemeClr val="tx2">
                    <a:gamma/>
                    <a:tint val="7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zh-CN" altLang="en-US" sz="1200">
                <a:latin typeface="Arial" pitchFamily="34" charset="0"/>
              </a:endParaRPr>
            </a:p>
          </p:txBody>
        </p:sp>
        <p:sp>
          <p:nvSpPr>
            <p:cNvPr id="63493" name="Line 19"/>
            <p:cNvSpPr>
              <a:spLocks noChangeShapeType="1"/>
            </p:cNvSpPr>
            <p:nvPr/>
          </p:nvSpPr>
          <p:spPr bwMode="auto">
            <a:xfrm flipH="1">
              <a:off x="1680" y="1595"/>
              <a:ext cx="651" cy="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494" name="Line 20"/>
            <p:cNvSpPr>
              <a:spLocks noChangeShapeType="1"/>
            </p:cNvSpPr>
            <p:nvPr/>
          </p:nvSpPr>
          <p:spPr bwMode="auto">
            <a:xfrm flipH="1">
              <a:off x="3283" y="1595"/>
              <a:ext cx="701" cy="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495" name="Line 23"/>
            <p:cNvSpPr>
              <a:spLocks noChangeShapeType="1"/>
            </p:cNvSpPr>
            <p:nvPr/>
          </p:nvSpPr>
          <p:spPr bwMode="auto">
            <a:xfrm>
              <a:off x="3984" y="1595"/>
              <a:ext cx="1" cy="86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496" name="Line 24"/>
            <p:cNvSpPr>
              <a:spLocks noChangeShapeType="1"/>
            </p:cNvSpPr>
            <p:nvPr/>
          </p:nvSpPr>
          <p:spPr bwMode="auto">
            <a:xfrm>
              <a:off x="1680" y="1595"/>
              <a:ext cx="1" cy="86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497" name="Oval 27"/>
            <p:cNvSpPr>
              <a:spLocks noChangeArrowheads="1"/>
            </p:cNvSpPr>
            <p:nvPr/>
          </p:nvSpPr>
          <p:spPr bwMode="auto">
            <a:xfrm>
              <a:off x="2581" y="2203"/>
              <a:ext cx="502" cy="506"/>
            </a:xfrm>
            <a:prstGeom prst="ellipse">
              <a:avLst/>
            </a:prstGeom>
            <a:solidFill>
              <a:srgbClr val="00CCFF">
                <a:alpha val="50195"/>
              </a:srgbClr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zh-CN" sz="1200">
                <a:latin typeface="Arial" charset="0"/>
              </a:endParaRPr>
            </a:p>
          </p:txBody>
        </p:sp>
        <p:sp>
          <p:nvSpPr>
            <p:cNvPr id="63498" name="Line 28"/>
            <p:cNvSpPr>
              <a:spLocks noChangeShapeType="1"/>
            </p:cNvSpPr>
            <p:nvPr/>
          </p:nvSpPr>
          <p:spPr bwMode="auto">
            <a:xfrm>
              <a:off x="1680" y="2455"/>
              <a:ext cx="901" cy="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499" name="Line 29"/>
            <p:cNvSpPr>
              <a:spLocks noChangeShapeType="1"/>
            </p:cNvSpPr>
            <p:nvPr/>
          </p:nvSpPr>
          <p:spPr bwMode="auto">
            <a:xfrm>
              <a:off x="3083" y="2455"/>
              <a:ext cx="901" cy="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718" name="Rectangle 30"/>
            <p:cNvSpPr>
              <a:spLocks noChangeArrowheads="1"/>
            </p:cNvSpPr>
            <p:nvPr/>
          </p:nvSpPr>
          <p:spPr bwMode="auto">
            <a:xfrm>
              <a:off x="2661" y="2341"/>
              <a:ext cx="361" cy="2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I-V</a:t>
              </a:r>
            </a:p>
          </p:txBody>
        </p:sp>
        <p:sp>
          <p:nvSpPr>
            <p:cNvPr id="63501" name="AutoShape 32"/>
            <p:cNvSpPr>
              <a:spLocks noChangeArrowheads="1"/>
            </p:cNvSpPr>
            <p:nvPr/>
          </p:nvSpPr>
          <p:spPr bwMode="auto">
            <a:xfrm>
              <a:off x="2678" y="981"/>
              <a:ext cx="394" cy="428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zh-CN" sz="1200">
                <a:latin typeface="Arial" charset="0"/>
              </a:endParaRPr>
            </a:p>
          </p:txBody>
        </p:sp>
        <p:sp>
          <p:nvSpPr>
            <p:cNvPr id="114721" name="Rectangle 33"/>
            <p:cNvSpPr>
              <a:spLocks noChangeArrowheads="1"/>
            </p:cNvSpPr>
            <p:nvPr/>
          </p:nvSpPr>
          <p:spPr bwMode="auto">
            <a:xfrm>
              <a:off x="1680" y="1797"/>
              <a:ext cx="2208" cy="404"/>
            </a:xfrm>
            <a:prstGeom prst="rect">
              <a:avLst/>
            </a:prstGeom>
            <a:solidFill>
              <a:srgbClr val="00CCFF">
                <a:alpha val="50000"/>
              </a:srgb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b="1" dirty="0">
                  <a:solidFill>
                    <a:srgbClr val="33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Powder sample and </a:t>
              </a:r>
              <a:r>
                <a:rPr lang="en-US" altLang="zh-CN" b="1" dirty="0" err="1">
                  <a:solidFill>
                    <a:srgbClr val="33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Graphene</a:t>
              </a:r>
              <a:endParaRPr lang="en-US" altLang="zh-CN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algn="ctr" eaLnBrk="0" hangingPunct="0">
                <a:defRPr/>
              </a:pPr>
              <a:endParaRPr lang="en-US" altLang="zh-CN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pic>
          <p:nvPicPr>
            <p:cNvPr id="63503" name="Picture 16" descr="0321_155402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18000"/>
            </a:blip>
            <a:srcRect l="7123" t="42638" r="7419" b="45767"/>
            <a:stretch>
              <a:fillRect/>
            </a:stretch>
          </p:blipFill>
          <p:spPr bwMode="auto">
            <a:xfrm>
              <a:off x="2064" y="1437"/>
              <a:ext cx="1728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 idx="4294967295"/>
          </p:nvPr>
        </p:nvSpPr>
        <p:spPr>
          <a:xfrm>
            <a:off x="1143000" y="685800"/>
            <a:ext cx="7065963" cy="576263"/>
          </a:xfrm>
        </p:spPr>
        <p:txBody>
          <a:bodyPr/>
          <a:lstStyle/>
          <a:p>
            <a:pPr eaLnBrk="1" hangingPunct="1"/>
            <a:r>
              <a:rPr lang="zh-CN" altLang="zh-CN" sz="2400" b="1" smtClean="0">
                <a:latin typeface="Times New Roman" pitchFamily="18" charset="0"/>
                <a:ea typeface="华文中宋" pitchFamily="2" charset="-122"/>
              </a:rPr>
              <a:t>Photo</a:t>
            </a:r>
            <a:r>
              <a:rPr lang="en-US" altLang="zh-CN" sz="2400" b="1" smtClean="0">
                <a:latin typeface="Times New Roman" pitchFamily="18" charset="0"/>
                <a:ea typeface="华文中宋" pitchFamily="2" charset="-122"/>
              </a:rPr>
              <a:t> </a:t>
            </a:r>
            <a:r>
              <a:rPr lang="zh-CN" altLang="zh-CN" sz="2400" b="1" smtClean="0">
                <a:latin typeface="Times New Roman" pitchFamily="18" charset="0"/>
                <a:ea typeface="华文中宋" pitchFamily="2" charset="-122"/>
              </a:rPr>
              <a:t>electr</a:t>
            </a:r>
            <a:r>
              <a:rPr lang="en-US" altLang="zh-CN" sz="2400" b="1" smtClean="0">
                <a:latin typeface="Times New Roman" pitchFamily="18" charset="0"/>
                <a:ea typeface="华文中宋" pitchFamily="2" charset="-122"/>
              </a:rPr>
              <a:t>ochemical activity</a:t>
            </a:r>
            <a:r>
              <a:rPr lang="zh-CN" altLang="zh-CN" sz="2400" b="1" smtClean="0">
                <a:latin typeface="Times New Roman" pitchFamily="18" charset="0"/>
                <a:ea typeface="华文中宋" pitchFamily="2" charset="-122"/>
              </a:rPr>
              <a:t> </a:t>
            </a:r>
            <a:r>
              <a:rPr lang="zh-CN" altLang="zh-CN" sz="2400" b="1" smtClean="0">
                <a:latin typeface="Times New Roman" pitchFamily="18" charset="0"/>
                <a:ea typeface="Arial Unicode MS" pitchFamily="34" charset="-122"/>
                <a:cs typeface="Arial Unicode MS" pitchFamily="34" charset="-122"/>
              </a:rPr>
              <a:t>of N</a:t>
            </a:r>
            <a:r>
              <a:rPr lang="en-US" altLang="zh-CN" sz="2400" b="1" smtClean="0">
                <a:latin typeface="Times New Roman" pitchFamily="18" charset="0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zh-CN" altLang="zh-CN" sz="2400" b="1" smtClean="0">
                <a:latin typeface="Times New Roman" pitchFamily="18" charset="0"/>
                <a:ea typeface="Arial Unicode MS" pitchFamily="34" charset="-122"/>
                <a:cs typeface="Arial Unicode MS" pitchFamily="34" charset="-122"/>
              </a:rPr>
              <a:t>doped TiO2</a:t>
            </a:r>
            <a:endParaRPr lang="zh-CN" altLang="en-US" sz="2400" b="1" smtClean="0">
              <a:latin typeface="Times New Roman" pitchFamily="18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1752600"/>
            <a:ext cx="6288087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6" name="Group 34"/>
          <p:cNvGrpSpPr>
            <a:grpSpLocks/>
          </p:cNvGrpSpPr>
          <p:nvPr/>
        </p:nvGrpSpPr>
        <p:grpSpPr bwMode="auto">
          <a:xfrm>
            <a:off x="1679575" y="1857375"/>
            <a:ext cx="2208213" cy="1108075"/>
            <a:chOff x="1008" y="720"/>
            <a:chExt cx="1391" cy="960"/>
          </a:xfrm>
        </p:grpSpPr>
        <p:sp>
          <p:nvSpPr>
            <p:cNvPr id="64526" name="Rectangle 22"/>
            <p:cNvSpPr>
              <a:spLocks noChangeArrowheads="1"/>
            </p:cNvSpPr>
            <p:nvPr/>
          </p:nvSpPr>
          <p:spPr bwMode="auto">
            <a:xfrm>
              <a:off x="1008" y="720"/>
              <a:ext cx="865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1">
                <a:spcBef>
                  <a:spcPct val="50000"/>
                </a:spcBef>
              </a:pPr>
              <a:r>
                <a:rPr lang="en-US" altLang="zh-CN" b="1">
                  <a:solidFill>
                    <a:srgbClr val="6600FF"/>
                  </a:solidFill>
                  <a:latin typeface="Arial" charset="0"/>
                </a:rPr>
                <a:t>0.008 10</a:t>
              </a:r>
              <a:r>
                <a:rPr lang="en-US" altLang="zh-CN" b="1" baseline="30000">
                  <a:solidFill>
                    <a:srgbClr val="6600FF"/>
                  </a:solidFill>
                  <a:latin typeface="Arial" charset="0"/>
                </a:rPr>
                <a:t>-4</a:t>
              </a:r>
              <a:r>
                <a:rPr lang="en-US" altLang="zh-CN" b="1">
                  <a:solidFill>
                    <a:srgbClr val="6600FF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64527" name="Rectangle 23"/>
            <p:cNvSpPr>
              <a:spLocks noChangeArrowheads="1"/>
            </p:cNvSpPr>
            <p:nvPr/>
          </p:nvSpPr>
          <p:spPr bwMode="auto">
            <a:xfrm>
              <a:off x="1920" y="768"/>
              <a:ext cx="479" cy="912"/>
            </a:xfrm>
            <a:prstGeom prst="rect">
              <a:avLst/>
            </a:prstGeom>
            <a:noFill/>
            <a:ln w="38100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zh-CN" sz="1200">
                <a:latin typeface="Arial" charset="0"/>
              </a:endParaRPr>
            </a:p>
          </p:txBody>
        </p:sp>
      </p:grpSp>
      <p:grpSp>
        <p:nvGrpSpPr>
          <p:cNvPr id="64517" name="Group 6"/>
          <p:cNvGrpSpPr>
            <a:grpSpLocks/>
          </p:cNvGrpSpPr>
          <p:nvPr/>
        </p:nvGrpSpPr>
        <p:grpSpPr bwMode="auto">
          <a:xfrm>
            <a:off x="508000" y="3797300"/>
            <a:ext cx="1433513" cy="1050925"/>
            <a:chOff x="270" y="2401"/>
            <a:chExt cx="903" cy="911"/>
          </a:xfrm>
        </p:grpSpPr>
        <p:sp>
          <p:nvSpPr>
            <p:cNvPr id="64524" name="Rectangle 9"/>
            <p:cNvSpPr>
              <a:spLocks noChangeArrowheads="1"/>
            </p:cNvSpPr>
            <p:nvPr/>
          </p:nvSpPr>
          <p:spPr bwMode="auto">
            <a:xfrm>
              <a:off x="270" y="2401"/>
              <a:ext cx="50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1">
                <a:spcBef>
                  <a:spcPct val="50000"/>
                </a:spcBef>
              </a:pPr>
              <a:r>
                <a:rPr lang="en-US" altLang="zh-CN">
                  <a:solidFill>
                    <a:srgbClr val="0000FF"/>
                  </a:solidFill>
                  <a:latin typeface="Times New Roman" pitchFamily="18" charset="0"/>
                </a:rPr>
                <a:t>5times</a:t>
              </a:r>
            </a:p>
          </p:txBody>
        </p:sp>
        <p:sp>
          <p:nvSpPr>
            <p:cNvPr id="64525" name="Rectangle 14"/>
            <p:cNvSpPr>
              <a:spLocks noChangeArrowheads="1"/>
            </p:cNvSpPr>
            <p:nvPr/>
          </p:nvSpPr>
          <p:spPr bwMode="auto">
            <a:xfrm>
              <a:off x="837" y="2448"/>
              <a:ext cx="336" cy="864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zh-CN" altLang="zh-CN" sz="1200">
                <a:latin typeface="Arial" charset="0"/>
              </a:endParaRPr>
            </a:p>
          </p:txBody>
        </p:sp>
      </p:grpSp>
      <p:sp>
        <p:nvSpPr>
          <p:cNvPr id="64518" name="Rectangle 24"/>
          <p:cNvSpPr>
            <a:spLocks noChangeArrowheads="1"/>
          </p:cNvSpPr>
          <p:nvPr/>
        </p:nvSpPr>
        <p:spPr bwMode="auto">
          <a:xfrm>
            <a:off x="273050" y="40735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en-US" altLang="zh-CN">
                <a:solidFill>
                  <a:srgbClr val="0000FF"/>
                </a:solidFill>
                <a:latin typeface="Times New Roman" pitchFamily="18" charset="0"/>
              </a:rPr>
              <a:t>0.04 10</a:t>
            </a:r>
            <a:r>
              <a:rPr lang="en-US" altLang="zh-CN" baseline="30000">
                <a:solidFill>
                  <a:srgbClr val="0000FF"/>
                </a:solidFill>
                <a:latin typeface="Times New Roman" pitchFamily="18" charset="0"/>
              </a:rPr>
              <a:t>-4</a:t>
            </a:r>
            <a:r>
              <a:rPr lang="en-US" altLang="zh-CN">
                <a:solidFill>
                  <a:srgbClr val="0000FF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64519" name="Rectangle 17"/>
          <p:cNvSpPr>
            <a:spLocks noChangeArrowheads="1"/>
          </p:cNvSpPr>
          <p:nvPr/>
        </p:nvSpPr>
        <p:spPr bwMode="auto">
          <a:xfrm>
            <a:off x="4270375" y="3906838"/>
            <a:ext cx="908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en-US" altLang="zh-CN">
                <a:solidFill>
                  <a:srgbClr val="FF3300"/>
                </a:solidFill>
                <a:latin typeface="Times New Roman" pitchFamily="18" charset="0"/>
              </a:rPr>
              <a:t>10times</a:t>
            </a:r>
          </a:p>
        </p:txBody>
      </p:sp>
      <p:sp>
        <p:nvSpPr>
          <p:cNvPr id="64520" name="Rectangle 18"/>
          <p:cNvSpPr>
            <a:spLocks noChangeArrowheads="1"/>
          </p:cNvSpPr>
          <p:nvPr/>
        </p:nvSpPr>
        <p:spPr bwMode="auto">
          <a:xfrm>
            <a:off x="4683125" y="4129088"/>
            <a:ext cx="533400" cy="774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CN" altLang="zh-CN" sz="1200">
              <a:latin typeface="Arial" charset="0"/>
            </a:endParaRPr>
          </a:p>
        </p:txBody>
      </p:sp>
      <p:sp>
        <p:nvSpPr>
          <p:cNvPr id="64521" name="Rectangle 27"/>
          <p:cNvSpPr>
            <a:spLocks noChangeArrowheads="1"/>
          </p:cNvSpPr>
          <p:nvPr/>
        </p:nvSpPr>
        <p:spPr bwMode="auto">
          <a:xfrm>
            <a:off x="4575175" y="5070475"/>
            <a:ext cx="1162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lang="en-US" altLang="zh-CN">
                <a:solidFill>
                  <a:srgbClr val="FF3300"/>
                </a:solidFill>
                <a:latin typeface="Times New Roman" pitchFamily="18" charset="0"/>
              </a:rPr>
              <a:t>0.08 10</a:t>
            </a:r>
            <a:r>
              <a:rPr lang="en-US" altLang="zh-CN" baseline="30000">
                <a:solidFill>
                  <a:srgbClr val="FF3300"/>
                </a:solidFill>
                <a:latin typeface="Times New Roman" pitchFamily="18" charset="0"/>
              </a:rPr>
              <a:t>-4</a:t>
            </a:r>
            <a:r>
              <a:rPr lang="en-US" altLang="zh-CN">
                <a:solidFill>
                  <a:srgbClr val="FF33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794642" name="Rectangle 18"/>
          <p:cNvSpPr>
            <a:spLocks noChangeArrowheads="1"/>
          </p:cNvSpPr>
          <p:nvPr/>
        </p:nvSpPr>
        <p:spPr bwMode="auto">
          <a:xfrm>
            <a:off x="2822575" y="5568950"/>
            <a:ext cx="3581400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sp>
        <p:nvSpPr>
          <p:cNvPr id="64523" name="TextBox 20"/>
          <p:cNvSpPr txBox="1">
            <a:spLocks noChangeArrowheads="1"/>
          </p:cNvSpPr>
          <p:nvPr/>
        </p:nvSpPr>
        <p:spPr bwMode="auto">
          <a:xfrm>
            <a:off x="1376363" y="5580063"/>
            <a:ext cx="6697662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Photo electrochemical activity of N-doped TiO2 under visible light irradiation</a:t>
            </a:r>
          </a:p>
          <a:p>
            <a:pPr algn="ctr"/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(a) Raw TiO2; (b) shock treatment at 1.2km/s; (c) shock treatment at 2.25km/s</a:t>
            </a:r>
            <a:endParaRPr lang="zh-CN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 txBox="1">
            <a:spLocks noChangeArrowheads="1"/>
          </p:cNvSpPr>
          <p:nvPr/>
        </p:nvSpPr>
        <p:spPr bwMode="auto">
          <a:xfrm>
            <a:off x="539750" y="1916113"/>
            <a:ext cx="8137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35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Beijing Institute of Technology (BIT) was founded in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1940;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5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3,500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teachers and research staff;</a:t>
            </a:r>
          </a:p>
          <a:p>
            <a:pPr algn="just">
              <a:lnSpc>
                <a:spcPct val="135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51,000 students, including 8,200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master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students , 2,500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Ph.D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students;</a:t>
            </a:r>
          </a:p>
          <a:p>
            <a:pPr algn="just">
              <a:lnSpc>
                <a:spcPct val="135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5 campuses, 18 schools.</a:t>
            </a:r>
          </a:p>
          <a:p>
            <a:pPr algn="just">
              <a:lnSpc>
                <a:spcPct val="135000"/>
              </a:lnSpc>
              <a:spcBef>
                <a:spcPct val="20000"/>
              </a:spcBef>
              <a:buFont typeface="Arial" charset="0"/>
              <a:buNone/>
            </a:pP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685800"/>
            <a:ext cx="7494588" cy="576263"/>
          </a:xfrm>
        </p:spPr>
        <p:txBody>
          <a:bodyPr/>
          <a:lstStyle/>
          <a:p>
            <a:pPr eaLnBrk="1" hangingPunct="1"/>
            <a:r>
              <a:rPr lang="zh-CN" altLang="zh-CN" sz="2000" b="1" smtClean="0">
                <a:latin typeface="Times New Roman" pitchFamily="18" charset="0"/>
                <a:ea typeface="华文中宋" pitchFamily="2" charset="-122"/>
              </a:rPr>
              <a:t>Photo</a:t>
            </a:r>
            <a:r>
              <a:rPr lang="en-US" altLang="zh-CN" sz="2000" b="1" smtClean="0">
                <a:latin typeface="Times New Roman" pitchFamily="18" charset="0"/>
                <a:ea typeface="华文中宋" pitchFamily="2" charset="-122"/>
              </a:rPr>
              <a:t> </a:t>
            </a:r>
            <a:r>
              <a:rPr lang="zh-CN" altLang="zh-CN" sz="2000" b="1" smtClean="0">
                <a:latin typeface="Times New Roman" pitchFamily="18" charset="0"/>
                <a:ea typeface="华文中宋" pitchFamily="2" charset="-122"/>
              </a:rPr>
              <a:t>electr</a:t>
            </a:r>
            <a:r>
              <a:rPr lang="en-US" altLang="zh-CN" sz="2000" b="1" smtClean="0">
                <a:latin typeface="Times New Roman" pitchFamily="18" charset="0"/>
                <a:ea typeface="华文中宋" pitchFamily="2" charset="-122"/>
              </a:rPr>
              <a:t>ochemical activity</a:t>
            </a:r>
            <a:r>
              <a:rPr lang="zh-CN" altLang="zh-CN" sz="2000" b="1" smtClean="0">
                <a:latin typeface="Times New Roman" pitchFamily="18" charset="0"/>
                <a:ea typeface="华文中宋" pitchFamily="2" charset="-122"/>
              </a:rPr>
              <a:t> of high-pressure phase of TiO2</a:t>
            </a:r>
            <a:endParaRPr lang="zh-CN" altLang="en-US" sz="2000" b="1" smtClean="0">
              <a:latin typeface="Times New Roman" pitchFamily="18" charset="0"/>
              <a:ea typeface="华文中宋" pitchFamily="2" charset="-122"/>
            </a:endParaRPr>
          </a:p>
        </p:txBody>
      </p:sp>
      <p:grpSp>
        <p:nvGrpSpPr>
          <p:cNvPr id="65539" name="Group 9"/>
          <p:cNvGrpSpPr>
            <a:grpSpLocks/>
          </p:cNvGrpSpPr>
          <p:nvPr/>
        </p:nvGrpSpPr>
        <p:grpSpPr bwMode="auto">
          <a:xfrm>
            <a:off x="458788" y="1812925"/>
            <a:ext cx="8001000" cy="4137025"/>
            <a:chOff x="384" y="908"/>
            <a:chExt cx="5300" cy="2740"/>
          </a:xfrm>
        </p:grpSpPr>
        <p:pic>
          <p:nvPicPr>
            <p:cNvPr id="6554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908"/>
              <a:ext cx="4194" cy="2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5541" name="Group 8"/>
            <p:cNvGrpSpPr>
              <a:grpSpLocks/>
            </p:cNvGrpSpPr>
            <p:nvPr/>
          </p:nvGrpSpPr>
          <p:grpSpPr bwMode="auto">
            <a:xfrm>
              <a:off x="2352" y="2352"/>
              <a:ext cx="3332" cy="231"/>
              <a:chOff x="2160" y="2352"/>
              <a:chExt cx="3332" cy="231"/>
            </a:xfrm>
          </p:grpSpPr>
          <p:sp>
            <p:nvSpPr>
              <p:cNvPr id="65544" name="Line 6"/>
              <p:cNvSpPr>
                <a:spLocks noChangeShapeType="1"/>
              </p:cNvSpPr>
              <p:nvPr/>
            </p:nvSpPr>
            <p:spPr bwMode="auto">
              <a:xfrm>
                <a:off x="2160" y="2583"/>
                <a:ext cx="3072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545" name="Rectangle 7"/>
              <p:cNvSpPr>
                <a:spLocks noChangeArrowheads="1"/>
              </p:cNvSpPr>
              <p:nvPr/>
            </p:nvSpPr>
            <p:spPr bwMode="auto">
              <a:xfrm>
                <a:off x="4416" y="2352"/>
                <a:ext cx="10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latinLnBrk="1"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00FF00"/>
                    </a:solidFill>
                    <a:latin typeface="Arial" charset="0"/>
                  </a:rPr>
                  <a:t>Good stability</a:t>
                </a:r>
              </a:p>
            </p:txBody>
          </p:sp>
        </p:grpSp>
        <p:sp>
          <p:nvSpPr>
            <p:cNvPr id="795655" name="Text Box 7"/>
            <p:cNvSpPr txBox="1">
              <a:spLocks noChangeArrowheads="1"/>
            </p:cNvSpPr>
            <p:nvPr/>
          </p:nvSpPr>
          <p:spPr bwMode="auto">
            <a:xfrm>
              <a:off x="960" y="3408"/>
              <a:ext cx="1819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zh-CN" altLang="zh-CN" sz="1200">
                <a:latin typeface="Arial" charset="0"/>
              </a:endParaRPr>
            </a:p>
          </p:txBody>
        </p:sp>
        <p:sp>
          <p:nvSpPr>
            <p:cNvPr id="65543" name="Rectangle 8"/>
            <p:cNvSpPr>
              <a:spLocks noChangeArrowheads="1"/>
            </p:cNvSpPr>
            <p:nvPr/>
          </p:nvSpPr>
          <p:spPr bwMode="auto">
            <a:xfrm>
              <a:off x="384" y="3360"/>
              <a:ext cx="480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228600" indent="-228600" algn="ctr" eaLnBrk="0" hangingPunct="0"/>
              <a:r>
                <a:rPr lang="en-US" altLang="zh-CN">
                  <a:solidFill>
                    <a:srgbClr val="FF3300"/>
                  </a:solidFill>
                  <a:latin typeface="Times New Roman" pitchFamily="18" charset="0"/>
                </a:rPr>
                <a:t>     </a:t>
              </a:r>
            </a:p>
            <a:p>
              <a:pPr marL="228600" indent="-228600" algn="ctr" eaLnBrk="0" hangingPunct="0"/>
              <a:endParaRPr lang="en-US" altLang="zh-CN" sz="12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6" name="Group 4"/>
          <p:cNvGrpSpPr>
            <a:grpSpLocks/>
          </p:cNvGrpSpPr>
          <p:nvPr/>
        </p:nvGrpSpPr>
        <p:grpSpPr bwMode="auto">
          <a:xfrm>
            <a:off x="152400" y="1524000"/>
            <a:ext cx="8763000" cy="1143000"/>
            <a:chOff x="144" y="864"/>
            <a:chExt cx="5520" cy="720"/>
          </a:xfrm>
        </p:grpSpPr>
        <p:sp>
          <p:nvSpPr>
            <p:cNvPr id="20557" name="Rectangle 5"/>
            <p:cNvSpPr>
              <a:spLocks noChangeArrowheads="1"/>
            </p:cNvSpPr>
            <p:nvPr/>
          </p:nvSpPr>
          <p:spPr bwMode="auto">
            <a:xfrm>
              <a:off x="5184" y="864"/>
              <a:ext cx="48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58" name="Rectangle 6"/>
            <p:cNvSpPr>
              <a:spLocks noChangeArrowheads="1"/>
            </p:cNvSpPr>
            <p:nvPr/>
          </p:nvSpPr>
          <p:spPr bwMode="auto">
            <a:xfrm>
              <a:off x="4848" y="864"/>
              <a:ext cx="33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59" name="Rectangle 7"/>
            <p:cNvSpPr>
              <a:spLocks noChangeArrowheads="1"/>
            </p:cNvSpPr>
            <p:nvPr/>
          </p:nvSpPr>
          <p:spPr bwMode="auto">
            <a:xfrm>
              <a:off x="4512" y="864"/>
              <a:ext cx="33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0" name="Rectangle 8"/>
            <p:cNvSpPr>
              <a:spLocks noChangeArrowheads="1"/>
            </p:cNvSpPr>
            <p:nvPr/>
          </p:nvSpPr>
          <p:spPr bwMode="auto">
            <a:xfrm>
              <a:off x="4080" y="864"/>
              <a:ext cx="43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1" name="Rectangle 9"/>
            <p:cNvSpPr>
              <a:spLocks noChangeArrowheads="1"/>
            </p:cNvSpPr>
            <p:nvPr/>
          </p:nvSpPr>
          <p:spPr bwMode="auto">
            <a:xfrm>
              <a:off x="3648" y="864"/>
              <a:ext cx="43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2" name="Rectangle 10"/>
            <p:cNvSpPr>
              <a:spLocks noChangeArrowheads="1"/>
            </p:cNvSpPr>
            <p:nvPr/>
          </p:nvSpPr>
          <p:spPr bwMode="auto">
            <a:xfrm>
              <a:off x="3360" y="864"/>
              <a:ext cx="288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3" name="Rectangle 11"/>
            <p:cNvSpPr>
              <a:spLocks noChangeArrowheads="1"/>
            </p:cNvSpPr>
            <p:nvPr/>
          </p:nvSpPr>
          <p:spPr bwMode="auto">
            <a:xfrm>
              <a:off x="2880" y="864"/>
              <a:ext cx="48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4" name="Rectangle 12"/>
            <p:cNvSpPr>
              <a:spLocks noChangeArrowheads="1"/>
            </p:cNvSpPr>
            <p:nvPr/>
          </p:nvSpPr>
          <p:spPr bwMode="auto">
            <a:xfrm>
              <a:off x="2496" y="864"/>
              <a:ext cx="384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5" name="Rectangle 13"/>
            <p:cNvSpPr>
              <a:spLocks noChangeArrowheads="1"/>
            </p:cNvSpPr>
            <p:nvPr/>
          </p:nvSpPr>
          <p:spPr bwMode="auto">
            <a:xfrm>
              <a:off x="1776" y="864"/>
              <a:ext cx="336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6" name="Rectangle 14"/>
            <p:cNvSpPr>
              <a:spLocks noChangeArrowheads="1"/>
            </p:cNvSpPr>
            <p:nvPr/>
          </p:nvSpPr>
          <p:spPr bwMode="auto">
            <a:xfrm>
              <a:off x="240" y="864"/>
              <a:ext cx="120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67" name="Line 15"/>
            <p:cNvSpPr>
              <a:spLocks noChangeShapeType="1"/>
            </p:cNvSpPr>
            <p:nvPr/>
          </p:nvSpPr>
          <p:spPr bwMode="auto">
            <a:xfrm>
              <a:off x="144" y="864"/>
              <a:ext cx="552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68" name="Line 16"/>
            <p:cNvSpPr>
              <a:spLocks noChangeShapeType="1"/>
            </p:cNvSpPr>
            <p:nvPr/>
          </p:nvSpPr>
          <p:spPr bwMode="auto">
            <a:xfrm>
              <a:off x="144" y="864"/>
              <a:ext cx="0" cy="72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69" name="Line 17"/>
            <p:cNvSpPr>
              <a:spLocks noChangeShapeType="1"/>
            </p:cNvSpPr>
            <p:nvPr/>
          </p:nvSpPr>
          <p:spPr bwMode="auto">
            <a:xfrm>
              <a:off x="1440" y="864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0" name="Line 18"/>
            <p:cNvSpPr>
              <a:spLocks noChangeShapeType="1"/>
            </p:cNvSpPr>
            <p:nvPr/>
          </p:nvSpPr>
          <p:spPr bwMode="auto">
            <a:xfrm>
              <a:off x="2016" y="864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1" name="Line 19"/>
            <p:cNvSpPr>
              <a:spLocks noChangeShapeType="1"/>
            </p:cNvSpPr>
            <p:nvPr/>
          </p:nvSpPr>
          <p:spPr bwMode="auto">
            <a:xfrm>
              <a:off x="2592" y="864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2" name="Line 20"/>
            <p:cNvSpPr>
              <a:spLocks noChangeShapeType="1"/>
            </p:cNvSpPr>
            <p:nvPr/>
          </p:nvSpPr>
          <p:spPr bwMode="auto">
            <a:xfrm>
              <a:off x="3264" y="864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3" name="Line 21"/>
            <p:cNvSpPr>
              <a:spLocks noChangeShapeType="1"/>
            </p:cNvSpPr>
            <p:nvPr/>
          </p:nvSpPr>
          <p:spPr bwMode="auto">
            <a:xfrm>
              <a:off x="4032" y="864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4" name="Line 22"/>
            <p:cNvSpPr>
              <a:spLocks noChangeShapeType="1"/>
            </p:cNvSpPr>
            <p:nvPr/>
          </p:nvSpPr>
          <p:spPr bwMode="auto">
            <a:xfrm>
              <a:off x="4608" y="864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5" name="Line 23"/>
            <p:cNvSpPr>
              <a:spLocks noChangeShapeType="1"/>
            </p:cNvSpPr>
            <p:nvPr/>
          </p:nvSpPr>
          <p:spPr bwMode="auto">
            <a:xfrm>
              <a:off x="5184" y="864"/>
              <a:ext cx="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6" name="Line 24"/>
            <p:cNvSpPr>
              <a:spLocks noChangeShapeType="1"/>
            </p:cNvSpPr>
            <p:nvPr/>
          </p:nvSpPr>
          <p:spPr bwMode="auto">
            <a:xfrm>
              <a:off x="5664" y="864"/>
              <a:ext cx="0" cy="72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77" name="Rectangle 25"/>
            <p:cNvSpPr>
              <a:spLocks noChangeArrowheads="1"/>
            </p:cNvSpPr>
            <p:nvPr/>
          </p:nvSpPr>
          <p:spPr bwMode="auto">
            <a:xfrm>
              <a:off x="5184" y="1392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78" name="Rectangle 26"/>
            <p:cNvSpPr>
              <a:spLocks noChangeArrowheads="1"/>
            </p:cNvSpPr>
            <p:nvPr/>
          </p:nvSpPr>
          <p:spPr bwMode="auto">
            <a:xfrm>
              <a:off x="4848" y="139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79" name="Rectangle 27"/>
            <p:cNvSpPr>
              <a:spLocks noChangeArrowheads="1"/>
            </p:cNvSpPr>
            <p:nvPr/>
          </p:nvSpPr>
          <p:spPr bwMode="auto">
            <a:xfrm>
              <a:off x="4512" y="139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0" name="Rectangle 28"/>
            <p:cNvSpPr>
              <a:spLocks noChangeArrowheads="1"/>
            </p:cNvSpPr>
            <p:nvPr/>
          </p:nvSpPr>
          <p:spPr bwMode="auto">
            <a:xfrm>
              <a:off x="4080" y="139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1" name="Rectangle 29"/>
            <p:cNvSpPr>
              <a:spLocks noChangeArrowheads="1"/>
            </p:cNvSpPr>
            <p:nvPr/>
          </p:nvSpPr>
          <p:spPr bwMode="auto">
            <a:xfrm>
              <a:off x="3648" y="139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2" name="Rectangle 30"/>
            <p:cNvSpPr>
              <a:spLocks noChangeArrowheads="1"/>
            </p:cNvSpPr>
            <p:nvPr/>
          </p:nvSpPr>
          <p:spPr bwMode="auto">
            <a:xfrm>
              <a:off x="3360" y="1392"/>
              <a:ext cx="2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3" name="Rectangle 31"/>
            <p:cNvSpPr>
              <a:spLocks noChangeArrowheads="1"/>
            </p:cNvSpPr>
            <p:nvPr/>
          </p:nvSpPr>
          <p:spPr bwMode="auto">
            <a:xfrm>
              <a:off x="2880" y="1392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4" name="Rectangle 32"/>
            <p:cNvSpPr>
              <a:spLocks noChangeArrowheads="1"/>
            </p:cNvSpPr>
            <p:nvPr/>
          </p:nvSpPr>
          <p:spPr bwMode="auto">
            <a:xfrm>
              <a:off x="2496" y="1392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5" name="Rectangle 33"/>
            <p:cNvSpPr>
              <a:spLocks noChangeArrowheads="1"/>
            </p:cNvSpPr>
            <p:nvPr/>
          </p:nvSpPr>
          <p:spPr bwMode="auto">
            <a:xfrm>
              <a:off x="2112" y="1392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6" name="Rectangle 34"/>
            <p:cNvSpPr>
              <a:spLocks noChangeArrowheads="1"/>
            </p:cNvSpPr>
            <p:nvPr/>
          </p:nvSpPr>
          <p:spPr bwMode="auto">
            <a:xfrm>
              <a:off x="1776" y="1392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7" name="Rectangle 35"/>
            <p:cNvSpPr>
              <a:spLocks noChangeArrowheads="1"/>
            </p:cNvSpPr>
            <p:nvPr/>
          </p:nvSpPr>
          <p:spPr bwMode="auto">
            <a:xfrm>
              <a:off x="144" y="1392"/>
              <a:ext cx="12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2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88" name="Line 36"/>
            <p:cNvSpPr>
              <a:spLocks noChangeShapeType="1"/>
            </p:cNvSpPr>
            <p:nvPr/>
          </p:nvSpPr>
          <p:spPr bwMode="auto">
            <a:xfrm>
              <a:off x="144" y="1392"/>
              <a:ext cx="5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89" name="Line 37"/>
            <p:cNvSpPr>
              <a:spLocks noChangeShapeType="1"/>
            </p:cNvSpPr>
            <p:nvPr/>
          </p:nvSpPr>
          <p:spPr bwMode="auto">
            <a:xfrm>
              <a:off x="144" y="1584"/>
              <a:ext cx="5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0326" name="Text Box 38"/>
            <p:cNvSpPr txBox="1">
              <a:spLocks noChangeArrowheads="1"/>
            </p:cNvSpPr>
            <p:nvPr/>
          </p:nvSpPr>
          <p:spPr bwMode="auto">
            <a:xfrm>
              <a:off x="528" y="1200"/>
              <a:ext cx="389" cy="17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sample</a:t>
              </a:r>
            </a:p>
          </p:txBody>
        </p:sp>
        <p:sp>
          <p:nvSpPr>
            <p:cNvPr id="140327" name="Text Box 39"/>
            <p:cNvSpPr txBox="1">
              <a:spLocks noChangeArrowheads="1"/>
            </p:cNvSpPr>
            <p:nvPr/>
          </p:nvSpPr>
          <p:spPr bwMode="auto">
            <a:xfrm>
              <a:off x="240" y="1104"/>
              <a:ext cx="116" cy="231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zh-CN" altLang="en-US">
                <a:latin typeface="Arial" pitchFamily="34" charset="0"/>
              </a:endParaRPr>
            </a:p>
          </p:txBody>
        </p:sp>
        <p:sp>
          <p:nvSpPr>
            <p:cNvPr id="140328" name="Text Box 40"/>
            <p:cNvSpPr txBox="1">
              <a:spLocks noChangeArrowheads="1"/>
            </p:cNvSpPr>
            <p:nvPr/>
          </p:nvSpPr>
          <p:spPr bwMode="auto">
            <a:xfrm>
              <a:off x="576" y="1440"/>
              <a:ext cx="190" cy="116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a/b/c</a:t>
              </a:r>
              <a:endParaRPr lang="en-US" altLang="zh-CN" sz="1000" dirty="0">
                <a:latin typeface="Times New Roman" pitchFamily="18" charset="0"/>
              </a:endParaRPr>
            </a:p>
          </p:txBody>
        </p:sp>
        <p:sp>
          <p:nvSpPr>
            <p:cNvPr id="140329" name="Text Box 41"/>
            <p:cNvSpPr txBox="1">
              <a:spLocks noChangeArrowheads="1"/>
            </p:cNvSpPr>
            <p:nvPr/>
          </p:nvSpPr>
          <p:spPr bwMode="auto">
            <a:xfrm>
              <a:off x="1584" y="960"/>
              <a:ext cx="314" cy="34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Flyer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velocity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(km/s)</a:t>
              </a:r>
            </a:p>
          </p:txBody>
        </p:sp>
        <p:sp>
          <p:nvSpPr>
            <p:cNvPr id="140330" name="Text Box 42"/>
            <p:cNvSpPr txBox="1">
              <a:spLocks noChangeArrowheads="1"/>
            </p:cNvSpPr>
            <p:nvPr/>
          </p:nvSpPr>
          <p:spPr bwMode="auto">
            <a:xfrm>
              <a:off x="1632" y="144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1.20</a:t>
              </a:r>
            </a:p>
          </p:txBody>
        </p:sp>
        <p:sp>
          <p:nvSpPr>
            <p:cNvPr id="140331" name="Text Box 43"/>
            <p:cNvSpPr txBox="1">
              <a:spLocks noChangeArrowheads="1"/>
            </p:cNvSpPr>
            <p:nvPr/>
          </p:nvSpPr>
          <p:spPr bwMode="auto">
            <a:xfrm>
              <a:off x="2160" y="912"/>
              <a:ext cx="252" cy="4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Cutoff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wave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length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(nm)</a:t>
              </a:r>
            </a:p>
          </p:txBody>
        </p:sp>
        <p:sp>
          <p:nvSpPr>
            <p:cNvPr id="140332" name="Text Box 44"/>
            <p:cNvSpPr txBox="1">
              <a:spLocks noChangeArrowheads="1"/>
            </p:cNvSpPr>
            <p:nvPr/>
          </p:nvSpPr>
          <p:spPr bwMode="auto">
            <a:xfrm>
              <a:off x="2160" y="1440"/>
              <a:ext cx="14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450</a:t>
              </a:r>
            </a:p>
          </p:txBody>
        </p:sp>
        <p:sp>
          <p:nvSpPr>
            <p:cNvPr id="140333" name="Text Box 45"/>
            <p:cNvSpPr txBox="1">
              <a:spLocks noChangeArrowheads="1"/>
            </p:cNvSpPr>
            <p:nvPr/>
          </p:nvSpPr>
          <p:spPr bwMode="auto">
            <a:xfrm>
              <a:off x="3456" y="960"/>
              <a:ext cx="411" cy="34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N-doped</a:t>
              </a:r>
            </a:p>
            <a:p>
              <a:pPr>
                <a:defRPr/>
              </a:pPr>
              <a:r>
                <a:rPr lang="en-US" altLang="zh-CN" sz="1200" dirty="0" err="1">
                  <a:latin typeface="Times New Roman" pitchFamily="18" charset="0"/>
                </a:rPr>
                <a:t>concentr</a:t>
              </a:r>
              <a:endParaRPr lang="en-US" altLang="zh-CN" sz="1200" dirty="0">
                <a:latin typeface="Times New Roman" pitchFamily="18" charset="0"/>
              </a:endParaRPr>
            </a:p>
            <a:p>
              <a:pPr>
                <a:defRPr/>
              </a:pPr>
              <a:r>
                <a:rPr lang="en-US" altLang="zh-CN" sz="1200" dirty="0" err="1">
                  <a:latin typeface="Times New Roman" pitchFamily="18" charset="0"/>
                </a:rPr>
                <a:t>ation</a:t>
              </a:r>
              <a:r>
                <a:rPr lang="en-US" altLang="zh-CN" sz="1200" dirty="0">
                  <a:latin typeface="Times New Roman" pitchFamily="18" charset="0"/>
                </a:rPr>
                <a:t>(at%)</a:t>
              </a:r>
            </a:p>
          </p:txBody>
        </p:sp>
        <p:sp>
          <p:nvSpPr>
            <p:cNvPr id="140334" name="Text Box 46"/>
            <p:cNvSpPr txBox="1">
              <a:spLocks noChangeArrowheads="1"/>
            </p:cNvSpPr>
            <p:nvPr/>
          </p:nvSpPr>
          <p:spPr bwMode="auto">
            <a:xfrm>
              <a:off x="2784" y="960"/>
              <a:ext cx="378" cy="34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Band-gap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width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(</a:t>
              </a:r>
              <a:r>
                <a:rPr lang="en-US" altLang="zh-CN" sz="1200" dirty="0" err="1">
                  <a:latin typeface="Times New Roman" pitchFamily="18" charset="0"/>
                </a:rPr>
                <a:t>ev</a:t>
              </a:r>
              <a:r>
                <a:rPr lang="en-US" altLang="zh-CN" sz="1200" dirty="0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140335" name="Text Box 47"/>
            <p:cNvSpPr txBox="1">
              <a:spLocks noChangeArrowheads="1"/>
            </p:cNvSpPr>
            <p:nvPr/>
          </p:nvSpPr>
          <p:spPr bwMode="auto">
            <a:xfrm>
              <a:off x="4176" y="912"/>
              <a:ext cx="313" cy="4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 err="1">
                  <a:latin typeface="Times New Roman" pitchFamily="18" charset="0"/>
                </a:rPr>
                <a:t>Anatase</a:t>
              </a:r>
              <a:endParaRPr lang="en-US" altLang="zh-CN" sz="1200" dirty="0">
                <a:latin typeface="Times New Roman" pitchFamily="18" charset="0"/>
              </a:endParaRP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phase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content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(%)</a:t>
              </a:r>
            </a:p>
          </p:txBody>
        </p:sp>
        <p:sp>
          <p:nvSpPr>
            <p:cNvPr id="140336" name="Text Box 48"/>
            <p:cNvSpPr txBox="1">
              <a:spLocks noChangeArrowheads="1"/>
            </p:cNvSpPr>
            <p:nvPr/>
          </p:nvSpPr>
          <p:spPr bwMode="auto">
            <a:xfrm>
              <a:off x="4755" y="924"/>
              <a:ext cx="287" cy="4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Rutile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phase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content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(%)</a:t>
              </a:r>
            </a:p>
          </p:txBody>
        </p:sp>
        <p:sp>
          <p:nvSpPr>
            <p:cNvPr id="140337" name="Text Box 49"/>
            <p:cNvSpPr txBox="1">
              <a:spLocks noChangeArrowheads="1"/>
            </p:cNvSpPr>
            <p:nvPr/>
          </p:nvSpPr>
          <p:spPr bwMode="auto">
            <a:xfrm>
              <a:off x="5241" y="885"/>
              <a:ext cx="379" cy="4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 err="1">
                  <a:latin typeface="Times New Roman" pitchFamily="18" charset="0"/>
                </a:rPr>
                <a:t>Srilankite</a:t>
              </a:r>
              <a:endParaRPr lang="en-US" altLang="zh-CN" sz="1200" dirty="0">
                <a:latin typeface="Times New Roman" pitchFamily="18" charset="0"/>
              </a:endParaRP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phase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content</a:t>
              </a:r>
            </a:p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(%)</a:t>
              </a:r>
            </a:p>
          </p:txBody>
        </p:sp>
        <p:sp>
          <p:nvSpPr>
            <p:cNvPr id="140338" name="Text Box 50"/>
            <p:cNvSpPr txBox="1">
              <a:spLocks noChangeArrowheads="1"/>
            </p:cNvSpPr>
            <p:nvPr/>
          </p:nvSpPr>
          <p:spPr bwMode="auto">
            <a:xfrm>
              <a:off x="2784" y="144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2.76</a:t>
              </a:r>
            </a:p>
          </p:txBody>
        </p:sp>
        <p:sp>
          <p:nvSpPr>
            <p:cNvPr id="140339" name="Text Box 51"/>
            <p:cNvSpPr txBox="1">
              <a:spLocks noChangeArrowheads="1"/>
            </p:cNvSpPr>
            <p:nvPr/>
          </p:nvSpPr>
          <p:spPr bwMode="auto">
            <a:xfrm>
              <a:off x="3504" y="144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0.76</a:t>
              </a:r>
            </a:p>
          </p:txBody>
        </p:sp>
        <p:sp>
          <p:nvSpPr>
            <p:cNvPr id="140340" name="Text Box 52"/>
            <p:cNvSpPr txBox="1">
              <a:spLocks noChangeArrowheads="1"/>
            </p:cNvSpPr>
            <p:nvPr/>
          </p:nvSpPr>
          <p:spPr bwMode="auto">
            <a:xfrm>
              <a:off x="4272" y="144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71.4</a:t>
              </a:r>
            </a:p>
          </p:txBody>
        </p:sp>
        <p:sp>
          <p:nvSpPr>
            <p:cNvPr id="140341" name="Text Box 53"/>
            <p:cNvSpPr txBox="1">
              <a:spLocks noChangeArrowheads="1"/>
            </p:cNvSpPr>
            <p:nvPr/>
          </p:nvSpPr>
          <p:spPr bwMode="auto">
            <a:xfrm>
              <a:off x="4896" y="144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11.8</a:t>
              </a:r>
            </a:p>
          </p:txBody>
        </p:sp>
        <p:sp>
          <p:nvSpPr>
            <p:cNvPr id="140342" name="Text Box 54"/>
            <p:cNvSpPr txBox="1">
              <a:spLocks noChangeArrowheads="1"/>
            </p:cNvSpPr>
            <p:nvPr/>
          </p:nvSpPr>
          <p:spPr bwMode="auto">
            <a:xfrm>
              <a:off x="5376" y="1440"/>
              <a:ext cx="16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16.8</a:t>
              </a:r>
            </a:p>
          </p:txBody>
        </p:sp>
      </p:grpSp>
      <p:grpSp>
        <p:nvGrpSpPr>
          <p:cNvPr id="20487" name="Group 55"/>
          <p:cNvGrpSpPr>
            <a:grpSpLocks/>
          </p:cNvGrpSpPr>
          <p:nvPr/>
        </p:nvGrpSpPr>
        <p:grpSpPr bwMode="auto">
          <a:xfrm>
            <a:off x="228600" y="2667000"/>
            <a:ext cx="2743200" cy="2057400"/>
            <a:chOff x="96" y="1344"/>
            <a:chExt cx="1728" cy="1680"/>
          </a:xfrm>
        </p:grpSpPr>
        <p:graphicFrame>
          <p:nvGraphicFramePr>
            <p:cNvPr id="20484" name="Object 2"/>
            <p:cNvGraphicFramePr>
              <a:graphicFrameLocks noChangeAspect="1"/>
            </p:cNvGraphicFramePr>
            <p:nvPr/>
          </p:nvGraphicFramePr>
          <p:xfrm>
            <a:off x="96" y="1344"/>
            <a:ext cx="1728" cy="1680"/>
          </p:xfrm>
          <a:graphic>
            <a:graphicData uri="http://schemas.openxmlformats.org/presentationml/2006/ole">
              <p:oleObj spid="_x0000_s20484" name="Graph" r:id="rId3" imgW="4023360" imgH="3108960" progId="Origin50.Graph">
                <p:embed/>
              </p:oleObj>
            </a:graphicData>
          </a:graphic>
        </p:graphicFrame>
        <p:sp>
          <p:nvSpPr>
            <p:cNvPr id="797701" name="Text Box 5"/>
            <p:cNvSpPr txBox="1">
              <a:spLocks noChangeArrowheads="1"/>
            </p:cNvSpPr>
            <p:nvPr/>
          </p:nvSpPr>
          <p:spPr bwMode="auto">
            <a:xfrm>
              <a:off x="768" y="2063"/>
              <a:ext cx="205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000" b="1">
                  <a:solidFill>
                    <a:srgbClr val="FA0CBC"/>
                  </a:solidFill>
                  <a:latin typeface="Arial" charset="0"/>
                  <a:ea typeface="宋体" charset="-122"/>
                </a:rPr>
                <a:t>a</a:t>
              </a:r>
            </a:p>
          </p:txBody>
        </p:sp>
      </p:grpSp>
      <p:grpSp>
        <p:nvGrpSpPr>
          <p:cNvPr id="20488" name="Group 58"/>
          <p:cNvGrpSpPr>
            <a:grpSpLocks/>
          </p:cNvGrpSpPr>
          <p:nvPr/>
        </p:nvGrpSpPr>
        <p:grpSpPr bwMode="auto">
          <a:xfrm>
            <a:off x="3124200" y="2667000"/>
            <a:ext cx="2819400" cy="2057400"/>
            <a:chOff x="2016" y="1440"/>
            <a:chExt cx="1776" cy="1488"/>
          </a:xfrm>
        </p:grpSpPr>
        <p:graphicFrame>
          <p:nvGraphicFramePr>
            <p:cNvPr id="20483" name="Object 3"/>
            <p:cNvGraphicFramePr>
              <a:graphicFrameLocks noChangeAspect="1"/>
            </p:cNvGraphicFramePr>
            <p:nvPr/>
          </p:nvGraphicFramePr>
          <p:xfrm>
            <a:off x="2016" y="1440"/>
            <a:ext cx="1776" cy="1488"/>
          </p:xfrm>
          <a:graphic>
            <a:graphicData uri="http://schemas.openxmlformats.org/presentationml/2006/ole">
              <p:oleObj spid="_x0000_s20483" name="Graph" r:id="rId4" imgW="4023360" imgH="3108960" progId="Origin50.Graph">
                <p:embed/>
              </p:oleObj>
            </a:graphicData>
          </a:graphic>
        </p:graphicFrame>
        <p:sp>
          <p:nvSpPr>
            <p:cNvPr id="797702" name="Text Box 6"/>
            <p:cNvSpPr txBox="1">
              <a:spLocks noChangeArrowheads="1"/>
            </p:cNvSpPr>
            <p:nvPr/>
          </p:nvSpPr>
          <p:spPr bwMode="auto">
            <a:xfrm>
              <a:off x="2688" y="2063"/>
              <a:ext cx="21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000" b="1">
                  <a:solidFill>
                    <a:srgbClr val="339933"/>
                  </a:solidFill>
                  <a:latin typeface="Arial" charset="0"/>
                  <a:ea typeface="宋体" charset="-122"/>
                </a:rPr>
                <a:t>b</a:t>
              </a:r>
            </a:p>
          </p:txBody>
        </p:sp>
      </p:grpSp>
      <p:grpSp>
        <p:nvGrpSpPr>
          <p:cNvPr id="20489" name="Group 61"/>
          <p:cNvGrpSpPr>
            <a:grpSpLocks/>
          </p:cNvGrpSpPr>
          <p:nvPr/>
        </p:nvGrpSpPr>
        <p:grpSpPr bwMode="auto">
          <a:xfrm>
            <a:off x="5867400" y="2667000"/>
            <a:ext cx="2895600" cy="2057400"/>
            <a:chOff x="3840" y="1392"/>
            <a:chExt cx="1824" cy="1632"/>
          </a:xfrm>
        </p:grpSpPr>
        <p:graphicFrame>
          <p:nvGraphicFramePr>
            <p:cNvPr id="20482" name="Object 4"/>
            <p:cNvGraphicFramePr>
              <a:graphicFrameLocks noChangeAspect="1"/>
            </p:cNvGraphicFramePr>
            <p:nvPr/>
          </p:nvGraphicFramePr>
          <p:xfrm>
            <a:off x="3840" y="1392"/>
            <a:ext cx="1824" cy="1632"/>
          </p:xfrm>
          <a:graphic>
            <a:graphicData uri="http://schemas.openxmlformats.org/presentationml/2006/ole">
              <p:oleObj spid="_x0000_s20482" name="Graph" r:id="rId5" imgW="3561283" imgH="3110179" progId="Origin50.Graph">
                <p:embed/>
              </p:oleObj>
            </a:graphicData>
          </a:graphic>
        </p:graphicFrame>
        <p:sp>
          <p:nvSpPr>
            <p:cNvPr id="797703" name="Text Box 7"/>
            <p:cNvSpPr txBox="1">
              <a:spLocks noChangeArrowheads="1"/>
            </p:cNvSpPr>
            <p:nvPr/>
          </p:nvSpPr>
          <p:spPr bwMode="auto">
            <a:xfrm>
              <a:off x="4608" y="2017"/>
              <a:ext cx="205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CN" sz="2000" b="1">
                  <a:solidFill>
                    <a:srgbClr val="FF3300"/>
                  </a:solidFill>
                  <a:latin typeface="Arial" charset="0"/>
                  <a:ea typeface="宋体" charset="-122"/>
                </a:rPr>
                <a:t>c</a:t>
              </a:r>
            </a:p>
          </p:txBody>
        </p:sp>
      </p:grpSp>
      <p:grpSp>
        <p:nvGrpSpPr>
          <p:cNvPr id="20490" name="Group 64"/>
          <p:cNvGrpSpPr>
            <a:grpSpLocks/>
          </p:cNvGrpSpPr>
          <p:nvPr/>
        </p:nvGrpSpPr>
        <p:grpSpPr bwMode="auto">
          <a:xfrm>
            <a:off x="457200" y="4800600"/>
            <a:ext cx="8534400" cy="1524000"/>
            <a:chOff x="384" y="2832"/>
            <a:chExt cx="5232" cy="960"/>
          </a:xfrm>
        </p:grpSpPr>
        <p:sp>
          <p:nvSpPr>
            <p:cNvPr id="20491" name="Rectangle 65"/>
            <p:cNvSpPr>
              <a:spLocks noChangeArrowheads="1"/>
            </p:cNvSpPr>
            <p:nvPr/>
          </p:nvSpPr>
          <p:spPr bwMode="auto">
            <a:xfrm>
              <a:off x="4504" y="3487"/>
              <a:ext cx="824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2" name="Rectangle 66"/>
            <p:cNvSpPr>
              <a:spLocks noChangeArrowheads="1"/>
            </p:cNvSpPr>
            <p:nvPr/>
          </p:nvSpPr>
          <p:spPr bwMode="auto">
            <a:xfrm>
              <a:off x="3680" y="3487"/>
              <a:ext cx="824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3" name="Rectangle 67"/>
            <p:cNvSpPr>
              <a:spLocks noChangeArrowheads="1"/>
            </p:cNvSpPr>
            <p:nvPr/>
          </p:nvSpPr>
          <p:spPr bwMode="auto">
            <a:xfrm>
              <a:off x="2856" y="3487"/>
              <a:ext cx="824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4" name="Rectangle 68"/>
            <p:cNvSpPr>
              <a:spLocks noChangeArrowheads="1"/>
            </p:cNvSpPr>
            <p:nvPr/>
          </p:nvSpPr>
          <p:spPr bwMode="auto">
            <a:xfrm>
              <a:off x="2256" y="3487"/>
              <a:ext cx="600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5" name="Rectangle 69"/>
            <p:cNvSpPr>
              <a:spLocks noChangeArrowheads="1"/>
            </p:cNvSpPr>
            <p:nvPr/>
          </p:nvSpPr>
          <p:spPr bwMode="auto">
            <a:xfrm>
              <a:off x="1208" y="3487"/>
              <a:ext cx="1048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6" name="Rectangle 70"/>
            <p:cNvSpPr>
              <a:spLocks noChangeArrowheads="1"/>
            </p:cNvSpPr>
            <p:nvPr/>
          </p:nvSpPr>
          <p:spPr bwMode="auto">
            <a:xfrm>
              <a:off x="384" y="3487"/>
              <a:ext cx="824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7" name="Rectangle 71"/>
            <p:cNvSpPr>
              <a:spLocks noChangeArrowheads="1"/>
            </p:cNvSpPr>
            <p:nvPr/>
          </p:nvSpPr>
          <p:spPr bwMode="auto">
            <a:xfrm>
              <a:off x="4504" y="3225"/>
              <a:ext cx="82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8" name="Rectangle 72"/>
            <p:cNvSpPr>
              <a:spLocks noChangeArrowheads="1"/>
            </p:cNvSpPr>
            <p:nvPr/>
          </p:nvSpPr>
          <p:spPr bwMode="auto">
            <a:xfrm>
              <a:off x="3680" y="3225"/>
              <a:ext cx="82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499" name="Rectangle 73"/>
            <p:cNvSpPr>
              <a:spLocks noChangeArrowheads="1"/>
            </p:cNvSpPr>
            <p:nvPr/>
          </p:nvSpPr>
          <p:spPr bwMode="auto">
            <a:xfrm>
              <a:off x="2856" y="3225"/>
              <a:ext cx="82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0" name="Rectangle 74"/>
            <p:cNvSpPr>
              <a:spLocks noChangeArrowheads="1"/>
            </p:cNvSpPr>
            <p:nvPr/>
          </p:nvSpPr>
          <p:spPr bwMode="auto">
            <a:xfrm>
              <a:off x="2256" y="3225"/>
              <a:ext cx="600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1" name="Rectangle 75"/>
            <p:cNvSpPr>
              <a:spLocks noChangeArrowheads="1"/>
            </p:cNvSpPr>
            <p:nvPr/>
          </p:nvSpPr>
          <p:spPr bwMode="auto">
            <a:xfrm>
              <a:off x="1208" y="3225"/>
              <a:ext cx="104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2" name="Rectangle 76"/>
            <p:cNvSpPr>
              <a:spLocks noChangeArrowheads="1"/>
            </p:cNvSpPr>
            <p:nvPr/>
          </p:nvSpPr>
          <p:spPr bwMode="auto">
            <a:xfrm>
              <a:off x="384" y="3225"/>
              <a:ext cx="82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3" name="Rectangle 77"/>
            <p:cNvSpPr>
              <a:spLocks noChangeArrowheads="1"/>
            </p:cNvSpPr>
            <p:nvPr/>
          </p:nvSpPr>
          <p:spPr bwMode="auto">
            <a:xfrm>
              <a:off x="4504" y="3007"/>
              <a:ext cx="824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4" name="Rectangle 78"/>
            <p:cNvSpPr>
              <a:spLocks noChangeArrowheads="1"/>
            </p:cNvSpPr>
            <p:nvPr/>
          </p:nvSpPr>
          <p:spPr bwMode="auto">
            <a:xfrm>
              <a:off x="3680" y="3007"/>
              <a:ext cx="824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5" name="Rectangle 79"/>
            <p:cNvSpPr>
              <a:spLocks noChangeArrowheads="1"/>
            </p:cNvSpPr>
            <p:nvPr/>
          </p:nvSpPr>
          <p:spPr bwMode="auto">
            <a:xfrm>
              <a:off x="2856" y="3007"/>
              <a:ext cx="824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6" name="Rectangle 80"/>
            <p:cNvSpPr>
              <a:spLocks noChangeArrowheads="1"/>
            </p:cNvSpPr>
            <p:nvPr/>
          </p:nvSpPr>
          <p:spPr bwMode="auto">
            <a:xfrm>
              <a:off x="2256" y="3007"/>
              <a:ext cx="600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7" name="Rectangle 81"/>
            <p:cNvSpPr>
              <a:spLocks noChangeArrowheads="1"/>
            </p:cNvSpPr>
            <p:nvPr/>
          </p:nvSpPr>
          <p:spPr bwMode="auto">
            <a:xfrm>
              <a:off x="1208" y="3007"/>
              <a:ext cx="104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8" name="Rectangle 82"/>
            <p:cNvSpPr>
              <a:spLocks noChangeArrowheads="1"/>
            </p:cNvSpPr>
            <p:nvPr/>
          </p:nvSpPr>
          <p:spPr bwMode="auto">
            <a:xfrm>
              <a:off x="384" y="3007"/>
              <a:ext cx="824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09" name="Rectangle 83"/>
            <p:cNvSpPr>
              <a:spLocks noChangeArrowheads="1"/>
            </p:cNvSpPr>
            <p:nvPr/>
          </p:nvSpPr>
          <p:spPr bwMode="auto">
            <a:xfrm>
              <a:off x="4504" y="2832"/>
              <a:ext cx="8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10" name="Rectangle 84"/>
            <p:cNvSpPr>
              <a:spLocks noChangeArrowheads="1"/>
            </p:cNvSpPr>
            <p:nvPr/>
          </p:nvSpPr>
          <p:spPr bwMode="auto">
            <a:xfrm>
              <a:off x="3680" y="2832"/>
              <a:ext cx="8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11" name="Rectangle 85"/>
            <p:cNvSpPr>
              <a:spLocks noChangeArrowheads="1"/>
            </p:cNvSpPr>
            <p:nvPr/>
          </p:nvSpPr>
          <p:spPr bwMode="auto">
            <a:xfrm>
              <a:off x="2856" y="2832"/>
              <a:ext cx="8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12" name="Rectangle 86"/>
            <p:cNvSpPr>
              <a:spLocks noChangeArrowheads="1"/>
            </p:cNvSpPr>
            <p:nvPr/>
          </p:nvSpPr>
          <p:spPr bwMode="auto">
            <a:xfrm>
              <a:off x="2256" y="2832"/>
              <a:ext cx="600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13" name="Rectangle 87"/>
            <p:cNvSpPr>
              <a:spLocks noChangeArrowheads="1"/>
            </p:cNvSpPr>
            <p:nvPr/>
          </p:nvSpPr>
          <p:spPr bwMode="auto">
            <a:xfrm>
              <a:off x="1208" y="2832"/>
              <a:ext cx="104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14" name="Rectangle 88"/>
            <p:cNvSpPr>
              <a:spLocks noChangeArrowheads="1"/>
            </p:cNvSpPr>
            <p:nvPr/>
          </p:nvSpPr>
          <p:spPr bwMode="auto">
            <a:xfrm>
              <a:off x="384" y="2832"/>
              <a:ext cx="8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15" name="Line 89"/>
            <p:cNvSpPr>
              <a:spLocks noChangeShapeType="1"/>
            </p:cNvSpPr>
            <p:nvPr/>
          </p:nvSpPr>
          <p:spPr bwMode="auto">
            <a:xfrm>
              <a:off x="384" y="2832"/>
              <a:ext cx="494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16" name="Line 90"/>
            <p:cNvSpPr>
              <a:spLocks noChangeShapeType="1"/>
            </p:cNvSpPr>
            <p:nvPr/>
          </p:nvSpPr>
          <p:spPr bwMode="auto">
            <a:xfrm>
              <a:off x="384" y="3007"/>
              <a:ext cx="49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17" name="Line 91"/>
            <p:cNvSpPr>
              <a:spLocks noChangeShapeType="1"/>
            </p:cNvSpPr>
            <p:nvPr/>
          </p:nvSpPr>
          <p:spPr bwMode="auto">
            <a:xfrm>
              <a:off x="384" y="3225"/>
              <a:ext cx="49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18" name="Line 92"/>
            <p:cNvSpPr>
              <a:spLocks noChangeShapeType="1"/>
            </p:cNvSpPr>
            <p:nvPr/>
          </p:nvSpPr>
          <p:spPr bwMode="auto">
            <a:xfrm>
              <a:off x="384" y="3487"/>
              <a:ext cx="49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19" name="Line 93"/>
            <p:cNvSpPr>
              <a:spLocks noChangeShapeType="1"/>
            </p:cNvSpPr>
            <p:nvPr/>
          </p:nvSpPr>
          <p:spPr bwMode="auto">
            <a:xfrm>
              <a:off x="384" y="3792"/>
              <a:ext cx="494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20" name="Line 94"/>
            <p:cNvSpPr>
              <a:spLocks noChangeShapeType="1"/>
            </p:cNvSpPr>
            <p:nvPr/>
          </p:nvSpPr>
          <p:spPr bwMode="auto">
            <a:xfrm>
              <a:off x="384" y="2832"/>
              <a:ext cx="0" cy="96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21" name="Line 95"/>
            <p:cNvSpPr>
              <a:spLocks noChangeShapeType="1"/>
            </p:cNvSpPr>
            <p:nvPr/>
          </p:nvSpPr>
          <p:spPr bwMode="auto">
            <a:xfrm>
              <a:off x="1208" y="2832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22" name="Line 96"/>
            <p:cNvSpPr>
              <a:spLocks noChangeShapeType="1"/>
            </p:cNvSpPr>
            <p:nvPr/>
          </p:nvSpPr>
          <p:spPr bwMode="auto">
            <a:xfrm>
              <a:off x="2256" y="2832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23" name="Line 97"/>
            <p:cNvSpPr>
              <a:spLocks noChangeShapeType="1"/>
            </p:cNvSpPr>
            <p:nvPr/>
          </p:nvSpPr>
          <p:spPr bwMode="auto">
            <a:xfrm>
              <a:off x="2856" y="2832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24" name="Line 98"/>
            <p:cNvSpPr>
              <a:spLocks noChangeShapeType="1"/>
            </p:cNvSpPr>
            <p:nvPr/>
          </p:nvSpPr>
          <p:spPr bwMode="auto">
            <a:xfrm>
              <a:off x="3680" y="2832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25" name="Line 99"/>
            <p:cNvSpPr>
              <a:spLocks noChangeShapeType="1"/>
            </p:cNvSpPr>
            <p:nvPr/>
          </p:nvSpPr>
          <p:spPr bwMode="auto">
            <a:xfrm>
              <a:off x="4504" y="2832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526" name="Line 100"/>
            <p:cNvSpPr>
              <a:spLocks noChangeShapeType="1"/>
            </p:cNvSpPr>
            <p:nvPr/>
          </p:nvSpPr>
          <p:spPr bwMode="auto">
            <a:xfrm>
              <a:off x="5328" y="2832"/>
              <a:ext cx="0" cy="96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0389" name="Text Box 101"/>
            <p:cNvSpPr txBox="1">
              <a:spLocks noChangeArrowheads="1"/>
            </p:cNvSpPr>
            <p:nvPr/>
          </p:nvSpPr>
          <p:spPr bwMode="auto">
            <a:xfrm>
              <a:off x="576" y="2876"/>
              <a:ext cx="281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Sample</a:t>
              </a:r>
            </a:p>
          </p:txBody>
        </p:sp>
        <p:sp>
          <p:nvSpPr>
            <p:cNvPr id="140390" name="Text Box 102"/>
            <p:cNvSpPr txBox="1">
              <a:spLocks noChangeArrowheads="1"/>
            </p:cNvSpPr>
            <p:nvPr/>
          </p:nvSpPr>
          <p:spPr bwMode="auto">
            <a:xfrm>
              <a:off x="576" y="3050"/>
              <a:ext cx="43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  <a:ea typeface="宋体" charset="-122"/>
                </a:rPr>
                <a:t>a</a:t>
              </a:r>
            </a:p>
          </p:txBody>
        </p:sp>
        <p:sp>
          <p:nvSpPr>
            <p:cNvPr id="140391" name="Text Box 103"/>
            <p:cNvSpPr txBox="1">
              <a:spLocks noChangeArrowheads="1"/>
            </p:cNvSpPr>
            <p:nvPr/>
          </p:nvSpPr>
          <p:spPr bwMode="auto">
            <a:xfrm>
              <a:off x="576" y="3312"/>
              <a:ext cx="55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  <a:ea typeface="宋体" charset="-122"/>
                </a:rPr>
                <a:t>b</a:t>
              </a:r>
            </a:p>
          </p:txBody>
        </p:sp>
        <p:sp>
          <p:nvSpPr>
            <p:cNvPr id="140392" name="Text Box 104"/>
            <p:cNvSpPr txBox="1">
              <a:spLocks noChangeArrowheads="1"/>
            </p:cNvSpPr>
            <p:nvPr/>
          </p:nvSpPr>
          <p:spPr bwMode="auto">
            <a:xfrm>
              <a:off x="576" y="3530"/>
              <a:ext cx="43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  <a:ea typeface="宋体" charset="-122"/>
                </a:rPr>
                <a:t>c</a:t>
              </a:r>
            </a:p>
          </p:txBody>
        </p:sp>
        <p:sp>
          <p:nvSpPr>
            <p:cNvPr id="140393" name="Text Box 105"/>
            <p:cNvSpPr txBox="1">
              <a:spLocks noChangeArrowheads="1"/>
            </p:cNvSpPr>
            <p:nvPr/>
          </p:nvSpPr>
          <p:spPr bwMode="auto">
            <a:xfrm>
              <a:off x="1248" y="2876"/>
              <a:ext cx="73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Sample preparation</a:t>
              </a:r>
            </a:p>
          </p:txBody>
        </p:sp>
        <p:sp>
          <p:nvSpPr>
            <p:cNvPr id="140394" name="Text Box 106"/>
            <p:cNvSpPr txBox="1">
              <a:spLocks noChangeArrowheads="1"/>
            </p:cNvSpPr>
            <p:nvPr/>
          </p:nvSpPr>
          <p:spPr bwMode="auto">
            <a:xfrm>
              <a:off x="2352" y="2880"/>
              <a:ext cx="499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Isc(mA/cm2)</a:t>
              </a:r>
            </a:p>
          </p:txBody>
        </p:sp>
        <p:sp>
          <p:nvSpPr>
            <p:cNvPr id="140395" name="Text Box 107"/>
            <p:cNvSpPr txBox="1">
              <a:spLocks noChangeArrowheads="1"/>
            </p:cNvSpPr>
            <p:nvPr/>
          </p:nvSpPr>
          <p:spPr bwMode="auto">
            <a:xfrm>
              <a:off x="3072" y="2876"/>
              <a:ext cx="358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Voc(mV)</a:t>
              </a:r>
            </a:p>
          </p:txBody>
        </p:sp>
        <p:sp>
          <p:nvSpPr>
            <p:cNvPr id="140396" name="Text Box 108"/>
            <p:cNvSpPr txBox="1">
              <a:spLocks noChangeArrowheads="1"/>
            </p:cNvSpPr>
            <p:nvPr/>
          </p:nvSpPr>
          <p:spPr bwMode="auto">
            <a:xfrm>
              <a:off x="3888" y="2876"/>
              <a:ext cx="202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ff(%)</a:t>
              </a:r>
            </a:p>
          </p:txBody>
        </p:sp>
        <p:sp>
          <p:nvSpPr>
            <p:cNvPr id="140397" name="Text Box 109"/>
            <p:cNvSpPr txBox="1">
              <a:spLocks noChangeArrowheads="1"/>
            </p:cNvSpPr>
            <p:nvPr/>
          </p:nvSpPr>
          <p:spPr bwMode="auto">
            <a:xfrm>
              <a:off x="4800" y="2880"/>
              <a:ext cx="187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n(%)</a:t>
              </a:r>
            </a:p>
          </p:txBody>
        </p:sp>
        <p:sp>
          <p:nvSpPr>
            <p:cNvPr id="140398" name="Text Box 110"/>
            <p:cNvSpPr txBox="1">
              <a:spLocks noChangeArrowheads="1"/>
            </p:cNvSpPr>
            <p:nvPr/>
          </p:nvSpPr>
          <p:spPr bwMode="auto">
            <a:xfrm>
              <a:off x="1240" y="3050"/>
              <a:ext cx="999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 dirty="0">
                  <a:latin typeface="Times New Roman" pitchFamily="18" charset="0"/>
                </a:rPr>
                <a:t>Smear two layer and sinter</a:t>
              </a:r>
            </a:p>
          </p:txBody>
        </p:sp>
        <p:sp>
          <p:nvSpPr>
            <p:cNvPr id="140399" name="Text Box 111"/>
            <p:cNvSpPr txBox="1">
              <a:spLocks noChangeArrowheads="1"/>
            </p:cNvSpPr>
            <p:nvPr/>
          </p:nvSpPr>
          <p:spPr bwMode="auto">
            <a:xfrm>
              <a:off x="1248" y="3225"/>
              <a:ext cx="999" cy="23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Smear one layer and sinter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Smear one layer and sinter</a:t>
              </a:r>
            </a:p>
          </p:txBody>
        </p:sp>
        <p:sp>
          <p:nvSpPr>
            <p:cNvPr id="140400" name="Text Box 112"/>
            <p:cNvSpPr txBox="1">
              <a:spLocks noChangeArrowheads="1"/>
            </p:cNvSpPr>
            <p:nvPr/>
          </p:nvSpPr>
          <p:spPr bwMode="auto">
            <a:xfrm>
              <a:off x="1248" y="3530"/>
              <a:ext cx="999" cy="23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Smear one layer and sinter</a:t>
              </a:r>
            </a:p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Smear two layer and sinter</a:t>
              </a:r>
            </a:p>
          </p:txBody>
        </p:sp>
        <p:sp>
          <p:nvSpPr>
            <p:cNvPr id="20539" name="Rectangle 113"/>
            <p:cNvSpPr>
              <a:spLocks noChangeArrowheads="1"/>
            </p:cNvSpPr>
            <p:nvPr/>
          </p:nvSpPr>
          <p:spPr bwMode="auto">
            <a:xfrm>
              <a:off x="4600" y="2928"/>
              <a:ext cx="8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40" name="Rectangle 114"/>
            <p:cNvSpPr>
              <a:spLocks noChangeArrowheads="1"/>
            </p:cNvSpPr>
            <p:nvPr/>
          </p:nvSpPr>
          <p:spPr bwMode="auto">
            <a:xfrm>
              <a:off x="4560" y="3024"/>
              <a:ext cx="8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20541" name="Rectangle 115"/>
            <p:cNvSpPr>
              <a:spLocks noChangeArrowheads="1"/>
            </p:cNvSpPr>
            <p:nvPr/>
          </p:nvSpPr>
          <p:spPr bwMode="auto">
            <a:xfrm>
              <a:off x="4792" y="3120"/>
              <a:ext cx="82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40000"/>
                </a:lnSpc>
                <a:spcBef>
                  <a:spcPct val="20000"/>
                </a:spcBef>
                <a:buFont typeface="Arial" charset="0"/>
                <a:buNone/>
              </a:pPr>
              <a:endParaRPr lang="zh-CN" altLang="en-US" sz="2400">
                <a:latin typeface="Century" pitchFamily="18" charset="0"/>
              </a:endParaRPr>
            </a:p>
          </p:txBody>
        </p:sp>
        <p:sp>
          <p:nvSpPr>
            <p:cNvPr id="140404" name="Text Box 116"/>
            <p:cNvSpPr txBox="1">
              <a:spLocks noChangeArrowheads="1"/>
            </p:cNvSpPr>
            <p:nvPr/>
          </p:nvSpPr>
          <p:spPr bwMode="auto">
            <a:xfrm>
              <a:off x="2448" y="331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5.00</a:t>
              </a:r>
            </a:p>
          </p:txBody>
        </p:sp>
        <p:sp>
          <p:nvSpPr>
            <p:cNvPr id="140405" name="Text Box 117"/>
            <p:cNvSpPr txBox="1">
              <a:spLocks noChangeArrowheads="1"/>
            </p:cNvSpPr>
            <p:nvPr/>
          </p:nvSpPr>
          <p:spPr bwMode="auto">
            <a:xfrm>
              <a:off x="2496" y="307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3.20</a:t>
              </a:r>
            </a:p>
          </p:txBody>
        </p:sp>
        <p:sp>
          <p:nvSpPr>
            <p:cNvPr id="140406" name="Text Box 118"/>
            <p:cNvSpPr txBox="1">
              <a:spLocks noChangeArrowheads="1"/>
            </p:cNvSpPr>
            <p:nvPr/>
          </p:nvSpPr>
          <p:spPr bwMode="auto">
            <a:xfrm>
              <a:off x="3888" y="307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0.71</a:t>
              </a:r>
            </a:p>
          </p:txBody>
        </p:sp>
        <p:sp>
          <p:nvSpPr>
            <p:cNvPr id="140407" name="Text Box 119"/>
            <p:cNvSpPr txBox="1">
              <a:spLocks noChangeArrowheads="1"/>
            </p:cNvSpPr>
            <p:nvPr/>
          </p:nvSpPr>
          <p:spPr bwMode="auto">
            <a:xfrm>
              <a:off x="3168" y="3600"/>
              <a:ext cx="141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753</a:t>
              </a:r>
            </a:p>
          </p:txBody>
        </p:sp>
        <p:sp>
          <p:nvSpPr>
            <p:cNvPr id="140408" name="Text Box 120"/>
            <p:cNvSpPr txBox="1">
              <a:spLocks noChangeArrowheads="1"/>
            </p:cNvSpPr>
            <p:nvPr/>
          </p:nvSpPr>
          <p:spPr bwMode="auto">
            <a:xfrm>
              <a:off x="3168" y="3312"/>
              <a:ext cx="141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725</a:t>
              </a:r>
            </a:p>
          </p:txBody>
        </p:sp>
        <p:sp>
          <p:nvSpPr>
            <p:cNvPr id="140409" name="Text Box 121"/>
            <p:cNvSpPr txBox="1">
              <a:spLocks noChangeArrowheads="1"/>
            </p:cNvSpPr>
            <p:nvPr/>
          </p:nvSpPr>
          <p:spPr bwMode="auto">
            <a:xfrm>
              <a:off x="3168" y="3072"/>
              <a:ext cx="141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738</a:t>
              </a:r>
            </a:p>
          </p:txBody>
        </p:sp>
        <p:sp>
          <p:nvSpPr>
            <p:cNvPr id="140410" name="Text Box 122"/>
            <p:cNvSpPr txBox="1">
              <a:spLocks noChangeArrowheads="1"/>
            </p:cNvSpPr>
            <p:nvPr/>
          </p:nvSpPr>
          <p:spPr bwMode="auto">
            <a:xfrm>
              <a:off x="2448" y="355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7.30</a:t>
              </a:r>
            </a:p>
          </p:txBody>
        </p:sp>
        <p:sp>
          <p:nvSpPr>
            <p:cNvPr id="140411" name="Text Box 123"/>
            <p:cNvSpPr txBox="1">
              <a:spLocks noChangeArrowheads="1"/>
            </p:cNvSpPr>
            <p:nvPr/>
          </p:nvSpPr>
          <p:spPr bwMode="auto">
            <a:xfrm>
              <a:off x="4800" y="307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1.66</a:t>
              </a:r>
            </a:p>
          </p:txBody>
        </p:sp>
        <p:sp>
          <p:nvSpPr>
            <p:cNvPr id="140412" name="Text Box 124"/>
            <p:cNvSpPr txBox="1">
              <a:spLocks noChangeArrowheads="1"/>
            </p:cNvSpPr>
            <p:nvPr/>
          </p:nvSpPr>
          <p:spPr bwMode="auto">
            <a:xfrm>
              <a:off x="4800" y="331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2.66</a:t>
              </a:r>
            </a:p>
          </p:txBody>
        </p:sp>
        <p:sp>
          <p:nvSpPr>
            <p:cNvPr id="140413" name="Text Box 125"/>
            <p:cNvSpPr txBox="1">
              <a:spLocks noChangeArrowheads="1"/>
            </p:cNvSpPr>
            <p:nvPr/>
          </p:nvSpPr>
          <p:spPr bwMode="auto">
            <a:xfrm>
              <a:off x="4800" y="355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4.17</a:t>
              </a:r>
            </a:p>
          </p:txBody>
        </p:sp>
        <p:sp>
          <p:nvSpPr>
            <p:cNvPr id="140414" name="Text Box 126"/>
            <p:cNvSpPr txBox="1">
              <a:spLocks noChangeArrowheads="1"/>
            </p:cNvSpPr>
            <p:nvPr/>
          </p:nvSpPr>
          <p:spPr bwMode="auto">
            <a:xfrm>
              <a:off x="3936" y="3600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0.75</a:t>
              </a:r>
            </a:p>
          </p:txBody>
        </p:sp>
        <p:sp>
          <p:nvSpPr>
            <p:cNvPr id="140415" name="Text Box 127"/>
            <p:cNvSpPr txBox="1">
              <a:spLocks noChangeArrowheads="1"/>
            </p:cNvSpPr>
            <p:nvPr/>
          </p:nvSpPr>
          <p:spPr bwMode="auto">
            <a:xfrm>
              <a:off x="3888" y="3312"/>
              <a:ext cx="164" cy="11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1200">
                  <a:latin typeface="Times New Roman" pitchFamily="18" charset="0"/>
                </a:rPr>
                <a:t>0.76</a:t>
              </a:r>
            </a:p>
          </p:txBody>
        </p:sp>
      </p:grpSp>
      <p:sp>
        <p:nvSpPr>
          <p:cNvPr id="127" name="Rectangle 2"/>
          <p:cNvSpPr>
            <a:spLocks noGrp="1"/>
          </p:cNvSpPr>
          <p:nvPr>
            <p:ph type="title" idx="4294967295"/>
          </p:nvPr>
        </p:nvSpPr>
        <p:spPr>
          <a:xfrm>
            <a:off x="1143000" y="692150"/>
            <a:ext cx="7065963" cy="576263"/>
          </a:xfrm>
        </p:spPr>
        <p:txBody>
          <a:bodyPr/>
          <a:lstStyle/>
          <a:p>
            <a:pPr eaLnBrk="1" hangingPunct="1"/>
            <a:r>
              <a:rPr lang="zh-CN" altLang="zh-CN" sz="2000" b="1" dirty="0" smtClean="0">
                <a:latin typeface="Times New Roman" pitchFamily="18" charset="0"/>
                <a:ea typeface="宋体" pitchFamily="2" charset="-122"/>
              </a:rPr>
              <a:t>DSSC </a:t>
            </a:r>
            <a:r>
              <a:rPr lang="en-US" altLang="zh-CN" sz="2000" b="1" dirty="0" smtClean="0">
                <a:latin typeface="Times New Roman" pitchFamily="18" charset="0"/>
                <a:ea typeface="宋体" pitchFamily="2" charset="-122"/>
              </a:rPr>
              <a:t>performance</a:t>
            </a:r>
            <a:r>
              <a:rPr lang="zh-CN" altLang="zh-CN" sz="2000" b="1" dirty="0" smtClean="0">
                <a:latin typeface="Times New Roman" pitchFamily="18" charset="0"/>
                <a:ea typeface="宋体" pitchFamily="2" charset="-122"/>
              </a:rPr>
              <a:t> of shock induced N</a:t>
            </a:r>
            <a:r>
              <a:rPr lang="en-US" altLang="zh-CN" sz="2000" b="1" dirty="0" smtClean="0">
                <a:latin typeface="Times New Roman" pitchFamily="18" charset="0"/>
                <a:ea typeface="宋体" pitchFamily="2" charset="-122"/>
              </a:rPr>
              <a:t>-</a:t>
            </a:r>
            <a:r>
              <a:rPr lang="zh-CN" altLang="zh-CN" sz="2000" b="1" dirty="0" smtClean="0">
                <a:latin typeface="Times New Roman" pitchFamily="18" charset="0"/>
                <a:ea typeface="宋体" pitchFamily="2" charset="-122"/>
              </a:rPr>
              <a:t>dop</a:t>
            </a:r>
            <a:r>
              <a:rPr lang="en-US" altLang="zh-CN" sz="2000" b="1" dirty="0" err="1" smtClean="0">
                <a:latin typeface="Times New Roman" pitchFamily="18" charset="0"/>
                <a:ea typeface="宋体" pitchFamily="2" charset="-122"/>
              </a:rPr>
              <a:t>ed</a:t>
            </a:r>
            <a:r>
              <a:rPr lang="zh-CN" altLang="zh-CN" sz="2000" b="1" dirty="0" smtClean="0"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000" b="1" dirty="0" smtClean="0">
                <a:latin typeface="Times New Roman" pitchFamily="18" charset="0"/>
                <a:ea typeface="宋体" pitchFamily="2" charset="-122"/>
              </a:rPr>
              <a:t>TiO</a:t>
            </a:r>
            <a:r>
              <a:rPr lang="en-US" altLang="zh-CN" sz="1800" b="1" dirty="0" smtClean="0">
                <a:latin typeface="Times New Roman" pitchFamily="18" charset="0"/>
                <a:ea typeface="宋体" pitchFamily="2" charset="-122"/>
              </a:rPr>
              <a:t>2</a:t>
            </a:r>
            <a:endParaRPr lang="zh-CN" altLang="en-US" sz="1800" b="1" dirty="0" smtClean="0">
              <a:latin typeface="Times New Roman" pitchFamily="18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Nitrogen doped TiO2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was obtained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by shock treatment of a mixture of TiO2 precursor and nitrogen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resources. Nitrogen doped TiO2 exhibits e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nhanced visible-light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photocatalytic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activity.</a:t>
            </a:r>
            <a:endParaRPr lang="en-US" altLang="zh-CN" sz="2400" dirty="0" smtClean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Pure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Srilankite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TiO2 can be obtained by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shock-induced phase transition;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Shock-induced doping might be a promising method  for powder modification.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/>
          </p:cNvSpPr>
          <p:nvPr>
            <p:ph type="title" idx="4294967295"/>
          </p:nvPr>
        </p:nvSpPr>
        <p:spPr>
          <a:xfrm>
            <a:off x="1143000" y="685800"/>
            <a:ext cx="7065963" cy="576263"/>
          </a:xfrm>
        </p:spPr>
        <p:txBody>
          <a:bodyPr/>
          <a:lstStyle/>
          <a:p>
            <a:pPr eaLnBrk="1" hangingPunct="1"/>
            <a:r>
              <a:rPr lang="de-DE" altLang="zh-CN" sz="2800" b="1" dirty="0" smtClean="0">
                <a:latin typeface="Times New Roman" pitchFamily="18" charset="0"/>
                <a:ea typeface="宋体" pitchFamily="2" charset="-122"/>
              </a:rPr>
              <a:t>Conclusions</a:t>
            </a:r>
            <a:endParaRPr lang="zh-CN" altLang="en-US" sz="2400" b="1" dirty="0" smtClean="0">
              <a:latin typeface="Times New Roman" pitchFamily="18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标题 3"/>
          <p:cNvSpPr>
            <a:spLocks noGrp="1"/>
          </p:cNvSpPr>
          <p:nvPr>
            <p:ph type="ctrTitle"/>
          </p:nvPr>
        </p:nvSpPr>
        <p:spPr>
          <a:xfrm>
            <a:off x="900113" y="2060848"/>
            <a:ext cx="7343775" cy="331284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b="1" dirty="0" smtClean="0">
                <a:solidFill>
                  <a:srgbClr val="0070C0"/>
                </a:solidFill>
                <a:latin typeface="Arial" charset="0"/>
                <a:ea typeface="宋体" pitchFamily="2" charset="-122"/>
                <a:cs typeface="Arial" charset="0"/>
              </a:rPr>
              <a:t>Thank you for your attention!</a:t>
            </a:r>
            <a:r>
              <a:rPr lang="en-US" altLang="zh-CN" b="1" dirty="0" smtClean="0">
                <a:solidFill>
                  <a:srgbClr val="FF0000"/>
                </a:solidFill>
                <a:latin typeface="Arial" charset="0"/>
                <a:ea typeface="宋体" pitchFamily="2" charset="-122"/>
                <a:cs typeface="Arial" charset="0"/>
              </a:rPr>
              <a:t/>
            </a:r>
            <a:br>
              <a:rPr lang="en-US" altLang="zh-CN" b="1" dirty="0" smtClean="0">
                <a:solidFill>
                  <a:srgbClr val="FF0000"/>
                </a:solidFill>
                <a:latin typeface="Arial" charset="0"/>
                <a:ea typeface="宋体" pitchFamily="2" charset="-122"/>
                <a:cs typeface="Arial" charset="0"/>
              </a:rPr>
            </a:br>
            <a:r>
              <a:rPr lang="en-US" altLang="zh-CN" dirty="0" smtClean="0">
                <a:solidFill>
                  <a:srgbClr val="17375E"/>
                </a:solidFill>
                <a:latin typeface="Arial" charset="0"/>
                <a:ea typeface="宋体" pitchFamily="2" charset="-122"/>
                <a:cs typeface="Arial" charset="0"/>
              </a:rPr>
              <a:t/>
            </a:r>
            <a:br>
              <a:rPr lang="en-US" altLang="zh-CN" dirty="0" smtClean="0">
                <a:solidFill>
                  <a:srgbClr val="17375E"/>
                </a:solidFill>
                <a:latin typeface="Arial" charset="0"/>
                <a:ea typeface="宋体" pitchFamily="2" charset="-122"/>
                <a:cs typeface="Arial" charset="0"/>
              </a:rPr>
            </a:br>
            <a:r>
              <a:rPr lang="en-US" altLang="zh-CN" sz="3200" dirty="0" smtClean="0">
                <a:latin typeface="Arial" charset="0"/>
                <a:ea typeface="宋体" pitchFamily="2" charset="-122"/>
                <a:cs typeface="Arial" charset="0"/>
              </a:rPr>
              <a:t>http://shock.bit.edu.cn</a:t>
            </a:r>
            <a:br>
              <a:rPr lang="en-US" altLang="zh-CN" sz="3200" dirty="0" smtClean="0">
                <a:latin typeface="Arial" charset="0"/>
                <a:ea typeface="宋体" pitchFamily="2" charset="-122"/>
                <a:cs typeface="Arial" charset="0"/>
              </a:rPr>
            </a:br>
            <a:r>
              <a:rPr lang="en-US" altLang="zh-CN" sz="3200" dirty="0" smtClean="0">
                <a:latin typeface="Arial" charset="0"/>
                <a:ea typeface="宋体" pitchFamily="2" charset="-122"/>
                <a:cs typeface="Arial" charset="0"/>
              </a:rPr>
              <a:t>E-mail: pwchen@bit.edu.cn</a:t>
            </a:r>
            <a:endParaRPr lang="zh-CN" altLang="en-US" sz="3200" dirty="0" smtClean="0">
              <a:latin typeface="Arial" charset="0"/>
              <a:ea typeface="宋体" pitchFamily="2" charset="-122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" y="260350"/>
            <a:ext cx="4483100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60350"/>
            <a:ext cx="410527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图片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3" y="3357563"/>
            <a:ext cx="4410075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1619250" y="2924175"/>
            <a:ext cx="1820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/>
              <a:t>BIT Main Campus</a:t>
            </a:r>
            <a:endParaRPr lang="zh-CN" altLang="en-US" dirty="0"/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6156325" y="2987675"/>
            <a:ext cx="1995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/>
              <a:t>LiangXiang Campus</a:t>
            </a:r>
            <a:endParaRPr lang="zh-CN" altLang="en-US"/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1692275" y="6381750"/>
            <a:ext cx="162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/>
              <a:t>Zhuhai Campus</a:t>
            </a:r>
            <a:endParaRPr lang="zh-CN" altLang="en-US"/>
          </a:p>
        </p:txBody>
      </p: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5651500" y="6381750"/>
            <a:ext cx="2479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West Mountain Campus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30729" name="图片 9" descr="西山实验区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702050"/>
            <a:ext cx="391795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628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sz="2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State Key Laboratory of Explosion Science and Technology (SKLEST)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00112" y="3141663"/>
            <a:ext cx="734429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Research areas: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latin typeface="Times New Roman" pitchFamily="18" charset="0"/>
                <a:ea typeface="+mn-ea"/>
                <a:cs typeface="Times New Roman" pitchFamily="18" charset="0"/>
              </a:rPr>
              <a:t>Theory and Applied Technology of Energetic Materials;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latin typeface="Times New Roman" pitchFamily="18" charset="0"/>
                <a:ea typeface="+mn-ea"/>
                <a:cs typeface="Times New Roman" pitchFamily="18" charset="0"/>
              </a:rPr>
              <a:t>Detonation and Explosion Technology;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latin typeface="Times New Roman" pitchFamily="18" charset="0"/>
                <a:ea typeface="+mn-ea"/>
                <a:cs typeface="Times New Roman" pitchFamily="18" charset="0"/>
              </a:rPr>
              <a:t>Impact Dynamics of Materials;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latin typeface="Times New Roman" pitchFamily="18" charset="0"/>
                <a:ea typeface="+mn-ea"/>
                <a:cs typeface="Times New Roman" pitchFamily="18" charset="0"/>
              </a:rPr>
              <a:t>Explosion Effects and Protection Technology;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latin typeface="Times New Roman" pitchFamily="18" charset="0"/>
                <a:ea typeface="+mn-ea"/>
                <a:cs typeface="Times New Roman" pitchFamily="18" charset="0"/>
              </a:rPr>
              <a:t>Explosion Safety </a:t>
            </a:r>
            <a:r>
              <a:rPr lang="en-US" altLang="zh-CN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and Assessment.</a:t>
            </a:r>
            <a:endParaRPr lang="en-US" altLang="zh-CN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692150"/>
            <a:ext cx="7065962" cy="604838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</a:rPr>
              <a:t>Facilities</a:t>
            </a:r>
          </a:p>
        </p:txBody>
      </p:sp>
      <p:pic>
        <p:nvPicPr>
          <p:cNvPr id="33795" name="Picture 3" descr="５７压剪炮１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75" y="620713"/>
            <a:ext cx="3678238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65163" y="3141663"/>
            <a:ext cx="3887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zh-CN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Φ </a:t>
            </a:r>
            <a:r>
              <a:rPr lang="en-US" altLang="zh-CN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57mm gas gun </a:t>
            </a:r>
          </a:p>
        </p:txBody>
      </p:sp>
      <p:pic>
        <p:nvPicPr>
          <p:cNvPr id="33797" name="Picture 4" descr="轻气炮（三七炮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100" y="576263"/>
            <a:ext cx="35052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4608513" y="3213100"/>
            <a:ext cx="3887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zh-CN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Φ </a:t>
            </a:r>
            <a:r>
              <a:rPr lang="en-US" altLang="zh-CN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37mm gas gun </a:t>
            </a:r>
          </a:p>
        </p:txBody>
      </p:sp>
      <p:pic>
        <p:nvPicPr>
          <p:cNvPr id="33799" name="Picture 5" descr="P92401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3716338"/>
            <a:ext cx="34067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3"/>
          <p:cNvSpPr txBox="1">
            <a:spLocks noChangeArrowheads="1"/>
          </p:cNvSpPr>
          <p:nvPr/>
        </p:nvSpPr>
        <p:spPr bwMode="auto">
          <a:xfrm>
            <a:off x="107950" y="6381750"/>
            <a:ext cx="4679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two-stage gas gun</a:t>
            </a:r>
          </a:p>
        </p:txBody>
      </p:sp>
      <p:pic>
        <p:nvPicPr>
          <p:cNvPr id="33801" name="Picture 5" descr="多级炮图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3933825"/>
            <a:ext cx="4681537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3"/>
          <p:cNvSpPr txBox="1">
            <a:spLocks noChangeArrowheads="1"/>
          </p:cNvSpPr>
          <p:nvPr/>
        </p:nvSpPr>
        <p:spPr bwMode="auto">
          <a:xfrm>
            <a:off x="4211638" y="6375400"/>
            <a:ext cx="467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three-stage gas gun (under construction)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692150"/>
            <a:ext cx="7065962" cy="604838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</a:rPr>
              <a:t>Facilities</a:t>
            </a:r>
          </a:p>
        </p:txBody>
      </p:sp>
      <p:pic>
        <p:nvPicPr>
          <p:cNvPr id="34819" name="Picture 4" descr="IMG_1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205038"/>
            <a:ext cx="352107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576263" y="4941888"/>
            <a:ext cx="4067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Electric gun</a:t>
            </a:r>
          </a:p>
        </p:txBody>
      </p:sp>
      <p:pic>
        <p:nvPicPr>
          <p:cNvPr id="34821" name="Picture 4" descr="100_0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316163"/>
            <a:ext cx="3827462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4860925" y="5013325"/>
            <a:ext cx="388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Shock wave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065962" cy="604838"/>
          </a:xfrm>
        </p:spPr>
        <p:txBody>
          <a:bodyPr/>
          <a:lstStyle/>
          <a:p>
            <a:pPr eaLnBrk="1" hangingPunct="1"/>
            <a:r>
              <a:rPr lang="en-US" altLang="zh-CN" smtClean="0">
                <a:latin typeface="Arial" charset="0"/>
                <a:ea typeface="宋体" pitchFamily="2" charset="-122"/>
              </a:rPr>
              <a:t>Facilities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65163" y="3213100"/>
            <a:ext cx="3887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Explosion chamber and Flash x-ray </a:t>
            </a:r>
          </a:p>
        </p:txBody>
      </p:sp>
      <p:pic>
        <p:nvPicPr>
          <p:cNvPr id="35844" name="Picture 4" descr="A620 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75" y="550863"/>
            <a:ext cx="38227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A620 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587375"/>
            <a:ext cx="372427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4791075" y="3213100"/>
            <a:ext cx="3887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latin typeface="Times New Roman" pitchFamily="18" charset="0"/>
                <a:ea typeface="MS PMincho" pitchFamily="18" charset="-128"/>
                <a:cs typeface="Times New Roman" pitchFamily="18" charset="0"/>
              </a:rPr>
              <a:t>High speed camera</a:t>
            </a:r>
          </a:p>
        </p:txBody>
      </p:sp>
      <p:pic>
        <p:nvPicPr>
          <p:cNvPr id="35847" name="Picture 3" descr="GSJ照相机本体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938" y="3857625"/>
            <a:ext cx="335121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5" descr="二点双灵敏度激光干涉系统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4575" y="3867150"/>
            <a:ext cx="29575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 Box 6"/>
          <p:cNvSpPr txBox="1">
            <a:spLocks noChangeArrowheads="1"/>
          </p:cNvSpPr>
          <p:nvPr/>
        </p:nvSpPr>
        <p:spPr bwMode="auto">
          <a:xfrm>
            <a:off x="5565775" y="6165850"/>
            <a:ext cx="1382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  <a:cs typeface="Times New Roman" pitchFamily="18" charset="0"/>
              </a:rPr>
              <a:t>VISAR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Office 主题​​">
      <a:majorFont>
        <a:latin typeface=""/>
        <a:ea typeface=""/>
        <a:cs typeface=""/>
      </a:majorFont>
      <a:minorFont>
        <a:latin typeface="Centu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</TotalTime>
  <Words>1382</Words>
  <Application>Microsoft Office PowerPoint</Application>
  <PresentationFormat>全屏显示(4:3)</PresentationFormat>
  <Paragraphs>368</Paragraphs>
  <Slides>43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43</vt:i4>
      </vt:variant>
    </vt:vector>
  </HeadingPairs>
  <TitlesOfParts>
    <vt:vector size="47" baseType="lpstr">
      <vt:lpstr>3_Office 主题​​</vt:lpstr>
      <vt:lpstr>Graph</vt:lpstr>
      <vt:lpstr>Microsoft 公式 3.0</vt:lpstr>
      <vt:lpstr>Origin Graph</vt:lpstr>
      <vt:lpstr>Elemental doping and phase transition of TiO2 induced by shock waves</vt:lpstr>
      <vt:lpstr>幻灯片 2</vt:lpstr>
      <vt:lpstr>幻灯片 3</vt:lpstr>
      <vt:lpstr>幻灯片 4</vt:lpstr>
      <vt:lpstr>幻灯片 5</vt:lpstr>
      <vt:lpstr>State Key Laboratory of Explosion Science and Technology (SKLEST) </vt:lpstr>
      <vt:lpstr>Facilities</vt:lpstr>
      <vt:lpstr>Facilities</vt:lpstr>
      <vt:lpstr>Facilities</vt:lpstr>
      <vt:lpstr>幻灯片 10</vt:lpstr>
      <vt:lpstr>幻灯片 11</vt:lpstr>
      <vt:lpstr>幻灯片 12</vt:lpstr>
      <vt:lpstr>幻灯片 13</vt:lpstr>
      <vt:lpstr>Explosive welding in China</vt:lpstr>
      <vt:lpstr>幻灯片 15</vt:lpstr>
      <vt:lpstr>幻灯片 16</vt:lpstr>
      <vt:lpstr>Outline</vt:lpstr>
      <vt:lpstr>Elemental doping of TiO2</vt:lpstr>
      <vt:lpstr>Elemental doping of TiO2</vt:lpstr>
      <vt:lpstr>Phase transition of TiO2</vt:lpstr>
      <vt:lpstr>Materials</vt:lpstr>
      <vt:lpstr>Content</vt:lpstr>
      <vt:lpstr>Effects of shock wave intensity</vt:lpstr>
      <vt:lpstr>幻灯片 24</vt:lpstr>
      <vt:lpstr>幻灯片 25</vt:lpstr>
      <vt:lpstr>Content</vt:lpstr>
      <vt:lpstr>幻灯片 27</vt:lpstr>
      <vt:lpstr>幻灯片 28</vt:lpstr>
      <vt:lpstr>Synthesis of  high-pressure phase of TiO2（T2) </vt:lpstr>
      <vt:lpstr>幻灯片 30</vt:lpstr>
      <vt:lpstr>幻灯片 31</vt:lpstr>
      <vt:lpstr>Thermal stability</vt:lpstr>
      <vt:lpstr>Content</vt:lpstr>
      <vt:lpstr>Photocatalytic evaluation of N-doped TiO2 and high pressure phase TiO2</vt:lpstr>
      <vt:lpstr>幻灯片 35</vt:lpstr>
      <vt:lpstr>幻灯片 36</vt:lpstr>
      <vt:lpstr>幻灯片 37</vt:lpstr>
      <vt:lpstr>Photo electrochemical activity of TiO2 after shock processing</vt:lpstr>
      <vt:lpstr>Photo electrochemical activity of N-doped TiO2</vt:lpstr>
      <vt:lpstr>Photo electrochemical activity of high-pressure phase of TiO2</vt:lpstr>
      <vt:lpstr>DSSC performance of shock induced N-doped TiO2</vt:lpstr>
      <vt:lpstr>Conclusions</vt:lpstr>
      <vt:lpstr>Thank you for your attention!  http://shock.bit.edu.cn E-mail: pwchen@bit.edu.cn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shockphysics</dc:creator>
  <cp:lastModifiedBy>shockphysics</cp:lastModifiedBy>
  <cp:revision>390</cp:revision>
  <dcterms:modified xsi:type="dcterms:W3CDTF">2012-05-04T07:58:03Z</dcterms:modified>
</cp:coreProperties>
</file>