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0"/>
  </p:notesMasterIdLst>
  <p:sldIdLst>
    <p:sldId id="256" r:id="rId2"/>
    <p:sldId id="266" r:id="rId3"/>
    <p:sldId id="265" r:id="rId4"/>
    <p:sldId id="260" r:id="rId5"/>
    <p:sldId id="261" r:id="rId6"/>
    <p:sldId id="268" r:id="rId7"/>
    <p:sldId id="259" r:id="rId8"/>
    <p:sldId id="273" r:id="rId9"/>
    <p:sldId id="263" r:id="rId10"/>
    <p:sldId id="257" r:id="rId11"/>
    <p:sldId id="269" r:id="rId12"/>
    <p:sldId id="258" r:id="rId13"/>
    <p:sldId id="270" r:id="rId14"/>
    <p:sldId id="272" r:id="rId15"/>
    <p:sldId id="271" r:id="rId16"/>
    <p:sldId id="264" r:id="rId17"/>
    <p:sldId id="267" r:id="rId18"/>
    <p:sldId id="26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F9385-8C6F-486C-A4B7-2A3B767E8298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F458F-5A28-49EA-976B-77C4AF4BF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0D8C3C-9A5B-4994-A23B-67DDD3A60A4D}" type="datetime1">
              <a:rPr lang="ru-RU" smtClean="0"/>
              <a:pPr/>
              <a:t>03.05.2012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66878A-7C92-4A23-B385-AD98CFB3C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AEF93C-DBE1-46D9-ACE5-4CEDDD7E124B}" type="datetime1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66878A-7C92-4A23-B385-AD98CFB3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9D154-34FA-4422-8C2F-BEC40683D0A9}" type="datetime1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66878A-7C92-4A23-B385-AD98CFB3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2E5C2-F277-437C-A831-2A6BA04B5465}" type="datetime1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66878A-7C92-4A23-B385-AD98CFB3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7197A-9B55-457D-B85C-251C12B95E3F}" type="datetime1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66878A-7C92-4A23-B385-AD98CFB3C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51DFF3-B2EE-47D5-BBE6-AAE7D41EB71D}" type="datetime1">
              <a:rPr lang="ru-RU" smtClean="0"/>
              <a:pPr/>
              <a:t>03.05.2012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66878A-7C92-4A23-B385-AD98CFB3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60D6E-D8CE-4E2D-88FC-18950777A296}" type="datetime1">
              <a:rPr lang="ru-RU" smtClean="0"/>
              <a:pPr/>
              <a:t>03.05.2012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66878A-7C92-4A23-B385-AD98CFB3C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29EEC8-0010-4EC1-B378-38D82E749FE5}" type="datetime1">
              <a:rPr lang="ru-RU" smtClean="0"/>
              <a:pPr/>
              <a:t>03.05.2012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66878A-7C92-4A23-B385-AD98CFB3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5A6B51-00C4-4202-808E-CF8759D1FAE1}" type="datetime1">
              <a:rPr lang="ru-RU" smtClean="0"/>
              <a:pPr/>
              <a:t>03.05.2012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66878A-7C92-4A23-B385-AD98CFB3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A1C69-0D41-4701-9991-CCFF773F58CC}" type="datetime1">
              <a:rPr lang="ru-RU" smtClean="0"/>
              <a:pPr/>
              <a:t>03.05.2012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66878A-7C92-4A23-B385-AD98CFB3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20FC344-2841-45FD-9985-4AE169CE8066}" type="datetime1">
              <a:rPr lang="ru-RU" smtClean="0"/>
              <a:pPr/>
              <a:t>03.05.2012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966878A-7C92-4A23-B385-AD98CFB3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270801B-BE60-4CC3-A640-C835B5EF9D58}" type="datetime1">
              <a:rPr lang="ru-RU" smtClean="0"/>
              <a:pPr/>
              <a:t>03.05.2012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966878A-7C92-4A23-B385-AD98CFB3C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789040"/>
            <a:ext cx="8015318" cy="2603752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FABRICATION OF corrosion-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resistanT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multilayer materials by explosive welding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000240"/>
            <a:ext cx="7772400" cy="15087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PENZA  STATE UNUVERSITY</a:t>
            </a:r>
            <a:endParaRPr lang="ru-RU" sz="2800" dirty="0" smtClean="0"/>
          </a:p>
          <a:p>
            <a:r>
              <a:rPr lang="en-US" sz="2800" dirty="0" smtClean="0"/>
              <a:t> PENZA , RUSSIA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40476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Anode</a:t>
            </a:r>
            <a:r>
              <a:rPr lang="en-US" dirty="0" smtClean="0"/>
              <a:t> solution reactions of protector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99592" y="2492897"/>
          <a:ext cx="7776864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814032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r>
                        <a:rPr lang="en-US" sz="3600" dirty="0" smtClean="0">
                          <a:latin typeface="Arial" pitchFamily="34" charset="0"/>
                          <a:cs typeface="Arial" pitchFamily="34" charset="0"/>
                        </a:rPr>
                        <a:t>node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itchFamily="34" charset="0"/>
                          <a:cs typeface="Arial" pitchFamily="34" charset="0"/>
                        </a:rPr>
                        <a:t>Cathode</a:t>
                      </a:r>
                      <a:endParaRPr lang="ru-RU" sz="3600" dirty="0"/>
                    </a:p>
                  </a:txBody>
                  <a:tcPr/>
                </a:tc>
              </a:tr>
              <a:tr h="24983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latin typeface="Arial" pitchFamily="34" charset="0"/>
                          <a:cs typeface="Arial" pitchFamily="34" charset="0"/>
                        </a:rPr>
                        <a:t>Fe</a:t>
                      </a:r>
                      <a:r>
                        <a:rPr lang="ru-RU" sz="3600" baseline="300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3600" dirty="0" smtClean="0">
                          <a:latin typeface="Arial" pitchFamily="34" charset="0"/>
                          <a:cs typeface="Arial" pitchFamily="34" charset="0"/>
                        </a:rPr>
                        <a:t> → Fe</a:t>
                      </a:r>
                      <a:r>
                        <a:rPr lang="ru-RU" sz="3600" baseline="30000" dirty="0" smtClean="0">
                          <a:latin typeface="Arial" pitchFamily="34" charset="0"/>
                          <a:cs typeface="Arial" pitchFamily="34" charset="0"/>
                        </a:rPr>
                        <a:t>+2</a:t>
                      </a:r>
                      <a:r>
                        <a:rPr lang="ru-RU" sz="3600" dirty="0" smtClean="0">
                          <a:latin typeface="Arial" pitchFamily="34" charset="0"/>
                          <a:cs typeface="Arial" pitchFamily="34" charset="0"/>
                        </a:rPr>
                        <a:t> + 2e</a:t>
                      </a:r>
                    </a:p>
                    <a:p>
                      <a:pPr algn="ctr"/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3600" dirty="0" smtClean="0">
                          <a:latin typeface="Arial" pitchFamily="34" charset="0"/>
                          <a:cs typeface="Arial" pitchFamily="34" charset="0"/>
                        </a:rPr>
                        <a:t>Fe</a:t>
                      </a:r>
                      <a:r>
                        <a:rPr lang="ru-RU" sz="3600" baseline="30000" dirty="0" smtClean="0">
                          <a:latin typeface="Arial" pitchFamily="34" charset="0"/>
                          <a:cs typeface="Arial" pitchFamily="34" charset="0"/>
                        </a:rPr>
                        <a:t>+3</a:t>
                      </a:r>
                      <a:r>
                        <a:rPr lang="ru-RU" sz="3600" dirty="0" smtClean="0">
                          <a:latin typeface="Arial" pitchFamily="34" charset="0"/>
                          <a:cs typeface="Arial" pitchFamily="34" charset="0"/>
                        </a:rPr>
                        <a:t>+ 2e → Fe</a:t>
                      </a:r>
                      <a:r>
                        <a:rPr lang="ru-RU" sz="3600" baseline="30000" dirty="0" smtClean="0">
                          <a:latin typeface="Arial" pitchFamily="34" charset="0"/>
                          <a:cs typeface="Arial" pitchFamily="34" charset="0"/>
                        </a:rPr>
                        <a:t>+2</a:t>
                      </a:r>
                      <a:r>
                        <a:rPr lang="ru-RU" sz="3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>
                        <a:buNone/>
                      </a:pPr>
                      <a:r>
                        <a:rPr lang="ru-RU" sz="3600" dirty="0" smtClean="0">
                          <a:latin typeface="Arial" pitchFamily="34" charset="0"/>
                          <a:cs typeface="Arial" pitchFamily="34" charset="0"/>
                        </a:rPr>
                        <a:t>2H</a:t>
                      </a:r>
                      <a:r>
                        <a:rPr lang="ru-RU" sz="3600" baseline="30000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lang="ru-RU" sz="3600" dirty="0" smtClean="0">
                          <a:latin typeface="Arial" pitchFamily="34" charset="0"/>
                          <a:cs typeface="Arial" pitchFamily="34" charset="0"/>
                        </a:rPr>
                        <a:t> + 2e → H</a:t>
                      </a:r>
                      <a:r>
                        <a:rPr lang="ru-RU" sz="3600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  <a:p>
                      <a:pPr algn="ctr"/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878A-7C92-4A23-B385-AD98CFB3C71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quantitative measures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The number of  holes on the unit of area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The depth of  holes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The number of  holes that was formed for long period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878A-7C92-4A23-B385-AD98CFB3C71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016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Specimen</a:t>
            </a:r>
            <a:r>
              <a:rPr lang="en-US" dirty="0" smtClean="0"/>
              <a:t> with synthetic </a:t>
            </a:r>
            <a:r>
              <a:rPr lang="en-US" dirty="0" err="1" smtClean="0"/>
              <a:t>pittings</a:t>
            </a:r>
            <a:endParaRPr lang="ru-RU" dirty="0"/>
          </a:p>
        </p:txBody>
      </p:sp>
      <p:pic>
        <p:nvPicPr>
          <p:cNvPr id="12" name="Содержимое 5" descr="DSCN05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2518569"/>
            <a:ext cx="4038600" cy="3028950"/>
          </a:xfrm>
        </p:spPr>
      </p:pic>
      <p:pic>
        <p:nvPicPr>
          <p:cNvPr id="14" name="Содержимое 6" descr="DSCN058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2518569"/>
            <a:ext cx="4038600" cy="302895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878A-7C92-4A23-B385-AD98CFB3C71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</a:t>
            </a:r>
            <a:r>
              <a:rPr lang="en-US" dirty="0" smtClean="0"/>
              <a:t> quantitative measures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3315568" cy="4525963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The</a:t>
            </a:r>
            <a:r>
              <a:rPr lang="en-US" sz="3200" dirty="0" smtClean="0"/>
              <a:t> growth  rate of the cavity  in different environments</a:t>
            </a:r>
          </a:p>
          <a:p>
            <a:r>
              <a:rPr lang="en-US" sz="3200" dirty="0" smtClean="0"/>
              <a:t>The hole diameter  impact on growth  rate </a:t>
            </a:r>
            <a:endParaRPr lang="ru-RU" sz="3200" dirty="0"/>
          </a:p>
        </p:txBody>
      </p:sp>
      <p:pic>
        <p:nvPicPr>
          <p:cNvPr id="7" name="Содержимое 6" descr="Рисунок2_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19303"/>
          <a:stretch>
            <a:fillRect/>
          </a:stretch>
        </p:blipFill>
        <p:spPr>
          <a:xfrm>
            <a:off x="3491880" y="1844824"/>
            <a:ext cx="5336767" cy="377707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878A-7C92-4A23-B385-AD98CFB3C71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2064"/>
            <a:ext cx="8352928" cy="1188744"/>
          </a:xfrm>
        </p:spPr>
        <p:txBody>
          <a:bodyPr/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Stainless steel – copper - stainless steel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12Х18Н10Т –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M1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– 12Х18Н10Т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878A-7C92-4A23-B385-AD98CFB3C719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7" name="Содержимое 6" descr="DSCN0480-!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7924" y="2607310"/>
            <a:ext cx="6245352" cy="29260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electrochemical test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current test of short-circuited pair for different proportion between protector area and stainless steel area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878A-7C92-4A23-B385-AD98CFB3C71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Skolkovo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Innovation Centre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90488" indent="-22225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Project «Multilayer corrosion-resistant and heat-resistant material development, its technology and metal product fabrication»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André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Rozen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878A-7C92-4A23-B385-AD98CFB3C71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Skolkovo</a:t>
            </a:r>
            <a:r>
              <a:rPr lang="en-US" dirty="0" smtClean="0"/>
              <a:t> Innovation Centre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The benefits with regard to customs payments 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The tax benefits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The access to the infrastructure of the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Skolkovo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Innovation Centre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878A-7C92-4A23-B385-AD98CFB3C71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PENZA STATE UNIVERSITY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3200" dirty="0" smtClean="0"/>
              <a:t>metal@pnzgu.ru </a:t>
            </a:r>
          </a:p>
          <a:p>
            <a:pPr algn="ctr">
              <a:buFont typeface="Wingdings 2" pitchFamily="18" charset="2"/>
              <a:buNone/>
            </a:pPr>
            <a:endParaRPr lang="en-US" sz="3200" dirty="0" smtClean="0"/>
          </a:p>
          <a:p>
            <a:pPr algn="ctr">
              <a:buFont typeface="Wingdings 2" pitchFamily="18" charset="2"/>
              <a:buNone/>
            </a:pPr>
            <a:endParaRPr lang="en-US" sz="3200" dirty="0" smtClean="0"/>
          </a:p>
          <a:p>
            <a:pPr algn="ctr">
              <a:buFont typeface="Wingdings 2" pitchFamily="18" charset="2"/>
              <a:buNone/>
            </a:pPr>
            <a:r>
              <a:rPr lang="en-US" sz="3200" dirty="0" smtClean="0"/>
              <a:t>THANK  YOU  ATTENTION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878A-7C92-4A23-B385-AD98CFB3C71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68152"/>
          </a:xfrm>
        </p:spPr>
        <p:txBody>
          <a:bodyPr>
            <a:normAutofit/>
          </a:bodyPr>
          <a:lstStyle/>
          <a:p>
            <a:r>
              <a:rPr lang="en-US" dirty="0" smtClean="0"/>
              <a:t>Anodic</a:t>
            </a:r>
            <a:r>
              <a:rPr lang="ru-RU" dirty="0" smtClean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cathodic</a:t>
            </a:r>
            <a:r>
              <a:rPr lang="ru-RU" dirty="0" smtClean="0"/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polarization</a:t>
            </a:r>
            <a:r>
              <a:rPr lang="ru-RU" dirty="0" smtClean="0"/>
              <a:t> </a:t>
            </a:r>
            <a:r>
              <a:rPr lang="en-US" dirty="0" smtClean="0"/>
              <a:t>curves</a:t>
            </a:r>
            <a:endParaRPr lang="ru-RU" dirty="0"/>
          </a:p>
        </p:txBody>
      </p:sp>
      <p:pic>
        <p:nvPicPr>
          <p:cNvPr id="8" name="Содержимое 7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25" t="1665" r="1966" b="15076"/>
          <a:stretch>
            <a:fillRect/>
          </a:stretch>
        </p:blipFill>
        <p:spPr>
          <a:xfrm>
            <a:off x="1259632" y="2204864"/>
            <a:ext cx="6552728" cy="4248472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08A4-E971-4DC9-85A7-881DDCF8B35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772400" cy="1224136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</a:t>
            </a:r>
            <a:r>
              <a:rPr lang="en-US" dirty="0" smtClean="0"/>
              <a:t> corrosive influence on multilayer material</a:t>
            </a:r>
            <a:endParaRPr lang="ru-RU" dirty="0"/>
          </a:p>
        </p:txBody>
      </p:sp>
      <p:pic>
        <p:nvPicPr>
          <p:cNvPr id="5" name="Содержимое 4" descr="Рисунок2_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9454" b="8758"/>
          <a:stretch>
            <a:fillRect/>
          </a:stretch>
        </p:blipFill>
        <p:spPr>
          <a:xfrm>
            <a:off x="1763688" y="1916832"/>
            <a:ext cx="6048672" cy="433875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878A-7C92-4A23-B385-AD98CFB3C71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2400" cy="223224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The international application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РСТ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WO2010/036139 A1«Multilayer material with enhanced corrosion-resistance (variants) and methods for preparing same»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4005064"/>
            <a:ext cx="7772400" cy="208823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USA</a:t>
            </a:r>
            <a:r>
              <a:rPr lang="en-US" sz="3600" dirty="0" smtClean="0"/>
              <a:t>, Japan, Korea, China, Ukraine</a:t>
            </a:r>
          </a:p>
          <a:p>
            <a:r>
              <a:rPr lang="en-US" sz="3600" dirty="0" smtClean="0"/>
              <a:t>European Patent Office</a:t>
            </a:r>
          </a:p>
          <a:p>
            <a:r>
              <a:rPr lang="en-US" sz="3600" dirty="0" smtClean="0"/>
              <a:t>Eurasian Patent Organization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878A-7C92-4A23-B385-AD98CFB3C71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772400" cy="1296144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dirty="0" smtClean="0"/>
              <a:t>ultilayer materials by explosive welding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stainless steel – carbon steel - stainless steel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12Х18Н10Т – 20 – 12Х18Н10Т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stainless steel – carbon steel - stainless steel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low-alloyed steel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12Х18Н10Т – 20 – 12Х18Н10Т – 09Г2С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stainless steel – copper - stainless steel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12Х18Н10Т –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M1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– 12Х18Н10Т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878A-7C92-4A23-B385-AD98CFB3C71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260752"/>
          </a:xfrm>
        </p:spPr>
        <p:txBody>
          <a:bodyPr/>
          <a:lstStyle/>
          <a:p>
            <a:r>
              <a:rPr lang="en-US" dirty="0" smtClean="0"/>
              <a:t>The requirements</a:t>
            </a:r>
            <a:r>
              <a:rPr lang="ru-RU" dirty="0" smtClean="0"/>
              <a:t> </a:t>
            </a:r>
            <a:r>
              <a:rPr lang="en-US" dirty="0" smtClean="0"/>
              <a:t>of certification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060848"/>
            <a:ext cx="7772400" cy="429471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Testing of corrosion resistant </a:t>
            </a:r>
            <a:endParaRPr lang="ru-RU" sz="4000" dirty="0" smtClean="0"/>
          </a:p>
          <a:p>
            <a:r>
              <a:rPr lang="en-US" sz="4000" dirty="0" smtClean="0"/>
              <a:t>Testing</a:t>
            </a:r>
            <a:r>
              <a:rPr lang="ru-RU" sz="4000" dirty="0" smtClean="0"/>
              <a:t> </a:t>
            </a:r>
            <a:r>
              <a:rPr lang="en-US" sz="4000" dirty="0" smtClean="0"/>
              <a:t>of stress-strain properties</a:t>
            </a:r>
            <a:endParaRPr lang="ru-RU" sz="4000" dirty="0" smtClean="0"/>
          </a:p>
          <a:p>
            <a:r>
              <a:rPr lang="en-US" sz="4000" dirty="0" smtClean="0"/>
              <a:t>Testing of technological properties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878A-7C92-4A23-B385-AD98CFB3C71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BASE STANDARTS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GOST 9.912 United system of corrosion and ageing protection. Corrosion resistant steels and alloys. Methods of accelerated tests for resistance to pitting corrosion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BS EN ISO 11463:2008 Corrosion of metals and alloys. Evaluation of pitting corrosion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ASTM G48 - 11 : Standard Test Methods for Pitting and Crevice Corrosion Resistance of Stainless Steels and Related Alloys by Use of Ferric Chloride Solution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878A-7C92-4A23-B385-AD98CFB3C71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itting corrosion 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stainless steel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878A-7C92-4A23-B385-AD98CFB3C719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8" name="Содержимое 5" descr="DSCN057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5525" y="1979800"/>
            <a:ext cx="2759825" cy="4106487"/>
          </a:xfrm>
        </p:spPr>
      </p:pic>
      <p:pic>
        <p:nvPicPr>
          <p:cNvPr id="10" name="Picture 7" descr="IMG_147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58838" y="2813844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0160"/>
          </a:xfrm>
        </p:spPr>
        <p:txBody>
          <a:bodyPr>
            <a:normAutofit/>
          </a:bodyPr>
          <a:lstStyle/>
          <a:p>
            <a:r>
              <a:rPr lang="en-US" dirty="0" smtClean="0"/>
              <a:t>Calculation of </a:t>
            </a:r>
            <a:r>
              <a:rPr lang="en-US" dirty="0" err="1" smtClean="0"/>
              <a:t>pittings</a:t>
            </a:r>
            <a:r>
              <a:rPr lang="en-US" dirty="0" smtClean="0"/>
              <a:t> 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protected</a:t>
            </a:r>
            <a:r>
              <a:rPr lang="en-US" dirty="0" smtClean="0"/>
              <a:t> surface</a:t>
            </a:r>
            <a:endParaRPr lang="ru-RU" dirty="0"/>
          </a:p>
        </p:txBody>
      </p:sp>
      <p:pic>
        <p:nvPicPr>
          <p:cNvPr id="5" name="Содержимое 8" descr="DSCN05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2518569"/>
            <a:ext cx="4038600" cy="3028950"/>
          </a:xfrm>
        </p:spPr>
      </p:pic>
      <p:pic>
        <p:nvPicPr>
          <p:cNvPr id="6" name="Содержимое 9" descr="DSCN05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2518569"/>
            <a:ext cx="4038600" cy="3028950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878A-7C92-4A23-B385-AD98CFB3C71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11973</TotalTime>
  <Words>367</Words>
  <Application>Microsoft Office PowerPoint</Application>
  <PresentationFormat>Экран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Метро</vt:lpstr>
      <vt:lpstr>FABRICATION OF corrosion-resistanT  multilayer materials by explosive welding</vt:lpstr>
      <vt:lpstr>Anodic and cathodic polarization curves</vt:lpstr>
      <vt:lpstr>The corrosive influence on multilayer material</vt:lpstr>
      <vt:lpstr>The international application РСТ WO2010/036139 A1«Multilayer material with enhanced corrosion-resistance (variants) and methods for preparing same»</vt:lpstr>
      <vt:lpstr>Multilayer materials by explosive welding  </vt:lpstr>
      <vt:lpstr>The requirements of certification</vt:lpstr>
      <vt:lpstr>BASE STANDARTS</vt:lpstr>
      <vt:lpstr>Pitting corrosion in stainless steel </vt:lpstr>
      <vt:lpstr>Calculation of pittings on protected surface</vt:lpstr>
      <vt:lpstr>Anode solution reactions of protector</vt:lpstr>
      <vt:lpstr>The quantitative measures</vt:lpstr>
      <vt:lpstr>Specimen with synthetic pittings</vt:lpstr>
      <vt:lpstr>The quantitative measures</vt:lpstr>
      <vt:lpstr>Stainless steel – copper - stainless steel  12Х18Н10Т – M1 – 12Х18Н10Т </vt:lpstr>
      <vt:lpstr>The electrochemical test</vt:lpstr>
      <vt:lpstr>Skolkovo Innovation Centre </vt:lpstr>
      <vt:lpstr>Skolkovo Innovation Centre</vt:lpstr>
      <vt:lpstr>PENZA STATE UNIVERSITY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FABRICATION OF corrosion-resistanT  multilayer materialS by explosive welding</dc:title>
  <dc:creator>Jane</dc:creator>
  <cp:lastModifiedBy>Пользователь</cp:lastModifiedBy>
  <cp:revision>126</cp:revision>
  <dcterms:created xsi:type="dcterms:W3CDTF">2012-04-15T11:50:50Z</dcterms:created>
  <dcterms:modified xsi:type="dcterms:W3CDTF">2012-05-03T06:33:26Z</dcterms:modified>
</cp:coreProperties>
</file>