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71" r:id="rId4"/>
    <p:sldId id="257" r:id="rId5"/>
    <p:sldId id="260" r:id="rId6"/>
    <p:sldId id="261" r:id="rId7"/>
    <p:sldId id="262" r:id="rId8"/>
    <p:sldId id="258" r:id="rId9"/>
    <p:sldId id="259" r:id="rId10"/>
    <p:sldId id="263" r:id="rId11"/>
    <p:sldId id="272" r:id="rId12"/>
    <p:sldId id="264" r:id="rId13"/>
    <p:sldId id="265" r:id="rId14"/>
    <p:sldId id="267" r:id="rId15"/>
    <p:sldId id="268" r:id="rId16"/>
    <p:sldId id="269" r:id="rId17"/>
    <p:sldId id="273" r:id="rId18"/>
    <p:sldId id="270" r:id="rId1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445FEBD-F717-40CF-A336-E0B4EF70F8B5}" type="datetimeFigureOut">
              <a:rPr lang="de-DE"/>
              <a:pPr/>
              <a:t>03.05.2012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1C92A4F-7A8F-4F14-8261-8E26E6B072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172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C28AA-1913-4682-95B1-AD461ABC44A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19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F5566-E2AC-44DC-A149-DDAB77EA94A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0EDEC-D8DA-497F-86A8-F8C8CD2A1EA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6DF78-A8BD-4646-8B99-2749870B3A2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07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EE9D3-E475-4ED1-89C4-6B3F9073E92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5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06063-2B75-4F51-B17D-01B230992B86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7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7F2BA-4A35-4191-A6C2-05A73A7A2BC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8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D1A86-B160-4859-B828-F6E956D923B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8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C177-B4EA-4588-A91E-6E1029E9CF3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3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3093A-D279-4D61-BAB2-8EAA8AE61863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6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E682A-3956-488F-A32D-5681FD587DF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1F5D-4177-43C3-A7F0-D72F82BF64E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251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8DC89-5388-4649-A755-CA7C349595D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8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E243D-79DA-4744-9E60-6BFF84AA972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18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B9245-DC4F-458F-ACF5-CBA83948BBE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0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1829E-2C5A-41C4-969D-659BFF7F5D4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99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AEDFE-0A4A-4E0E-9B27-A848D0ADFA0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15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40959-599C-4891-B343-8D53C248BB2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7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4ACD1-D404-4329-A7B1-1B7EE1463D6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1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C3CC9-FDE3-4F8E-BE05-31243C54660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26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FD2D-6571-4468-A5D5-0DB66C4281D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83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591A5-1B71-41BE-B157-F284235EAB1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4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8AE915-F8B7-4829-B316-1DEA3B2232E0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2" name="Bild 6" descr="identbalken_EN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129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pitchFamily="34" charset="0"/>
              </a:defRPr>
            </a:lvl1pPr>
          </a:lstStyle>
          <a:p>
            <a:fld id="{2CF389D8-38BC-4FC6-B9D6-0C4F2E5A588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10" descr="Identkaestchen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229350"/>
            <a:ext cx="18351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8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6262688"/>
            <a:ext cx="6400800" cy="55086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de-DE" sz="1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TU Bergakademie Freiberg  I  Akademiestraße 6  I  09596 Freiberg</a:t>
            </a:r>
          </a:p>
          <a:p>
            <a:pPr algn="r" eaLnBrk="1" hangingPunct="1">
              <a:lnSpc>
                <a:spcPct val="90000"/>
              </a:lnSpc>
            </a:pPr>
            <a:r>
              <a:rPr lang="de-DE" sz="1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Phone: 0 37 31/39-0 I  Fax: 0 37 31/39-0 I  </a:t>
            </a:r>
            <a:r>
              <a:rPr lang="de-DE" sz="12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www.tu-freiberg.de</a:t>
            </a:r>
          </a:p>
          <a:p>
            <a:pPr algn="r" eaLnBrk="1" hangingPunct="1">
              <a:lnSpc>
                <a:spcPct val="90000"/>
              </a:lnSpc>
            </a:pPr>
            <a:endParaRPr lang="de-DE" sz="12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311275" y="2224088"/>
            <a:ext cx="606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de-DE">
              <a:latin typeface="Arial" charset="0"/>
              <a:ea typeface="ＭＳ Ｐゴシック" charset="0"/>
            </a:endParaRPr>
          </a:p>
        </p:txBody>
      </p:sp>
      <p:pic>
        <p:nvPicPr>
          <p:cNvPr id="14341" name="Picture 10" descr="Identkaestchen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6224588"/>
            <a:ext cx="18351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13358" y="4437112"/>
            <a:ext cx="4414626" cy="2376264"/>
            <a:chOff x="0" y="-692734"/>
            <a:chExt cx="6028706" cy="333196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4152"/>
              <a:ext cx="3398520" cy="254508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240" y="-692734"/>
              <a:ext cx="3346466" cy="2513740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598985" y="2175301"/>
            <a:ext cx="7861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The </a:t>
            </a:r>
            <a:r>
              <a:rPr lang="de-DE" sz="2400" b="1" dirty="0" err="1" smtClean="0"/>
              <a:t>new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subterranean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shock-wave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laboratory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</a:p>
          <a:p>
            <a:pPr algn="ctr"/>
            <a:r>
              <a:rPr lang="de-DE" sz="2400" b="1" dirty="0" smtClean="0"/>
              <a:t>TU Bergakademie Freiberg/ </a:t>
            </a:r>
            <a:r>
              <a:rPr lang="de-DE" sz="2400" b="1" dirty="0" err="1" smtClean="0"/>
              <a:t>Saxony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3140968"/>
            <a:ext cx="833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T. Schlothauer</a:t>
            </a:r>
            <a:r>
              <a:rPr lang="de-DE" baseline="30000" dirty="0" smtClean="0"/>
              <a:t>[1]</a:t>
            </a:r>
            <a:r>
              <a:rPr lang="de-DE" dirty="0" smtClean="0"/>
              <a:t>, K. Keller</a:t>
            </a:r>
            <a:r>
              <a:rPr lang="de-DE" baseline="30000" dirty="0" smtClean="0"/>
              <a:t>[1]</a:t>
            </a:r>
            <a:r>
              <a:rPr lang="de-DE" dirty="0" smtClean="0"/>
              <a:t>, A. Greif</a:t>
            </a:r>
            <a:r>
              <a:rPr lang="de-DE" baseline="30000" dirty="0" smtClean="0"/>
              <a:t>[1]</a:t>
            </a:r>
            <a:r>
              <a:rPr lang="de-DE" dirty="0" smtClean="0"/>
              <a:t>, M. R. Schwarz</a:t>
            </a:r>
            <a:r>
              <a:rPr lang="de-DE" baseline="30000" dirty="0" smtClean="0"/>
              <a:t>[2]</a:t>
            </a:r>
            <a:r>
              <a:rPr lang="de-DE" dirty="0" smtClean="0"/>
              <a:t>, G. Heide</a:t>
            </a:r>
            <a:r>
              <a:rPr lang="de-DE" baseline="30000" dirty="0" smtClean="0"/>
              <a:t>[1]</a:t>
            </a:r>
            <a:r>
              <a:rPr lang="de-DE" dirty="0" smtClean="0"/>
              <a:t>, E. Kroke</a:t>
            </a:r>
            <a:r>
              <a:rPr lang="de-DE" baseline="30000" dirty="0" smtClean="0"/>
              <a:t>[2]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98985" y="3510300"/>
            <a:ext cx="5135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 smtClean="0"/>
              <a:t>[1] </a:t>
            </a:r>
            <a:r>
              <a:rPr lang="de-DE" sz="1400" dirty="0" smtClean="0"/>
              <a:t> Institute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Mineralogy</a:t>
            </a:r>
            <a:r>
              <a:rPr lang="de-DE" sz="1400" dirty="0" smtClean="0"/>
              <a:t>, TU Bergakademie Freiberg</a:t>
            </a:r>
          </a:p>
          <a:p>
            <a:r>
              <a:rPr lang="de-DE" sz="1400" baseline="30000" dirty="0" smtClean="0"/>
              <a:t>[2]</a:t>
            </a:r>
            <a:r>
              <a:rPr lang="de-DE" sz="1400" dirty="0" smtClean="0"/>
              <a:t> Institute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Inorganic</a:t>
            </a:r>
            <a:r>
              <a:rPr lang="de-DE" sz="1400" dirty="0" smtClean="0"/>
              <a:t> Chemistry, TU Bergakademie Freiberg</a:t>
            </a: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97956"/>
            <a:ext cx="1843719" cy="244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" y="785797"/>
            <a:ext cx="5378541" cy="41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 bwMode="auto">
          <a:xfrm>
            <a:off x="575139" y="5517232"/>
            <a:ext cx="41408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de-DE" dirty="0" err="1">
                <a:latin typeface="Arial" pitchFamily="34" charset="0"/>
              </a:rPr>
              <a:t>calculation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of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the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flyer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plate</a:t>
            </a:r>
            <a:r>
              <a:rPr lang="de-DE" dirty="0"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de-DE" dirty="0" err="1">
                <a:latin typeface="Arial" pitchFamily="34" charset="0"/>
              </a:rPr>
              <a:t>velocity</a:t>
            </a:r>
            <a:r>
              <a:rPr lang="de-DE" dirty="0">
                <a:latin typeface="Arial" pitchFamily="34" charset="0"/>
              </a:rPr>
              <a:t> after </a:t>
            </a:r>
            <a:r>
              <a:rPr lang="de-DE" dirty="0" err="1">
                <a:latin typeface="Arial" pitchFamily="34" charset="0"/>
              </a:rPr>
              <a:t>DeCarli</a:t>
            </a:r>
            <a:r>
              <a:rPr lang="de-DE" dirty="0">
                <a:latin typeface="Arial" pitchFamily="34" charset="0"/>
              </a:rPr>
              <a:t> 1981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de-DE" dirty="0" err="1" smtClean="0">
                <a:latin typeface="Arial" pitchFamily="34" charset="0"/>
              </a:rPr>
              <a:t>velocity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measurements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are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possible</a:t>
            </a:r>
            <a:endParaRPr lang="de-DE" dirty="0">
              <a:latin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99792" y="44624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2</a:t>
            </a:r>
            <a:r>
              <a:rPr lang="de-DE" sz="3200" dirty="0" smtClean="0">
                <a:solidFill>
                  <a:srgbClr val="0A50A1"/>
                </a:solidFill>
              </a:rPr>
              <a:t>. Sample </a:t>
            </a:r>
            <a:r>
              <a:rPr lang="de-DE" sz="3200" dirty="0" err="1" smtClean="0">
                <a:solidFill>
                  <a:srgbClr val="0A50A1"/>
                </a:solidFill>
              </a:rPr>
              <a:t>recovery</a:t>
            </a:r>
            <a:endParaRPr lang="de-DE" sz="3200" dirty="0">
              <a:solidFill>
                <a:srgbClr val="0A50A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704359" y="3573016"/>
            <a:ext cx="3188121" cy="2032943"/>
            <a:chOff x="5704359" y="3573016"/>
            <a:chExt cx="3188121" cy="2032943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5704359" y="4272459"/>
              <a:ext cx="3188121" cy="1333500"/>
              <a:chOff x="5704359" y="4272459"/>
              <a:chExt cx="3188121" cy="1333500"/>
            </a:xfrm>
          </p:grpSpPr>
          <p:pic>
            <p:nvPicPr>
              <p:cNvPr id="10" name="Picture 20" descr="Container ref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4359" y="4293096"/>
                <a:ext cx="1531937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1" descr="schockwege ref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455" y="4272459"/>
                <a:ext cx="1470025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6372200" y="3573016"/>
              <a:ext cx="1843087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de-DE" dirty="0" err="1"/>
                <a:t>reflection</a:t>
              </a:r>
              <a:r>
                <a:rPr lang="de-DE" dirty="0"/>
                <a:t> </a:t>
              </a:r>
              <a:r>
                <a:rPr lang="de-DE" dirty="0" err="1"/>
                <a:t>method</a:t>
              </a:r>
              <a:endParaRPr lang="de-DE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5670996" y="1092101"/>
            <a:ext cx="3365500" cy="1904851"/>
            <a:chOff x="5670996" y="1092101"/>
            <a:chExt cx="3365500" cy="1904851"/>
          </a:xfrm>
        </p:grpSpPr>
        <p:grpSp>
          <p:nvGrpSpPr>
            <p:cNvPr id="6" name="Gruppieren 23"/>
            <p:cNvGrpSpPr>
              <a:grpSpLocks/>
            </p:cNvGrpSpPr>
            <p:nvPr/>
          </p:nvGrpSpPr>
          <p:grpSpPr bwMode="auto">
            <a:xfrm>
              <a:off x="5670996" y="1688852"/>
              <a:ext cx="3365500" cy="1308100"/>
              <a:chOff x="444500" y="1646238"/>
              <a:chExt cx="3365500" cy="1308100"/>
            </a:xfrm>
          </p:grpSpPr>
          <p:pic>
            <p:nvPicPr>
              <p:cNvPr id="8" name="Picture 17" descr="Container direk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500" y="1652588"/>
                <a:ext cx="1552575" cy="130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9" descr="schockwege di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3338" y="1646238"/>
                <a:ext cx="1236662" cy="127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6268094" y="1092101"/>
              <a:ext cx="2192338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dirty="0" err="1"/>
                <a:t>impedance</a:t>
              </a:r>
              <a:r>
                <a:rPr lang="de-DE" dirty="0"/>
                <a:t> </a:t>
              </a:r>
              <a:r>
                <a:rPr lang="de-DE" dirty="0" err="1"/>
                <a:t>method</a:t>
              </a:r>
              <a:endParaRPr lang="de-DE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313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99792" y="44624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3</a:t>
            </a:r>
            <a:r>
              <a:rPr lang="de-DE" sz="3200" dirty="0" smtClean="0">
                <a:solidFill>
                  <a:srgbClr val="0A50A1"/>
                </a:solidFill>
              </a:rPr>
              <a:t>. Phase </a:t>
            </a:r>
            <a:r>
              <a:rPr lang="de-DE" sz="3200" dirty="0" err="1" smtClean="0">
                <a:solidFill>
                  <a:srgbClr val="0A50A1"/>
                </a:solidFill>
              </a:rPr>
              <a:t>transition</a:t>
            </a:r>
            <a:endParaRPr lang="de-DE" sz="3200" dirty="0">
              <a:solidFill>
                <a:srgbClr val="0A50A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1331129"/>
            <a:ext cx="4392488" cy="2097871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77667" y="620688"/>
            <a:ext cx="5980941" cy="2880320"/>
            <a:chOff x="77667" y="620688"/>
            <a:chExt cx="5980941" cy="288032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7" y="1268760"/>
              <a:ext cx="4673845" cy="2232248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3491880" y="620688"/>
              <a:ext cx="2566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>
                  <a:solidFill>
                    <a:srgbClr val="0A50A1"/>
                  </a:solidFill>
                </a:rPr>
                <a:t>p</a:t>
              </a:r>
              <a:r>
                <a:rPr lang="de-DE" sz="2400" dirty="0" err="1" smtClean="0">
                  <a:solidFill>
                    <a:srgbClr val="0A50A1"/>
                  </a:solidFill>
                </a:rPr>
                <a:t>recursor</a:t>
              </a:r>
              <a:r>
                <a:rPr lang="de-DE" sz="2400" dirty="0" smtClean="0">
                  <a:solidFill>
                    <a:srgbClr val="0A50A1"/>
                  </a:solidFill>
                </a:rPr>
                <a:t> </a:t>
              </a:r>
              <a:r>
                <a:rPr lang="de-DE" sz="2400" dirty="0" smtClean="0">
                  <a:solidFill>
                    <a:srgbClr val="0A50A1"/>
                  </a:solidFill>
                  <a:latin typeface="Symbol" pitchFamily="18" charset="2"/>
                </a:rPr>
                <a:t>b</a:t>
              </a:r>
              <a:r>
                <a:rPr lang="de-DE" sz="2400" dirty="0" smtClean="0">
                  <a:solidFill>
                    <a:srgbClr val="0A50A1"/>
                  </a:solidFill>
                </a:rPr>
                <a:t>-Si</a:t>
              </a:r>
              <a:r>
                <a:rPr lang="de-DE" sz="2400" baseline="-25000" dirty="0" smtClean="0">
                  <a:solidFill>
                    <a:srgbClr val="0A50A1"/>
                  </a:solidFill>
                </a:rPr>
                <a:t>3</a:t>
              </a:r>
              <a:r>
                <a:rPr lang="de-DE" sz="2400" dirty="0" smtClean="0">
                  <a:solidFill>
                    <a:srgbClr val="0A50A1"/>
                  </a:solidFill>
                </a:rPr>
                <a:t>N</a:t>
              </a:r>
              <a:r>
                <a:rPr lang="de-DE" sz="2400" baseline="-25000" dirty="0" smtClean="0">
                  <a:solidFill>
                    <a:srgbClr val="0A50A1"/>
                  </a:solidFill>
                </a:rPr>
                <a:t>4</a:t>
              </a:r>
              <a:endParaRPr lang="de-DE" sz="2400" baseline="-25000" dirty="0">
                <a:solidFill>
                  <a:srgbClr val="0A50A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2008" y="3501008"/>
            <a:ext cx="4679504" cy="2520280"/>
            <a:chOff x="72008" y="3501008"/>
            <a:chExt cx="4679504" cy="252028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" y="3940855"/>
              <a:ext cx="4679504" cy="208043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115616" y="3501008"/>
              <a:ext cx="2741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>
                  <a:solidFill>
                    <a:srgbClr val="0A50A1"/>
                  </a:solidFill>
                </a:rPr>
                <a:t>precursor</a:t>
              </a:r>
              <a:r>
                <a:rPr lang="de-DE" sz="2400" dirty="0" smtClean="0">
                  <a:solidFill>
                    <a:srgbClr val="0A50A1"/>
                  </a:solidFill>
                </a:rPr>
                <a:t> Si</a:t>
              </a:r>
              <a:r>
                <a:rPr lang="de-DE" sz="2400" baseline="-25000" dirty="0" smtClean="0">
                  <a:solidFill>
                    <a:srgbClr val="0A50A1"/>
                  </a:solidFill>
                </a:rPr>
                <a:t>2</a:t>
              </a:r>
              <a:r>
                <a:rPr lang="de-DE" sz="2400" dirty="0" smtClean="0">
                  <a:solidFill>
                    <a:srgbClr val="0A50A1"/>
                  </a:solidFill>
                </a:rPr>
                <a:t>N</a:t>
              </a:r>
              <a:r>
                <a:rPr lang="de-DE" sz="2400" baseline="-25000" dirty="0" smtClean="0">
                  <a:solidFill>
                    <a:srgbClr val="0A50A1"/>
                  </a:solidFill>
                </a:rPr>
                <a:t>2</a:t>
              </a:r>
              <a:r>
                <a:rPr lang="de-DE" sz="2400" dirty="0" smtClean="0">
                  <a:solidFill>
                    <a:srgbClr val="0A50A1"/>
                  </a:solidFill>
                </a:rPr>
                <a:t>NH</a:t>
              </a:r>
              <a:endParaRPr lang="de-DE" sz="2400" dirty="0">
                <a:solidFill>
                  <a:srgbClr val="0A50A1"/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893347" y="3645024"/>
            <a:ext cx="398859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A50A1"/>
                </a:solidFill>
              </a:rPr>
              <a:t>without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complete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phase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transition</a:t>
            </a:r>
            <a:endParaRPr lang="de-DE" sz="2000" dirty="0" smtClean="0">
              <a:solidFill>
                <a:srgbClr val="0A50A1"/>
              </a:solidFill>
            </a:endParaRPr>
          </a:p>
          <a:p>
            <a:endParaRPr lang="de-DE" sz="2000" dirty="0" smtClean="0">
              <a:solidFill>
                <a:srgbClr val="0A50A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precursors</a:t>
            </a:r>
            <a:r>
              <a:rPr lang="de-DE" dirty="0" smtClean="0"/>
              <a:t> (</a:t>
            </a:r>
            <a:r>
              <a:rPr lang="de-DE" dirty="0" smtClean="0">
                <a:latin typeface="Symbol" pitchFamily="18" charset="2"/>
              </a:rPr>
              <a:t>a</a:t>
            </a:r>
            <a:r>
              <a:rPr lang="de-DE" dirty="0" smtClean="0"/>
              <a:t> - </a:t>
            </a:r>
          </a:p>
          <a:p>
            <a:r>
              <a:rPr lang="de-DE" dirty="0" smtClean="0"/>
              <a:t>und </a:t>
            </a:r>
            <a:r>
              <a:rPr lang="de-DE" dirty="0" smtClean="0">
                <a:latin typeface="Symbol" pitchFamily="18" charset="2"/>
              </a:rPr>
              <a:t>b</a:t>
            </a:r>
            <a:r>
              <a:rPr lang="de-DE" dirty="0" smtClean="0"/>
              <a:t> – Si</a:t>
            </a:r>
            <a:r>
              <a:rPr lang="de-DE" baseline="-25000" dirty="0" smtClean="0"/>
              <a:t>3</a:t>
            </a:r>
            <a:r>
              <a:rPr lang="de-DE" dirty="0" smtClean="0"/>
              <a:t>N</a:t>
            </a:r>
            <a:r>
              <a:rPr lang="de-DE" baseline="-25000" dirty="0" smtClean="0"/>
              <a:t>4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all </a:t>
            </a:r>
            <a:r>
              <a:rPr lang="de-DE" dirty="0" err="1" smtClean="0"/>
              <a:t>achievable</a:t>
            </a:r>
            <a:endParaRPr lang="de-DE" dirty="0" smtClean="0"/>
          </a:p>
          <a:p>
            <a:r>
              <a:rPr lang="de-DE" dirty="0" err="1" smtClean="0"/>
              <a:t>conditions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amorphous</a:t>
            </a:r>
            <a:r>
              <a:rPr lang="de-DE" dirty="0" smtClean="0"/>
              <a:t> </a:t>
            </a:r>
            <a:r>
              <a:rPr lang="de-DE" dirty="0" err="1" smtClean="0"/>
              <a:t>precursors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err="1" smtClean="0"/>
              <a:t>the</a:t>
            </a:r>
            <a:r>
              <a:rPr lang="de-DE" dirty="0" smtClean="0"/>
              <a:t> type </a:t>
            </a:r>
            <a:r>
              <a:rPr lang="de-DE" dirty="0" err="1" smtClean="0"/>
              <a:t>Si</a:t>
            </a:r>
            <a:r>
              <a:rPr lang="de-DE" baseline="-25000" dirty="0" err="1" smtClean="0"/>
              <a:t>x</a:t>
            </a:r>
            <a:r>
              <a:rPr lang="de-DE" dirty="0" err="1" smtClean="0"/>
              <a:t>N</a:t>
            </a:r>
            <a:r>
              <a:rPr lang="de-DE" baseline="-25000" dirty="0" err="1" smtClean="0"/>
              <a:t>y</a:t>
            </a:r>
            <a:r>
              <a:rPr lang="de-DE" dirty="0" err="1" smtClean="0"/>
              <a:t>H</a:t>
            </a:r>
            <a:r>
              <a:rPr lang="de-DE" baseline="-25000" dirty="0" err="1" smtClean="0"/>
              <a:t>z</a:t>
            </a:r>
            <a:r>
              <a:rPr lang="de-DE" dirty="0" smtClean="0"/>
              <a:t> also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elevated</a:t>
            </a:r>
            <a:endParaRPr lang="de-DE" dirty="0" smtClean="0"/>
          </a:p>
          <a:p>
            <a:r>
              <a:rPr lang="de-DE" dirty="0" err="1" smtClean="0"/>
              <a:t>pressures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7596336" y="63813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10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5024309" cy="239963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699792" y="44624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3</a:t>
            </a:r>
            <a:r>
              <a:rPr lang="de-DE" sz="3200" dirty="0" smtClean="0">
                <a:solidFill>
                  <a:srgbClr val="0A50A1"/>
                </a:solidFill>
              </a:rPr>
              <a:t>. Phase </a:t>
            </a:r>
            <a:r>
              <a:rPr lang="de-DE" sz="3200" dirty="0" err="1" smtClean="0">
                <a:solidFill>
                  <a:srgbClr val="0A50A1"/>
                </a:solidFill>
              </a:rPr>
              <a:t>transition</a:t>
            </a:r>
            <a:endParaRPr lang="de-DE" sz="3200" dirty="0">
              <a:solidFill>
                <a:srgbClr val="0A50A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29745" y="836712"/>
            <a:ext cx="42755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A50A1"/>
                </a:solidFill>
              </a:rPr>
              <a:t>c</a:t>
            </a:r>
            <a:r>
              <a:rPr lang="de-DE" sz="2000" dirty="0" err="1" smtClean="0">
                <a:solidFill>
                  <a:srgbClr val="0A50A1"/>
                </a:solidFill>
              </a:rPr>
              <a:t>omplete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phase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transition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possible</a:t>
            </a:r>
            <a:endParaRPr lang="de-DE" sz="2000" dirty="0" smtClean="0">
              <a:solidFill>
                <a:srgbClr val="0A50A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amorphous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precursors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type </a:t>
            </a:r>
            <a:r>
              <a:rPr lang="de-DE" dirty="0" err="1"/>
              <a:t>Si</a:t>
            </a:r>
            <a:r>
              <a:rPr lang="de-DE" baseline="-25000" dirty="0" err="1"/>
              <a:t>x</a:t>
            </a:r>
            <a:r>
              <a:rPr lang="de-DE" dirty="0" err="1"/>
              <a:t>N</a:t>
            </a:r>
            <a:r>
              <a:rPr lang="de-DE" baseline="-25000" dirty="0" err="1"/>
              <a:t>y</a:t>
            </a:r>
            <a:r>
              <a:rPr lang="de-DE" dirty="0" err="1"/>
              <a:t>H</a:t>
            </a:r>
            <a:r>
              <a:rPr lang="de-DE" baseline="-25000" dirty="0" err="1"/>
              <a:t>z</a:t>
            </a:r>
            <a:r>
              <a:rPr lang="de-DE" dirty="0"/>
              <a:t> </a:t>
            </a:r>
            <a:r>
              <a:rPr lang="de-DE" dirty="0" err="1" smtClean="0"/>
              <a:t>under</a:t>
            </a:r>
            <a:endParaRPr lang="de-DE" dirty="0" smtClean="0"/>
          </a:p>
          <a:p>
            <a:r>
              <a:rPr lang="de-DE" dirty="0" smtClean="0"/>
              <a:t>moderate </a:t>
            </a:r>
            <a:r>
              <a:rPr lang="de-DE" dirty="0" err="1" smtClean="0"/>
              <a:t>pressures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porosites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near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Grüneisen-</a:t>
            </a:r>
            <a:r>
              <a:rPr lang="de-DE" dirty="0" err="1" smtClean="0"/>
              <a:t>boundary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07504" y="2636912"/>
            <a:ext cx="8977783" cy="3438908"/>
            <a:chOff x="107504" y="2636912"/>
            <a:chExt cx="8977783" cy="3438908"/>
          </a:xfrm>
        </p:grpSpPr>
        <p:sp>
          <p:nvSpPr>
            <p:cNvPr id="5" name="Pfeil nach unten 4"/>
            <p:cNvSpPr/>
            <p:nvPr/>
          </p:nvSpPr>
          <p:spPr>
            <a:xfrm>
              <a:off x="6084168" y="2636912"/>
              <a:ext cx="360040" cy="576064"/>
            </a:xfrm>
            <a:prstGeom prst="downArrow">
              <a:avLst/>
            </a:prstGeom>
            <a:solidFill>
              <a:srgbClr val="0A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989290" y="3284984"/>
              <a:ext cx="2909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rgbClr val="0A50A1"/>
                  </a:solidFill>
                </a:rPr>
                <a:t>H</a:t>
              </a:r>
              <a:r>
                <a:rPr lang="de-DE" sz="2400" dirty="0" smtClean="0">
                  <a:solidFill>
                    <a:srgbClr val="0A50A1"/>
                  </a:solidFill>
                </a:rPr>
                <a:t>P – HT - </a:t>
              </a:r>
              <a:r>
                <a:rPr lang="de-DE" sz="2400" dirty="0" err="1" smtClean="0">
                  <a:solidFill>
                    <a:srgbClr val="0A50A1"/>
                  </a:solidFill>
                </a:rPr>
                <a:t>synthesis</a:t>
              </a:r>
              <a:endParaRPr lang="de-DE" sz="2400" dirty="0">
                <a:solidFill>
                  <a:srgbClr val="0A50A1"/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789040"/>
              <a:ext cx="4953674" cy="228678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4752049" y="3789386"/>
              <a:ext cx="433323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de-DE" dirty="0" err="1" smtClean="0"/>
                <a:t>direct</a:t>
              </a:r>
              <a:r>
                <a:rPr lang="de-DE" dirty="0" smtClean="0"/>
                <a:t> </a:t>
              </a:r>
              <a:r>
                <a:rPr lang="de-DE" dirty="0" err="1" smtClean="0"/>
                <a:t>synthesis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HP – </a:t>
              </a:r>
              <a:r>
                <a:rPr lang="de-DE" dirty="0" err="1" smtClean="0"/>
                <a:t>phase</a:t>
              </a:r>
              <a:endParaRPr lang="de-DE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err="1" smtClean="0"/>
                <a:t>onset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phase</a:t>
              </a:r>
              <a:r>
                <a:rPr lang="de-DE" dirty="0" smtClean="0"/>
                <a:t> </a:t>
              </a:r>
              <a:r>
                <a:rPr lang="de-DE" dirty="0" err="1" smtClean="0"/>
                <a:t>transition</a:t>
              </a:r>
              <a:r>
                <a:rPr lang="de-DE" dirty="0" smtClean="0"/>
                <a:t> </a:t>
              </a:r>
              <a:r>
                <a:rPr lang="de-DE" dirty="0" err="1" smtClean="0"/>
                <a:t>at</a:t>
              </a:r>
              <a:r>
                <a:rPr lang="de-DE" dirty="0" smtClean="0"/>
                <a:t> </a:t>
              </a:r>
            </a:p>
            <a:p>
              <a:r>
                <a:rPr lang="de-DE" dirty="0" smtClean="0"/>
                <a:t>     ≈ 24 </a:t>
              </a:r>
              <a:r>
                <a:rPr lang="de-DE" dirty="0" err="1" smtClean="0"/>
                <a:t>GPa</a:t>
              </a:r>
              <a:endParaRPr lang="de-DE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smtClean="0"/>
                <a:t>also </a:t>
              </a:r>
              <a:r>
                <a:rPr lang="de-DE" dirty="0" err="1" smtClean="0"/>
                <a:t>possible</a:t>
              </a:r>
              <a:r>
                <a:rPr lang="de-DE" dirty="0" smtClean="0"/>
                <a:t> </a:t>
              </a:r>
              <a:r>
                <a:rPr lang="de-DE" dirty="0" err="1" smtClean="0"/>
                <a:t>with</a:t>
              </a:r>
              <a:r>
                <a:rPr lang="de-DE" dirty="0" smtClean="0"/>
                <a:t> Si(NH)</a:t>
              </a:r>
              <a:r>
                <a:rPr lang="de-DE" baseline="-25000" dirty="0" smtClean="0"/>
                <a:t>2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smtClean="0"/>
                <a:t>not </a:t>
              </a:r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reflection</a:t>
              </a:r>
              <a:r>
                <a:rPr lang="de-DE" dirty="0" smtClean="0"/>
                <a:t> </a:t>
              </a:r>
              <a:r>
                <a:rPr lang="de-DE" dirty="0" err="1" smtClean="0"/>
                <a:t>mehod</a:t>
              </a:r>
              <a:r>
                <a:rPr lang="de-DE" dirty="0" smtClean="0"/>
                <a:t> </a:t>
              </a:r>
              <a:r>
                <a:rPr lang="de-DE" dirty="0" err="1" smtClean="0"/>
                <a:t>possible</a:t>
              </a:r>
              <a:endParaRPr lang="de-DE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err="1" smtClean="0"/>
                <a:t>Decay</a:t>
              </a:r>
              <a:r>
                <a:rPr lang="de-DE" dirty="0" smtClean="0"/>
                <a:t>- </a:t>
              </a:r>
              <a:r>
                <a:rPr lang="de-DE" dirty="0" err="1" smtClean="0"/>
                <a:t>reaction</a:t>
              </a:r>
              <a:r>
                <a:rPr lang="de-DE" dirty="0" smtClean="0"/>
                <a:t> </a:t>
              </a:r>
              <a:r>
                <a:rPr lang="de-DE" dirty="0" err="1" smtClean="0"/>
                <a:t>with</a:t>
              </a:r>
              <a:r>
                <a:rPr lang="de-DE" dirty="0" smtClean="0"/>
                <a:t>:</a:t>
              </a:r>
            </a:p>
            <a:p>
              <a:r>
                <a:rPr lang="de-DE" dirty="0"/>
                <a:t>	</a:t>
              </a:r>
              <a:endParaRPr lang="de-DE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596336" y="6381328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11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92080" y="5579948"/>
            <a:ext cx="3528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3 </a:t>
            </a:r>
            <a:r>
              <a:rPr lang="de-DE" sz="2000" dirty="0"/>
              <a:t>Si</a:t>
            </a:r>
            <a:r>
              <a:rPr lang="de-DE" sz="2000" baseline="-25000" dirty="0"/>
              <a:t>2</a:t>
            </a:r>
            <a:r>
              <a:rPr lang="de-DE" sz="2000" dirty="0"/>
              <a:t>N</a:t>
            </a:r>
            <a:r>
              <a:rPr lang="de-DE" sz="2000" baseline="-25000" dirty="0"/>
              <a:t>2</a:t>
            </a:r>
            <a:r>
              <a:rPr lang="de-DE" sz="2000" dirty="0"/>
              <a:t>NH ↔ 2 </a:t>
            </a:r>
            <a:r>
              <a:rPr lang="de-DE" sz="2000" dirty="0">
                <a:latin typeface="Symbol" pitchFamily="18" charset="2"/>
              </a:rPr>
              <a:t>g</a:t>
            </a:r>
            <a:r>
              <a:rPr lang="de-DE" sz="2000" dirty="0"/>
              <a:t>-Si</a:t>
            </a:r>
            <a:r>
              <a:rPr lang="de-DE" sz="2000" baseline="-25000" dirty="0"/>
              <a:t>3</a:t>
            </a:r>
            <a:r>
              <a:rPr lang="de-DE" sz="2000" dirty="0"/>
              <a:t>N</a:t>
            </a:r>
            <a:r>
              <a:rPr lang="de-DE" sz="2000" baseline="-25000" dirty="0"/>
              <a:t>4</a:t>
            </a:r>
            <a:r>
              <a:rPr lang="de-DE" sz="2000" dirty="0"/>
              <a:t>+NH</a:t>
            </a:r>
            <a:r>
              <a:rPr lang="de-DE" sz="2000" baseline="-25000" dirty="0"/>
              <a:t>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4274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23728" y="117483"/>
            <a:ext cx="5038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A50A1"/>
                </a:solidFill>
              </a:rPr>
              <a:t>New </a:t>
            </a:r>
            <a:r>
              <a:rPr lang="de-DE" sz="3200" dirty="0" err="1" smtClean="0">
                <a:solidFill>
                  <a:srgbClr val="0A50A1"/>
                </a:solidFill>
              </a:rPr>
              <a:t>analytical</a:t>
            </a:r>
            <a:r>
              <a:rPr lang="de-DE" sz="3200" dirty="0" smtClean="0">
                <a:solidFill>
                  <a:srgbClr val="0A50A1"/>
                </a:solidFill>
              </a:rPr>
              <a:t> </a:t>
            </a:r>
            <a:r>
              <a:rPr lang="de-DE" sz="3200" dirty="0" err="1" smtClean="0">
                <a:solidFill>
                  <a:srgbClr val="0A50A1"/>
                </a:solidFill>
              </a:rPr>
              <a:t>possibilities</a:t>
            </a:r>
            <a:endParaRPr lang="de-DE" sz="3200" dirty="0">
              <a:solidFill>
                <a:srgbClr val="0A50A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5214" y="862209"/>
            <a:ext cx="684257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A50A1"/>
                </a:solidFill>
              </a:rPr>
              <a:t>result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of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the</a:t>
            </a:r>
            <a:r>
              <a:rPr lang="de-DE" sz="2000" dirty="0" smtClean="0">
                <a:solidFill>
                  <a:srgbClr val="0A50A1"/>
                </a:solidFill>
              </a:rPr>
              <a:t> </a:t>
            </a:r>
            <a:r>
              <a:rPr lang="de-DE" sz="2000" dirty="0" err="1" smtClean="0">
                <a:solidFill>
                  <a:srgbClr val="0A50A1"/>
                </a:solidFill>
              </a:rPr>
              <a:t>experiments</a:t>
            </a:r>
            <a:r>
              <a:rPr lang="de-DE" sz="2000" dirty="0" smtClean="0">
                <a:solidFill>
                  <a:srgbClr val="0A50A1"/>
                </a:solidFill>
              </a:rPr>
              <a:t>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pure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phases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different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nanostructured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(</a:t>
            </a:r>
            <a:r>
              <a:rPr lang="de-DE" dirty="0" err="1" smtClean="0"/>
              <a:t>grain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10 – 40 </a:t>
            </a:r>
            <a:r>
              <a:rPr lang="de-DE" dirty="0" err="1" smtClean="0"/>
              <a:t>nm</a:t>
            </a:r>
            <a:r>
              <a:rPr lang="de-DE" dirty="0" smtClean="0"/>
              <a:t>)</a:t>
            </a: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sample </a:t>
            </a:r>
            <a:r>
              <a:rPr lang="de-DE" dirty="0" err="1" smtClean="0"/>
              <a:t>masses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 g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 </a:t>
            </a:r>
            <a:r>
              <a:rPr lang="de-DE" dirty="0" err="1" smtClean="0"/>
              <a:t>Mbar</a:t>
            </a:r>
            <a:endParaRPr lang="de-DE" dirty="0" smtClean="0"/>
          </a:p>
        </p:txBody>
      </p:sp>
      <p:grpSp>
        <p:nvGrpSpPr>
          <p:cNvPr id="5" name="Gruppieren 4"/>
          <p:cNvGrpSpPr/>
          <p:nvPr/>
        </p:nvGrpSpPr>
        <p:grpSpPr>
          <a:xfrm>
            <a:off x="1019879" y="2276872"/>
            <a:ext cx="6470946" cy="4244177"/>
            <a:chOff x="1019879" y="2276872"/>
            <a:chExt cx="6470946" cy="4244177"/>
          </a:xfrm>
        </p:grpSpPr>
        <p:sp>
          <p:nvSpPr>
            <p:cNvPr id="4" name="Pfeil nach unten 3"/>
            <p:cNvSpPr/>
            <p:nvPr/>
          </p:nvSpPr>
          <p:spPr>
            <a:xfrm>
              <a:off x="3963080" y="2276872"/>
              <a:ext cx="288032" cy="576064"/>
            </a:xfrm>
            <a:prstGeom prst="downArrow">
              <a:avLst/>
            </a:prstGeom>
            <a:solidFill>
              <a:srgbClr val="0A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79" y="2924944"/>
              <a:ext cx="6174433" cy="2868539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259632" y="5813163"/>
              <a:ext cx="6231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A50A1"/>
                  </a:solidFill>
                </a:rPr>
                <a:t>complete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mineralogical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analytical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tool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is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possible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with</a:t>
              </a:r>
              <a:endParaRPr lang="de-DE" sz="2000" dirty="0" smtClean="0">
                <a:solidFill>
                  <a:srgbClr val="0A50A1"/>
                </a:solidFill>
              </a:endParaRPr>
            </a:p>
            <a:p>
              <a:r>
                <a:rPr lang="de-DE" sz="2000" dirty="0" err="1" smtClean="0">
                  <a:solidFill>
                    <a:srgbClr val="0A50A1"/>
                  </a:solidFill>
                </a:rPr>
                <a:t>mass</a:t>
              </a:r>
              <a:r>
                <a:rPr lang="de-DE" sz="2000" dirty="0" smtClean="0">
                  <a:solidFill>
                    <a:srgbClr val="0A50A1"/>
                  </a:solidFill>
                </a:rPr>
                <a:t> </a:t>
              </a:r>
              <a:r>
                <a:rPr lang="de-DE" sz="2000" dirty="0" err="1" smtClean="0">
                  <a:solidFill>
                    <a:srgbClr val="0A50A1"/>
                  </a:solidFill>
                </a:rPr>
                <a:t>consumption</a:t>
              </a:r>
              <a:endParaRPr lang="de-DE" sz="2000" dirty="0">
                <a:solidFill>
                  <a:srgbClr val="0A50A1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524328" y="63813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12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72" y="1623380"/>
            <a:ext cx="2459112" cy="24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11037" y="260648"/>
            <a:ext cx="655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A50A1"/>
                </a:solidFill>
              </a:rPr>
              <a:t>Example</a:t>
            </a:r>
            <a:r>
              <a:rPr lang="de-DE" sz="3200" dirty="0" smtClean="0">
                <a:solidFill>
                  <a:srgbClr val="0A50A1"/>
                </a:solidFill>
              </a:rPr>
              <a:t>: FT – IR on </a:t>
            </a:r>
            <a:r>
              <a:rPr lang="de-DE" sz="3200" dirty="0" smtClean="0">
                <a:solidFill>
                  <a:srgbClr val="0A50A1"/>
                </a:solidFill>
                <a:latin typeface="Symbol" pitchFamily="18" charset="2"/>
              </a:rPr>
              <a:t>g</a:t>
            </a:r>
            <a:r>
              <a:rPr lang="de-DE" sz="3200" dirty="0" smtClean="0">
                <a:solidFill>
                  <a:srgbClr val="0A50A1"/>
                </a:solidFill>
              </a:rPr>
              <a:t> – Si</a:t>
            </a:r>
            <a:r>
              <a:rPr lang="de-DE" sz="3200" baseline="-25000" dirty="0" smtClean="0">
                <a:solidFill>
                  <a:srgbClr val="0A50A1"/>
                </a:solidFill>
              </a:rPr>
              <a:t>3</a:t>
            </a:r>
            <a:r>
              <a:rPr lang="de-DE" sz="3200" dirty="0" smtClean="0">
                <a:solidFill>
                  <a:srgbClr val="0A50A1"/>
                </a:solidFill>
              </a:rPr>
              <a:t>(O,N)</a:t>
            </a:r>
            <a:r>
              <a:rPr lang="de-DE" sz="3200" baseline="-25000" dirty="0" smtClean="0">
                <a:solidFill>
                  <a:srgbClr val="0A50A1"/>
                </a:solidFill>
              </a:rPr>
              <a:t>4</a:t>
            </a:r>
            <a:endParaRPr lang="de-DE" sz="3200" baseline="-25000" dirty="0">
              <a:solidFill>
                <a:srgbClr val="0A50A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899592" y="1052736"/>
            <a:ext cx="7836440" cy="1200329"/>
            <a:chOff x="899592" y="1052736"/>
            <a:chExt cx="7836440" cy="1200329"/>
          </a:xfrm>
        </p:grpSpPr>
        <p:sp>
          <p:nvSpPr>
            <p:cNvPr id="3" name="Textfeld 2"/>
            <p:cNvSpPr txBox="1"/>
            <p:nvPr/>
          </p:nvSpPr>
          <p:spPr>
            <a:xfrm>
              <a:off x="899592" y="1052736"/>
              <a:ext cx="29056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A50A1"/>
                  </a:solidFill>
                </a:rPr>
                <a:t>Problems: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smtClean="0"/>
                <a:t>sample </a:t>
              </a:r>
              <a:r>
                <a:rPr lang="de-DE" dirty="0" err="1" smtClean="0"/>
                <a:t>consumption</a:t>
              </a:r>
              <a:endParaRPr lang="de-DE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smtClean="0"/>
                <a:t>strong </a:t>
              </a:r>
              <a:r>
                <a:rPr lang="de-DE" dirty="0" err="1" smtClean="0"/>
                <a:t>grain</a:t>
              </a:r>
              <a:r>
                <a:rPr lang="de-DE" dirty="0" smtClean="0"/>
                <a:t> </a:t>
              </a:r>
              <a:r>
                <a:rPr lang="de-DE" dirty="0" err="1" smtClean="0"/>
                <a:t>size</a:t>
              </a:r>
              <a:r>
                <a:rPr lang="de-DE" dirty="0" smtClean="0"/>
                <a:t> </a:t>
              </a:r>
              <a:r>
                <a:rPr lang="de-DE" dirty="0" err="1" smtClean="0"/>
                <a:t>effects</a:t>
              </a:r>
              <a:endParaRPr lang="de-DE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de-DE" dirty="0" smtClean="0"/>
                <a:t>strong </a:t>
              </a:r>
              <a:r>
                <a:rPr lang="de-DE" dirty="0" err="1" smtClean="0"/>
                <a:t>adsorption</a:t>
              </a:r>
              <a:endParaRPr lang="de-DE" dirty="0" smtClean="0"/>
            </a:p>
          </p:txBody>
        </p:sp>
        <p:sp>
          <p:nvSpPr>
            <p:cNvPr id="4" name="Pfeil nach rechts 3"/>
            <p:cNvSpPr/>
            <p:nvPr/>
          </p:nvSpPr>
          <p:spPr>
            <a:xfrm>
              <a:off x="3995936" y="1443606"/>
              <a:ext cx="792088" cy="329210"/>
            </a:xfrm>
            <a:prstGeom prst="rightArrow">
              <a:avLst/>
            </a:prstGeom>
            <a:solidFill>
              <a:srgbClr val="0A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5076056" y="1270501"/>
              <a:ext cx="36599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nanoscaled</a:t>
              </a:r>
              <a:r>
                <a:rPr lang="de-DE" dirty="0" smtClean="0"/>
                <a:t> </a:t>
              </a:r>
              <a:r>
                <a:rPr lang="de-DE" dirty="0" err="1" smtClean="0"/>
                <a:t>samples</a:t>
              </a:r>
              <a:r>
                <a:rPr lang="de-DE" dirty="0" smtClean="0"/>
                <a:t> </a:t>
              </a:r>
              <a:r>
                <a:rPr lang="de-DE" dirty="0" err="1" smtClean="0"/>
                <a:t>up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2 g </a:t>
              </a:r>
              <a:r>
                <a:rPr lang="de-DE" dirty="0" smtClean="0">
                  <a:sym typeface="Wingdings" pitchFamily="2" charset="2"/>
                </a:rPr>
                <a:t> </a:t>
              </a:r>
            </a:p>
            <a:p>
              <a:r>
                <a:rPr lang="de-DE" dirty="0" err="1" smtClean="0">
                  <a:sym typeface="Wingdings" pitchFamily="2" charset="2"/>
                </a:rPr>
                <a:t>testing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of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the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method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and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etching</a:t>
              </a:r>
              <a:r>
                <a:rPr lang="de-DE" dirty="0" smtClean="0">
                  <a:sym typeface="Wingdings" pitchFamily="2" charset="2"/>
                </a:rPr>
                <a:t> </a:t>
              </a:r>
            </a:p>
            <a:p>
              <a:r>
                <a:rPr lang="de-DE" dirty="0" err="1" smtClean="0">
                  <a:sym typeface="Wingdings" pitchFamily="2" charset="2"/>
                </a:rPr>
                <a:t>experiments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are</a:t>
              </a:r>
              <a:r>
                <a:rPr lang="de-DE" dirty="0" smtClean="0">
                  <a:sym typeface="Wingdings" pitchFamily="2" charset="2"/>
                </a:rPr>
                <a:t> </a:t>
              </a:r>
              <a:r>
                <a:rPr lang="de-DE" dirty="0" err="1" smtClean="0">
                  <a:sym typeface="Wingdings" pitchFamily="2" charset="2"/>
                </a:rPr>
                <a:t>possible</a:t>
              </a:r>
              <a:endParaRPr lang="de-DE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51520" y="2708920"/>
            <a:ext cx="3743821" cy="3255630"/>
            <a:chOff x="251520" y="2708920"/>
            <a:chExt cx="3743821" cy="3255630"/>
          </a:xfrm>
        </p:grpSpPr>
        <p:pic>
          <p:nvPicPr>
            <p:cNvPr id="6" name="Grafik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284984"/>
              <a:ext cx="3743821" cy="267956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899592" y="2708920"/>
              <a:ext cx="2693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s</a:t>
              </a:r>
              <a:r>
                <a:rPr lang="de-DE" dirty="0" err="1" smtClean="0"/>
                <a:t>tructure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smtClean="0">
                  <a:latin typeface="Symbol" pitchFamily="18" charset="2"/>
                </a:rPr>
                <a:t>g</a:t>
              </a:r>
              <a:r>
                <a:rPr lang="de-DE" dirty="0" smtClean="0"/>
                <a:t> – Si</a:t>
              </a:r>
              <a:r>
                <a:rPr lang="de-DE" baseline="-25000" dirty="0" smtClean="0"/>
                <a:t>3</a:t>
              </a:r>
              <a:r>
                <a:rPr lang="de-DE" dirty="0" smtClean="0"/>
                <a:t>(N,O)</a:t>
              </a:r>
              <a:r>
                <a:rPr lang="de-DE" baseline="-25000" dirty="0" smtClean="0"/>
                <a:t>4</a:t>
              </a:r>
              <a:endParaRPr lang="de-DE" baseline="-25000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524328" y="63813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12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4067944" y="2636911"/>
            <a:ext cx="5076056" cy="3072419"/>
            <a:chOff x="4067944" y="2636911"/>
            <a:chExt cx="5076056" cy="3072419"/>
          </a:xfrm>
        </p:grpSpPr>
        <p:sp>
          <p:nvSpPr>
            <p:cNvPr id="8" name="Textfeld 7"/>
            <p:cNvSpPr txBox="1"/>
            <p:nvPr/>
          </p:nvSpPr>
          <p:spPr>
            <a:xfrm>
              <a:off x="4583951" y="2636911"/>
              <a:ext cx="37369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only</a:t>
              </a:r>
              <a:r>
                <a:rPr lang="de-DE" dirty="0" smtClean="0"/>
                <a:t> a </a:t>
              </a:r>
              <a:r>
                <a:rPr lang="de-DE" dirty="0" err="1" smtClean="0"/>
                <a:t>small</a:t>
              </a:r>
              <a:r>
                <a:rPr lang="de-DE" dirty="0" smtClean="0"/>
                <a:t> </a:t>
              </a:r>
              <a:r>
                <a:rPr lang="de-DE" dirty="0" err="1" smtClean="0"/>
                <a:t>numbers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vibrations</a:t>
              </a:r>
              <a:r>
                <a:rPr lang="de-DE" dirty="0" smtClean="0"/>
                <a:t> </a:t>
              </a:r>
            </a:p>
            <a:p>
              <a:r>
                <a:rPr lang="de-DE" dirty="0" err="1" smtClean="0"/>
                <a:t>possible</a:t>
              </a:r>
              <a:endParaRPr lang="de-DE" dirty="0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3284984"/>
              <a:ext cx="5076056" cy="2424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0" y="1124745"/>
            <a:ext cx="5729228" cy="2736303"/>
          </a:xfrm>
          <a:prstGeom prst="rect">
            <a:avLst/>
          </a:prstGeom>
        </p:spPr>
      </p:pic>
      <p:sp>
        <p:nvSpPr>
          <p:cNvPr id="4" name="Pfeil nach oben 3"/>
          <p:cNvSpPr/>
          <p:nvPr/>
        </p:nvSpPr>
        <p:spPr>
          <a:xfrm>
            <a:off x="755576" y="1628800"/>
            <a:ext cx="648072" cy="1656184"/>
          </a:xfrm>
          <a:prstGeom prst="upArrow">
            <a:avLst/>
          </a:prstGeom>
          <a:solidFill>
            <a:srgbClr val="0A50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511037" y="260648"/>
            <a:ext cx="655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A50A1"/>
                </a:solidFill>
              </a:rPr>
              <a:t>Example</a:t>
            </a:r>
            <a:r>
              <a:rPr lang="de-DE" sz="3200" dirty="0" smtClean="0">
                <a:solidFill>
                  <a:srgbClr val="0A50A1"/>
                </a:solidFill>
              </a:rPr>
              <a:t>: FT – IR on </a:t>
            </a:r>
            <a:r>
              <a:rPr lang="de-DE" sz="3200" dirty="0" smtClean="0">
                <a:solidFill>
                  <a:srgbClr val="0A50A1"/>
                </a:solidFill>
                <a:latin typeface="Symbol" pitchFamily="18" charset="2"/>
              </a:rPr>
              <a:t>g</a:t>
            </a:r>
            <a:r>
              <a:rPr lang="de-DE" sz="3200" dirty="0" smtClean="0">
                <a:solidFill>
                  <a:srgbClr val="0A50A1"/>
                </a:solidFill>
              </a:rPr>
              <a:t> – Si</a:t>
            </a:r>
            <a:r>
              <a:rPr lang="de-DE" sz="3200" baseline="-25000" dirty="0" smtClean="0">
                <a:solidFill>
                  <a:srgbClr val="0A50A1"/>
                </a:solidFill>
              </a:rPr>
              <a:t>3</a:t>
            </a:r>
            <a:r>
              <a:rPr lang="de-DE" sz="3200" dirty="0" smtClean="0">
                <a:solidFill>
                  <a:srgbClr val="0A50A1"/>
                </a:solidFill>
              </a:rPr>
              <a:t>(O,N)</a:t>
            </a:r>
            <a:r>
              <a:rPr lang="de-DE" sz="3200" baseline="-25000" dirty="0" smtClean="0">
                <a:solidFill>
                  <a:srgbClr val="0A50A1"/>
                </a:solidFill>
              </a:rPr>
              <a:t>4</a:t>
            </a:r>
            <a:endParaRPr lang="de-DE" sz="3200" baseline="-25000" dirty="0">
              <a:solidFill>
                <a:srgbClr val="0A50A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75956" y="1556792"/>
            <a:ext cx="1224136" cy="1800200"/>
          </a:xfrm>
          <a:prstGeom prst="rect">
            <a:avLst/>
          </a:prstGeom>
          <a:noFill/>
          <a:ln>
            <a:solidFill>
              <a:srgbClr val="0A5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180020" y="2348880"/>
            <a:ext cx="5845868" cy="4074079"/>
            <a:chOff x="180020" y="2348880"/>
            <a:chExt cx="5845868" cy="407407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20" y="3861048"/>
              <a:ext cx="5364088" cy="2561911"/>
            </a:xfrm>
            <a:prstGeom prst="rect">
              <a:avLst/>
            </a:prstGeom>
          </p:spPr>
        </p:pic>
        <p:sp>
          <p:nvSpPr>
            <p:cNvPr id="8" name="180-Grad-Pfeil 7"/>
            <p:cNvSpPr/>
            <p:nvPr/>
          </p:nvSpPr>
          <p:spPr>
            <a:xfrm rot="5400000">
              <a:off x="4074808" y="3422136"/>
              <a:ext cx="3024336" cy="877824"/>
            </a:xfrm>
            <a:prstGeom prst="uturnArrow">
              <a:avLst>
                <a:gd name="adj1" fmla="val 25000"/>
                <a:gd name="adj2" fmla="val 25000"/>
                <a:gd name="adj3" fmla="val 26031"/>
                <a:gd name="adj4" fmla="val 45302"/>
                <a:gd name="adj5" fmla="val 84282"/>
              </a:avLst>
            </a:prstGeom>
            <a:solidFill>
              <a:srgbClr val="0A50A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156176" y="2060848"/>
            <a:ext cx="29161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shift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bands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endParaRPr lang="de-DE" dirty="0" smtClean="0"/>
          </a:p>
          <a:p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de-</a:t>
            </a:r>
          </a:p>
          <a:p>
            <a:r>
              <a:rPr lang="de-DE" dirty="0" err="1" smtClean="0"/>
              <a:t>creasing</a:t>
            </a:r>
            <a:r>
              <a:rPr lang="de-DE" dirty="0" smtClean="0"/>
              <a:t> </a:t>
            </a:r>
            <a:r>
              <a:rPr lang="de-DE" dirty="0" err="1" smtClean="0"/>
              <a:t>oxygen</a:t>
            </a:r>
            <a:r>
              <a:rPr lang="de-DE" dirty="0" smtClean="0"/>
              <a:t> </a:t>
            </a:r>
            <a:r>
              <a:rPr lang="de-DE" dirty="0" err="1" smtClean="0"/>
              <a:t>contents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>
                <a:solidFill>
                  <a:srgbClr val="0A50A1"/>
                </a:solidFill>
              </a:rPr>
              <a:t>determination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of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oxygen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</a:p>
          <a:p>
            <a:r>
              <a:rPr lang="de-DE" dirty="0" smtClean="0">
                <a:solidFill>
                  <a:srgbClr val="0A50A1"/>
                </a:solidFill>
              </a:rPr>
              <a:t>(</a:t>
            </a:r>
            <a:r>
              <a:rPr lang="de-DE" dirty="0" err="1" smtClean="0">
                <a:solidFill>
                  <a:srgbClr val="0A50A1"/>
                </a:solidFill>
              </a:rPr>
              <a:t>wt</a:t>
            </a:r>
            <a:r>
              <a:rPr lang="de-DE" dirty="0" smtClean="0">
                <a:solidFill>
                  <a:srgbClr val="0A50A1"/>
                </a:solidFill>
              </a:rPr>
              <a:t> - %) </a:t>
            </a:r>
            <a:r>
              <a:rPr lang="de-DE" dirty="0" err="1" smtClean="0">
                <a:solidFill>
                  <a:srgbClr val="0A50A1"/>
                </a:solidFill>
              </a:rPr>
              <a:t>with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qualtitative</a:t>
            </a:r>
            <a:r>
              <a:rPr lang="de-DE" dirty="0" smtClean="0">
                <a:solidFill>
                  <a:srgbClr val="0A50A1"/>
                </a:solidFill>
              </a:rPr>
              <a:t> IR</a:t>
            </a:r>
          </a:p>
          <a:p>
            <a:r>
              <a:rPr lang="de-DE" dirty="0" err="1" smtClean="0">
                <a:solidFill>
                  <a:srgbClr val="0A50A1"/>
                </a:solidFill>
              </a:rPr>
              <a:t>is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possile</a:t>
            </a:r>
            <a:r>
              <a:rPr lang="de-DE" dirty="0" smtClean="0">
                <a:solidFill>
                  <a:srgbClr val="0A50A1"/>
                </a:solidFill>
              </a:rPr>
              <a:t> (also in </a:t>
            </a:r>
            <a:r>
              <a:rPr lang="de-DE" dirty="0" err="1" smtClean="0">
                <a:solidFill>
                  <a:srgbClr val="0A50A1"/>
                </a:solidFill>
              </a:rPr>
              <a:t>mixtures</a:t>
            </a:r>
            <a:endParaRPr lang="de-DE" dirty="0" smtClean="0">
              <a:solidFill>
                <a:srgbClr val="0A50A1"/>
              </a:solidFill>
            </a:endParaRPr>
          </a:p>
          <a:p>
            <a:r>
              <a:rPr lang="de-DE" dirty="0" err="1" smtClean="0">
                <a:solidFill>
                  <a:srgbClr val="0A50A1"/>
                </a:solidFill>
              </a:rPr>
              <a:t>with</a:t>
            </a:r>
            <a:r>
              <a:rPr lang="de-DE" dirty="0" smtClean="0">
                <a:solidFill>
                  <a:srgbClr val="0A50A1"/>
                </a:solidFill>
              </a:rPr>
              <a:t> LP - </a:t>
            </a:r>
            <a:r>
              <a:rPr lang="de-DE" dirty="0" err="1" smtClean="0">
                <a:solidFill>
                  <a:srgbClr val="0A50A1"/>
                </a:solidFill>
              </a:rPr>
              <a:t>phases</a:t>
            </a:r>
            <a:endParaRPr lang="de-DE" dirty="0">
              <a:solidFill>
                <a:srgbClr val="0A50A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24328" y="63813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14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779912" y="117482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A50A1"/>
                </a:solidFill>
              </a:rPr>
              <a:t>Summary</a:t>
            </a:r>
            <a:endParaRPr lang="de-DE" sz="3200" dirty="0">
              <a:solidFill>
                <a:srgbClr val="0A50A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764704"/>
            <a:ext cx="802655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A50A1"/>
                </a:solidFill>
              </a:rPr>
              <a:t>Sample </a:t>
            </a:r>
            <a:r>
              <a:rPr lang="de-DE" dirty="0" err="1" smtClean="0">
                <a:solidFill>
                  <a:srgbClr val="0A50A1"/>
                </a:solidFill>
              </a:rPr>
              <a:t>recovery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container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optimized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for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complete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recovery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with</a:t>
            </a:r>
            <a:r>
              <a:rPr lang="de-DE" dirty="0" smtClean="0">
                <a:solidFill>
                  <a:srgbClr val="0A50A1"/>
                </a:solidFill>
              </a:rPr>
              <a:t>:</a:t>
            </a:r>
            <a:endParaRPr lang="de-DE" dirty="0" smtClean="0">
              <a:solidFill>
                <a:srgbClr val="0A50A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material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lowest</a:t>
            </a:r>
            <a:r>
              <a:rPr lang="de-DE" dirty="0" smtClean="0"/>
              <a:t> </a:t>
            </a:r>
            <a:r>
              <a:rPr lang="de-DE" dirty="0" err="1" smtClean="0"/>
              <a:t>impedance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r>
              <a:rPr lang="de-DE" dirty="0" smtClean="0"/>
              <a:t> </a:t>
            </a:r>
            <a:r>
              <a:rPr lang="de-DE" dirty="0" err="1" smtClean="0"/>
              <a:t>capsule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stepwise</a:t>
            </a:r>
            <a:r>
              <a:rPr lang="de-DE" dirty="0" smtClean="0"/>
              <a:t> </a:t>
            </a:r>
            <a:r>
              <a:rPr lang="de-DE" dirty="0" err="1" smtClean="0"/>
              <a:t>compaction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sample </a:t>
            </a:r>
            <a:r>
              <a:rPr lang="de-DE" dirty="0" err="1" smtClean="0"/>
              <a:t>powder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reflection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damping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reflected</a:t>
            </a:r>
            <a:r>
              <a:rPr lang="de-DE" dirty="0" smtClean="0"/>
              <a:t> SW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</a:p>
          <a:p>
            <a:r>
              <a:rPr lang="de-DE" dirty="0" smtClean="0"/>
              <a:t>    different </a:t>
            </a:r>
            <a:r>
              <a:rPr lang="de-DE" dirty="0" err="1" smtClean="0"/>
              <a:t>plate</a:t>
            </a:r>
            <a:r>
              <a:rPr lang="de-DE" dirty="0" smtClean="0"/>
              <a:t> </a:t>
            </a:r>
            <a:r>
              <a:rPr lang="de-DE" dirty="0" err="1" smtClean="0"/>
              <a:t>thicknesses</a:t>
            </a:r>
            <a:r>
              <a:rPr lang="de-DE" dirty="0"/>
              <a:t>	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sample </a:t>
            </a:r>
            <a:r>
              <a:rPr lang="de-DE" dirty="0" err="1"/>
              <a:t>masses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 g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 </a:t>
            </a:r>
            <a:r>
              <a:rPr lang="de-DE" dirty="0" err="1"/>
              <a:t>Mbar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0A50A1"/>
                </a:solidFill>
              </a:rPr>
              <a:t>Phase </a:t>
            </a:r>
            <a:r>
              <a:rPr lang="de-DE" dirty="0" err="1" smtClean="0">
                <a:solidFill>
                  <a:srgbClr val="0A50A1"/>
                </a:solidFill>
              </a:rPr>
              <a:t>transition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optimized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with</a:t>
            </a:r>
            <a:r>
              <a:rPr lang="de-DE" dirty="0" smtClean="0">
                <a:solidFill>
                  <a:srgbClr val="0A50A1"/>
                </a:solidFill>
              </a:rPr>
              <a:t>:</a:t>
            </a:r>
            <a:endParaRPr lang="de-DE" dirty="0" smtClean="0">
              <a:solidFill>
                <a:srgbClr val="0A50A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amorphous</a:t>
            </a:r>
            <a:r>
              <a:rPr lang="de-DE" dirty="0"/>
              <a:t> H – </a:t>
            </a:r>
            <a:r>
              <a:rPr lang="de-DE" dirty="0" err="1"/>
              <a:t>bearing</a:t>
            </a:r>
            <a:r>
              <a:rPr lang="de-DE" dirty="0"/>
              <a:t> </a:t>
            </a:r>
            <a:r>
              <a:rPr lang="de-DE" dirty="0" err="1"/>
              <a:t>precursors</a:t>
            </a:r>
            <a:r>
              <a:rPr lang="de-DE" dirty="0"/>
              <a:t> </a:t>
            </a:r>
            <a:r>
              <a:rPr lang="de-DE" dirty="0" err="1"/>
              <a:t>synthesized</a:t>
            </a:r>
            <a:r>
              <a:rPr lang="de-DE" dirty="0"/>
              <a:t>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     HP </a:t>
            </a:r>
            <a:r>
              <a:rPr lang="de-DE" dirty="0" smtClean="0"/>
              <a:t>–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medium </a:t>
            </a:r>
            <a:r>
              <a:rPr lang="de-DE" dirty="0" err="1" smtClean="0"/>
              <a:t>pressure</a:t>
            </a:r>
            <a:r>
              <a:rPr lang="de-DE" dirty="0" smtClean="0"/>
              <a:t> – high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synthesis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transition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Analysis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Synthesis </a:t>
            </a:r>
            <a:r>
              <a:rPr lang="de-DE" dirty="0" err="1" smtClean="0"/>
              <a:t>of</a:t>
            </a:r>
            <a:r>
              <a:rPr lang="de-DE" dirty="0" smtClean="0"/>
              <a:t> pure high –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phases</a:t>
            </a:r>
            <a:r>
              <a:rPr lang="de-DE" dirty="0" smtClean="0"/>
              <a:t> </a:t>
            </a:r>
            <a:r>
              <a:rPr lang="de-DE" dirty="0" err="1" smtClean="0"/>
              <a:t>permits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extremely</a:t>
            </a:r>
            <a:r>
              <a:rPr lang="de-DE" dirty="0" smtClean="0"/>
              <a:t> (</a:t>
            </a:r>
            <a:r>
              <a:rPr lang="de-DE" dirty="0" err="1" smtClean="0"/>
              <a:t>especially</a:t>
            </a:r>
            <a:r>
              <a:rPr lang="de-DE" dirty="0" smtClean="0"/>
              <a:t> FT – IR, </a:t>
            </a:r>
            <a:r>
              <a:rPr lang="de-DE" baseline="30000" dirty="0"/>
              <a:t>29</a:t>
            </a:r>
            <a:r>
              <a:rPr lang="de-DE" dirty="0"/>
              <a:t>Si </a:t>
            </a:r>
            <a:r>
              <a:rPr lang="de-DE" dirty="0" smtClean="0"/>
              <a:t>MAS-NMR, TG – MS)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Higher sample </a:t>
            </a:r>
            <a:r>
              <a:rPr lang="de-DE" dirty="0" err="1" smtClean="0"/>
              <a:t>masses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 g </a:t>
            </a:r>
            <a:r>
              <a:rPr lang="de-DE" dirty="0" err="1" smtClean="0"/>
              <a:t>at</a:t>
            </a:r>
            <a:r>
              <a:rPr lang="de-DE" dirty="0" smtClean="0"/>
              <a:t> 0.86 </a:t>
            </a:r>
            <a:r>
              <a:rPr lang="de-DE" dirty="0" err="1" smtClean="0"/>
              <a:t>Mbar</a:t>
            </a:r>
            <a:r>
              <a:rPr lang="de-DE" dirty="0" smtClean="0"/>
              <a:t>) </a:t>
            </a:r>
            <a:r>
              <a:rPr lang="de-DE" dirty="0" err="1" smtClean="0"/>
              <a:t>gives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possibilities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investigations</a:t>
            </a:r>
            <a:r>
              <a:rPr lang="de-DE" dirty="0" smtClean="0"/>
              <a:t> 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examle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diffraction</a:t>
            </a:r>
            <a:r>
              <a:rPr lang="de-DE" dirty="0" smtClean="0"/>
              <a:t>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452320" y="638132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15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285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936750" y="2205038"/>
            <a:ext cx="57864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6000">
                <a:solidFill>
                  <a:srgbClr val="FF0000"/>
                </a:solidFill>
                <a:latin typeface="Georgia" pitchFamily="18" charset="0"/>
              </a:rPr>
              <a:t>Thanks for your </a:t>
            </a:r>
          </a:p>
          <a:p>
            <a:pPr algn="ctr" eaLnBrk="1" hangingPunct="1"/>
            <a:r>
              <a:rPr lang="de-DE" sz="6000">
                <a:solidFill>
                  <a:srgbClr val="FF0000"/>
                </a:solidFill>
                <a:latin typeface="Georgia" pitchFamily="18" charset="0"/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29903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6246813"/>
            <a:ext cx="684213" cy="638175"/>
            <a:chOff x="103" y="25617"/>
            <a:chExt cx="1247" cy="1247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103" y="25617"/>
              <a:ext cx="1247" cy="1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239" y="25755"/>
              <a:ext cx="975" cy="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658" y="25617"/>
              <a:ext cx="136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75" y="25891"/>
              <a:ext cx="703" cy="351"/>
            </a:xfrm>
            <a:prstGeom prst="rect">
              <a:avLst/>
            </a:prstGeom>
            <a:solidFill>
              <a:srgbClr val="4EBC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74" y="26245"/>
              <a:ext cx="703" cy="351"/>
            </a:xfrm>
            <a:prstGeom prst="rect">
              <a:avLst/>
            </a:prstGeom>
            <a:solidFill>
              <a:srgbClr val="E66E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511" y="26029"/>
              <a:ext cx="431" cy="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69" y="26175"/>
              <a:ext cx="720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0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585913"/>
            <a:ext cx="5058271" cy="371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699262" y="44624"/>
            <a:ext cx="80169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sz="3200" dirty="0">
                <a:solidFill>
                  <a:srgbClr val="0A50A1"/>
                </a:solidFill>
              </a:rPr>
              <a:t>Location in </a:t>
            </a:r>
            <a:r>
              <a:rPr lang="de-DE" sz="3200" dirty="0" err="1">
                <a:solidFill>
                  <a:srgbClr val="0A50A1"/>
                </a:solidFill>
              </a:rPr>
              <a:t>the</a:t>
            </a:r>
            <a:r>
              <a:rPr lang="de-DE" sz="3200" dirty="0">
                <a:solidFill>
                  <a:srgbClr val="0A50A1"/>
                </a:solidFill>
              </a:rPr>
              <a:t> </a:t>
            </a:r>
            <a:r>
              <a:rPr lang="de-DE" sz="3200" dirty="0" err="1">
                <a:solidFill>
                  <a:srgbClr val="0A50A1"/>
                </a:solidFill>
              </a:rPr>
              <a:t>research</a:t>
            </a:r>
            <a:r>
              <a:rPr lang="de-DE" sz="3200" dirty="0">
                <a:solidFill>
                  <a:srgbClr val="0A50A1"/>
                </a:solidFill>
              </a:rPr>
              <a:t> </a:t>
            </a:r>
            <a:r>
              <a:rPr lang="de-DE" sz="3200" dirty="0" err="1">
                <a:solidFill>
                  <a:srgbClr val="0A50A1"/>
                </a:solidFill>
              </a:rPr>
              <a:t>and</a:t>
            </a:r>
            <a:r>
              <a:rPr lang="de-DE" sz="3200" dirty="0">
                <a:solidFill>
                  <a:srgbClr val="0A50A1"/>
                </a:solidFill>
              </a:rPr>
              <a:t> </a:t>
            </a:r>
            <a:r>
              <a:rPr lang="de-DE" sz="3200" dirty="0" err="1">
                <a:solidFill>
                  <a:srgbClr val="0A50A1"/>
                </a:solidFill>
              </a:rPr>
              <a:t>teaching</a:t>
            </a:r>
            <a:r>
              <a:rPr lang="de-DE" sz="3200" dirty="0">
                <a:solidFill>
                  <a:srgbClr val="0A50A1"/>
                </a:solidFill>
              </a:rPr>
              <a:t> </a:t>
            </a:r>
            <a:r>
              <a:rPr lang="de-DE" sz="3200" dirty="0" err="1">
                <a:solidFill>
                  <a:srgbClr val="0A50A1"/>
                </a:solidFill>
              </a:rPr>
              <a:t>mine</a:t>
            </a:r>
            <a:endParaRPr lang="de-DE" sz="3200" dirty="0">
              <a:solidFill>
                <a:srgbClr val="0A50A1"/>
              </a:solidFill>
            </a:endParaRPr>
          </a:p>
          <a:p>
            <a:pPr algn="ctr" eaLnBrk="1" hangingPunct="1"/>
            <a:r>
              <a:rPr lang="de-DE" sz="3200" dirty="0">
                <a:solidFill>
                  <a:srgbClr val="0A50A1"/>
                </a:solidFill>
              </a:rPr>
              <a:t>„Reiche Zeche“ Freiberg 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50863" y="2780928"/>
            <a:ext cx="290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de-DE" dirty="0"/>
              <a:t>ca. 150m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surface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50862" y="3068960"/>
            <a:ext cx="3413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de-DE" dirty="0" err="1">
                <a:latin typeface="Arial" pitchFamily="34" charset="0"/>
              </a:rPr>
              <a:t>safe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storage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>
                <a:latin typeface="Arial" pitchFamily="34" charset="0"/>
              </a:rPr>
              <a:t>explosives</a:t>
            </a:r>
          </a:p>
        </p:txBody>
      </p:sp>
      <p:sp>
        <p:nvSpPr>
          <p:cNvPr id="14" name="Textfeld 14"/>
          <p:cNvSpPr txBox="1">
            <a:spLocks noChangeArrowheads="1"/>
          </p:cNvSpPr>
          <p:nvPr/>
        </p:nvSpPr>
        <p:spPr bwMode="auto">
          <a:xfrm>
            <a:off x="145951" y="3429000"/>
            <a:ext cx="30099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contemporary</a:t>
            </a:r>
            <a:r>
              <a:rPr lang="de-DE" dirty="0" smtClean="0"/>
              <a:t> </a:t>
            </a:r>
            <a:r>
              <a:rPr lang="de-DE" dirty="0" err="1"/>
              <a:t>work</a:t>
            </a:r>
            <a:r>
              <a:rPr lang="de-DE" dirty="0"/>
              <a:t> (6 </a:t>
            </a:r>
            <a:r>
              <a:rPr lang="de-DE" dirty="0" err="1"/>
              <a:t>experiments</a:t>
            </a:r>
            <a:r>
              <a:rPr lang="de-DE" dirty="0"/>
              <a:t> per </a:t>
            </a:r>
            <a:r>
              <a:rPr lang="de-DE" dirty="0" err="1"/>
              <a:t>hr.</a:t>
            </a:r>
            <a:r>
              <a:rPr lang="de-DE" dirty="0"/>
              <a:t> (</a:t>
            </a:r>
            <a:r>
              <a:rPr lang="de-DE" dirty="0" err="1"/>
              <a:t>excluded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pre-paration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time)</a:t>
            </a:r>
          </a:p>
        </p:txBody>
      </p:sp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7524750" y="63722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feld 17"/>
          <p:cNvSpPr txBox="1">
            <a:spLocks noChangeArrowheads="1"/>
          </p:cNvSpPr>
          <p:nvPr/>
        </p:nvSpPr>
        <p:spPr bwMode="auto">
          <a:xfrm>
            <a:off x="5375275" y="5373216"/>
            <a:ext cx="3390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200" dirty="0"/>
              <a:t>Source: W. </a:t>
            </a:r>
            <a:r>
              <a:rPr lang="de-DE" sz="1200" dirty="0" err="1"/>
              <a:t>Rabich</a:t>
            </a:r>
            <a:r>
              <a:rPr lang="de-DE" sz="1200" dirty="0"/>
              <a:t>, TU Bergakademie Freiberg</a:t>
            </a:r>
          </a:p>
        </p:txBody>
      </p:sp>
      <p:sp>
        <p:nvSpPr>
          <p:cNvPr id="17" name="Textfeld 24"/>
          <p:cNvSpPr txBox="1">
            <a:spLocks noChangeArrowheads="1"/>
          </p:cNvSpPr>
          <p:nvPr/>
        </p:nvSpPr>
        <p:spPr bwMode="auto">
          <a:xfrm>
            <a:off x="120830" y="1340768"/>
            <a:ext cx="3877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de-DE" dirty="0" err="1"/>
              <a:t>est.</a:t>
            </a:r>
            <a:r>
              <a:rPr lang="de-DE" dirty="0"/>
              <a:t>: </a:t>
            </a:r>
            <a:r>
              <a:rPr lang="de-DE" dirty="0" err="1"/>
              <a:t>October</a:t>
            </a:r>
            <a:r>
              <a:rPr lang="de-DE" dirty="0"/>
              <a:t> </a:t>
            </a:r>
            <a:r>
              <a:rPr lang="de-DE" dirty="0" smtClean="0"/>
              <a:t>2007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</a:p>
          <a:p>
            <a:pPr marL="0" indent="0" eaLnBrk="1" hangingPunct="1"/>
            <a:r>
              <a:rPr lang="de-DE" dirty="0" smtClean="0"/>
              <a:t>    Dr. Erich-Krüger-</a:t>
            </a:r>
            <a:r>
              <a:rPr lang="de-DE" dirty="0" err="1" smtClean="0"/>
              <a:t>Foundation</a:t>
            </a:r>
            <a:r>
              <a:rPr lang="de-DE" dirty="0"/>
              <a:t>	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0830" y="1916832"/>
            <a:ext cx="3275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Freiberg High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pressure</a:t>
            </a:r>
            <a:r>
              <a:rPr lang="de-DE" dirty="0" smtClean="0"/>
              <a:t> Research Center </a:t>
            </a:r>
          </a:p>
          <a:p>
            <a:r>
              <a:rPr lang="de-DE" dirty="0" smtClean="0"/>
              <a:t>     (FHP)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23864" y="5512122"/>
            <a:ext cx="283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179512" y="5085184"/>
            <a:ext cx="3669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de-DE" dirty="0" smtClean="0">
                <a:latin typeface="Arial" pitchFamily="34" charset="0"/>
              </a:rPr>
              <a:t>After </a:t>
            </a:r>
            <a:r>
              <a:rPr lang="de-DE" dirty="0" err="1" smtClean="0">
                <a:latin typeface="Arial" pitchFamily="34" charset="0"/>
              </a:rPr>
              <a:t>complete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installation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sym typeface="Wingdings" pitchFamily="2" charset="2"/>
              </a:rPr>
              <a:t></a:t>
            </a:r>
          </a:p>
          <a:p>
            <a:pPr>
              <a:defRPr/>
            </a:pPr>
            <a:r>
              <a:rPr lang="de-DE" dirty="0" smtClean="0">
                <a:sym typeface="Wingdings" pitchFamily="2" charset="2"/>
              </a:rPr>
              <a:t>    20 kg </a:t>
            </a:r>
            <a:r>
              <a:rPr lang="de-DE" dirty="0" err="1" smtClean="0">
                <a:sym typeface="Wingdings" pitchFamily="2" charset="2"/>
              </a:rPr>
              <a:t>charge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mass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are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possible</a:t>
            </a:r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2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15816" y="15006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A50A1"/>
                </a:solidFill>
              </a:rPr>
              <a:t>Three</a:t>
            </a:r>
            <a:r>
              <a:rPr lang="de-DE" sz="3200" dirty="0" smtClean="0">
                <a:solidFill>
                  <a:srgbClr val="0A50A1"/>
                </a:solidFill>
              </a:rPr>
              <a:t> </a:t>
            </a:r>
            <a:r>
              <a:rPr lang="de-DE" sz="3200" dirty="0" err="1" smtClean="0">
                <a:solidFill>
                  <a:srgbClr val="0A50A1"/>
                </a:solidFill>
              </a:rPr>
              <a:t>main</a:t>
            </a:r>
            <a:r>
              <a:rPr lang="de-DE" sz="3200" dirty="0" smtClean="0">
                <a:solidFill>
                  <a:srgbClr val="0A50A1"/>
                </a:solidFill>
              </a:rPr>
              <a:t> </a:t>
            </a:r>
            <a:r>
              <a:rPr lang="de-DE" sz="3200" dirty="0" err="1" smtClean="0">
                <a:solidFill>
                  <a:srgbClr val="0A50A1"/>
                </a:solidFill>
              </a:rPr>
              <a:t>goals</a:t>
            </a:r>
            <a:r>
              <a:rPr lang="de-DE" sz="3200" dirty="0" smtClean="0">
                <a:solidFill>
                  <a:srgbClr val="0A50A1"/>
                </a:solidFill>
              </a:rPr>
              <a:t>: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755576" y="4365104"/>
            <a:ext cx="7344816" cy="1978126"/>
            <a:chOff x="755576" y="4365104"/>
            <a:chExt cx="7344816" cy="1978126"/>
          </a:xfrm>
        </p:grpSpPr>
        <p:sp>
          <p:nvSpPr>
            <p:cNvPr id="7" name="Textfeld 6"/>
            <p:cNvSpPr txBox="1"/>
            <p:nvPr/>
          </p:nvSpPr>
          <p:spPr>
            <a:xfrm>
              <a:off x="755576" y="501933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A50A1"/>
                  </a:solidFill>
                </a:rPr>
                <a:t>3.</a:t>
              </a:r>
              <a:r>
                <a:rPr lang="de-DE" dirty="0" smtClean="0"/>
                <a:t> 100% </a:t>
              </a:r>
              <a:r>
                <a:rPr lang="de-DE" dirty="0" err="1" smtClean="0"/>
                <a:t>phase</a:t>
              </a:r>
              <a:r>
                <a:rPr lang="de-DE" dirty="0" smtClean="0"/>
                <a:t> </a:t>
              </a:r>
              <a:r>
                <a:rPr lang="de-DE" dirty="0" err="1" smtClean="0"/>
                <a:t>transition</a:t>
              </a:r>
              <a:endParaRPr lang="de-DE" dirty="0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25" y="4365104"/>
              <a:ext cx="4141767" cy="1978126"/>
            </a:xfrm>
            <a:prstGeom prst="rect">
              <a:avLst/>
            </a:prstGeom>
          </p:spPr>
        </p:pic>
      </p:grpSp>
      <p:grpSp>
        <p:nvGrpSpPr>
          <p:cNvPr id="4" name="Gruppieren 3"/>
          <p:cNvGrpSpPr/>
          <p:nvPr/>
        </p:nvGrpSpPr>
        <p:grpSpPr>
          <a:xfrm>
            <a:off x="683568" y="2751685"/>
            <a:ext cx="5688632" cy="1482844"/>
            <a:chOff x="683568" y="2751685"/>
            <a:chExt cx="5688632" cy="1482844"/>
          </a:xfrm>
        </p:grpSpPr>
        <p:sp>
          <p:nvSpPr>
            <p:cNvPr id="6" name="Textfeld 5"/>
            <p:cNvSpPr txBox="1"/>
            <p:nvPr/>
          </p:nvSpPr>
          <p:spPr>
            <a:xfrm>
              <a:off x="683568" y="2915652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A50A1"/>
                  </a:solidFill>
                </a:rPr>
                <a:t>2. </a:t>
              </a:r>
              <a:r>
                <a:rPr lang="de-DE" dirty="0" smtClean="0"/>
                <a:t>100% sample </a:t>
              </a:r>
              <a:r>
                <a:rPr lang="de-DE" dirty="0" err="1" smtClean="0"/>
                <a:t>recovery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10" name="Grafik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53" y="2751685"/>
              <a:ext cx="1957047" cy="1482844"/>
            </a:xfrm>
            <a:prstGeom prst="rect">
              <a:avLst/>
            </a:prstGeom>
          </p:spPr>
        </p:pic>
      </p:grpSp>
      <p:grpSp>
        <p:nvGrpSpPr>
          <p:cNvPr id="2" name="Gruppieren 1"/>
          <p:cNvGrpSpPr/>
          <p:nvPr/>
        </p:nvGrpSpPr>
        <p:grpSpPr>
          <a:xfrm>
            <a:off x="683568" y="620688"/>
            <a:ext cx="7560840" cy="2088232"/>
            <a:chOff x="683568" y="620688"/>
            <a:chExt cx="7560840" cy="2088232"/>
          </a:xfrm>
        </p:grpSpPr>
        <p:sp>
          <p:nvSpPr>
            <p:cNvPr id="8" name="Textfeld 7"/>
            <p:cNvSpPr txBox="1"/>
            <p:nvPr/>
          </p:nvSpPr>
          <p:spPr>
            <a:xfrm>
              <a:off x="683568" y="1023119"/>
              <a:ext cx="35404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A50A1"/>
                  </a:solidFill>
                </a:rPr>
                <a:t>1.</a:t>
              </a:r>
              <a:r>
                <a:rPr lang="de-DE" dirty="0" smtClean="0"/>
                <a:t> </a:t>
              </a:r>
              <a:r>
                <a:rPr lang="de-DE" dirty="0" err="1" smtClean="0"/>
                <a:t>Calculation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p-, T- </a:t>
              </a:r>
              <a:r>
                <a:rPr lang="de-DE" dirty="0" err="1" smtClean="0"/>
                <a:t>and</a:t>
              </a:r>
              <a:r>
                <a:rPr lang="de-DE" dirty="0" smtClean="0"/>
                <a:t> t- </a:t>
              </a:r>
            </a:p>
            <a:p>
              <a:r>
                <a:rPr lang="de-DE" dirty="0" err="1" smtClean="0"/>
                <a:t>conditions</a:t>
              </a:r>
              <a:endParaRPr lang="de-DE" dirty="0"/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102" y="620688"/>
              <a:ext cx="4372306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3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95242" y="44624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A50A1"/>
                </a:solidFill>
              </a:rPr>
              <a:t>1. </a:t>
            </a:r>
            <a:r>
              <a:rPr lang="de-DE" sz="3200" dirty="0" err="1" smtClean="0">
                <a:solidFill>
                  <a:srgbClr val="0A50A1"/>
                </a:solidFill>
              </a:rPr>
              <a:t>Calculations</a:t>
            </a:r>
            <a:endParaRPr lang="de-DE" sz="3200" dirty="0">
              <a:solidFill>
                <a:srgbClr val="0A50A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3059832" y="1521148"/>
                <a:ext cx="2954399" cy="539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/>
                        </a:rPr>
                        <m:t>𝑝</m:t>
                      </m:r>
                      <m:r>
                        <a:rPr lang="de-DE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de-DE" sz="2400" i="1">
                          <a:latin typeface="Cambria Math"/>
                        </a:rPr>
                        <m:t>𝐴</m:t>
                      </m:r>
                      <m:r>
                        <a:rPr lang="de-DE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de-DE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𝑃</m:t>
                          </m:r>
                        </m:sub>
                        <m:sup>
                          <m:r>
                            <a:rPr lang="de-DE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2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521148"/>
                <a:ext cx="2954399" cy="5397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2015518" y="702001"/>
                <a:ext cx="1692386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/>
                        </a:rPr>
                        <m:t>𝑝</m:t>
                      </m:r>
                      <m:r>
                        <a:rPr lang="de-DE" sz="2400" i="1">
                          <a:latin typeface="Cambria Math"/>
                        </a:rPr>
                        <m:t>=</m:t>
                      </m:r>
                      <m:r>
                        <a:rPr lang="de-DE" sz="2400" i="1">
                          <a:latin typeface="Cambria Math"/>
                        </a:rPr>
                        <m:t>𝜌</m:t>
                      </m:r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518" y="702001"/>
                <a:ext cx="1692386" cy="494751"/>
              </a:xfrm>
              <a:prstGeom prst="rect">
                <a:avLst/>
              </a:prstGeom>
              <a:blipFill rotWithShape="1"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5845029" y="692696"/>
                <a:ext cx="2111347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e-DE" sz="2400" i="1">
                          <a:latin typeface="Cambria Math"/>
                        </a:rPr>
                        <m:t>=</m:t>
                      </m:r>
                      <m:r>
                        <a:rPr lang="de-DE" sz="2400" i="1">
                          <a:latin typeface="Cambria Math"/>
                        </a:rPr>
                        <m:t>𝐴</m:t>
                      </m:r>
                      <m:r>
                        <a:rPr lang="de-DE" sz="2400" i="1">
                          <a:latin typeface="Cambria Math"/>
                        </a:rPr>
                        <m:t>+</m:t>
                      </m:r>
                      <m:r>
                        <a:rPr lang="de-DE" sz="2400" i="1">
                          <a:latin typeface="Cambria Math"/>
                        </a:rPr>
                        <m:t>𝐵</m:t>
                      </m:r>
                      <m:sSub>
                        <m:sSubPr>
                          <m:ctrlPr>
                            <a:rPr lang="de-DE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29" y="692696"/>
                <a:ext cx="2111347" cy="494751"/>
              </a:xfrm>
              <a:prstGeom prst="rect">
                <a:avLst/>
              </a:prstGeom>
              <a:blipFill rotWithShape="1"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174734" y="7092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from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5156535" y="735087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with</a:t>
            </a:r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3923928" y="105273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follows</a:t>
            </a:r>
            <a:endParaRPr lang="de-DE" sz="24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437660" y="5229200"/>
            <a:ext cx="5942652" cy="1222395"/>
            <a:chOff x="1437660" y="5229200"/>
            <a:chExt cx="5942652" cy="1222395"/>
          </a:xfrm>
        </p:grpSpPr>
        <p:sp>
          <p:nvSpPr>
            <p:cNvPr id="12" name="Textfeld 11"/>
            <p:cNvSpPr txBox="1"/>
            <p:nvPr/>
          </p:nvSpPr>
          <p:spPr>
            <a:xfrm>
              <a:off x="1437660" y="5805264"/>
              <a:ext cx="5942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R</a:t>
              </a:r>
              <a:r>
                <a:rPr lang="de-DE" dirty="0" err="1" smtClean="0"/>
                <a:t>educing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Hugoniot-EoS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/>
                <a:t>intersection</a:t>
              </a:r>
              <a:r>
                <a:rPr lang="de-DE" dirty="0" smtClean="0"/>
                <a:t> </a:t>
              </a:r>
              <a:r>
                <a:rPr lang="de-DE" dirty="0" err="1" smtClean="0"/>
                <a:t>operations</a:t>
              </a:r>
              <a:endParaRPr lang="de-DE" dirty="0" smtClean="0"/>
            </a:p>
            <a:p>
              <a:r>
                <a:rPr lang="de-DE" dirty="0" err="1" smtClean="0"/>
                <a:t>with</a:t>
              </a:r>
              <a:r>
                <a:rPr lang="de-DE" dirty="0" smtClean="0"/>
                <a:t> a </a:t>
              </a:r>
              <a:r>
                <a:rPr lang="de-DE" dirty="0" err="1" smtClean="0"/>
                <a:t>MatLab</a:t>
              </a:r>
              <a:r>
                <a:rPr lang="de-DE" baseline="30000" dirty="0" err="1" smtClean="0"/>
                <a:t>TM</a:t>
              </a:r>
              <a:r>
                <a:rPr lang="de-DE" dirty="0" smtClean="0"/>
                <a:t> - </a:t>
              </a:r>
              <a:r>
                <a:rPr lang="de-DE" dirty="0" err="1" smtClean="0"/>
                <a:t>code</a:t>
              </a:r>
              <a:endParaRPr lang="de-DE" dirty="0"/>
            </a:p>
          </p:txBody>
        </p:sp>
        <p:sp>
          <p:nvSpPr>
            <p:cNvPr id="13" name="Pfeil nach unten 12"/>
            <p:cNvSpPr/>
            <p:nvPr/>
          </p:nvSpPr>
          <p:spPr>
            <a:xfrm>
              <a:off x="4355976" y="5229200"/>
              <a:ext cx="349293" cy="576064"/>
            </a:xfrm>
            <a:prstGeom prst="downArrow">
              <a:avLst/>
            </a:prstGeom>
            <a:solidFill>
              <a:srgbClr val="0A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97283"/>
            <a:ext cx="6381769" cy="304796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3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95242" y="44624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A50A1"/>
                </a:solidFill>
              </a:rPr>
              <a:t>1. </a:t>
            </a:r>
            <a:r>
              <a:rPr lang="de-DE" sz="3200" dirty="0" err="1" smtClean="0">
                <a:solidFill>
                  <a:srgbClr val="0A50A1"/>
                </a:solidFill>
              </a:rPr>
              <a:t>Calculations</a:t>
            </a:r>
            <a:endParaRPr lang="de-DE" sz="3200" dirty="0">
              <a:solidFill>
                <a:srgbClr val="0A50A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" y="764704"/>
            <a:ext cx="4815636" cy="22322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75729"/>
            <a:ext cx="4499992" cy="21492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3717033"/>
            <a:ext cx="4820111" cy="2232247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60860"/>
              </p:ext>
            </p:extLst>
          </p:nvPr>
        </p:nvGraphicFramePr>
        <p:xfrm>
          <a:off x="4932040" y="4249896"/>
          <a:ext cx="3816424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7867"/>
                <a:gridCol w="1158557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</a:t>
                      </a:r>
                      <a:r>
                        <a:rPr lang="de-DE" baseline="0" dirty="0" smtClean="0"/>
                        <a:t>        [</a:t>
                      </a:r>
                      <a:r>
                        <a:rPr lang="de-DE" baseline="0" dirty="0" err="1" smtClean="0"/>
                        <a:t>GPa</a:t>
                      </a:r>
                      <a:r>
                        <a:rPr lang="de-DE" baseline="0" dirty="0" smtClean="0"/>
                        <a:t>]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30,8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schock</a:t>
                      </a:r>
                      <a:r>
                        <a:rPr lang="de-DE" dirty="0" smtClean="0"/>
                        <a:t> [K]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3756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t</a:t>
                      </a:r>
                      <a:r>
                        <a:rPr lang="de-DE" baseline="0" dirty="0" smtClean="0"/>
                        <a:t>         [</a:t>
                      </a:r>
                      <a:r>
                        <a:rPr lang="de-DE" baseline="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de-DE" baseline="0" dirty="0" err="1" smtClean="0"/>
                        <a:t>s</a:t>
                      </a:r>
                      <a:r>
                        <a:rPr lang="de-DE" baseline="0" dirty="0" smtClean="0"/>
                        <a:t>] (top)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1,53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</a:t>
                      </a:r>
                      <a:r>
                        <a:rPr lang="de-DE" baseline="0" dirty="0" smtClean="0"/>
                        <a:t>         [</a:t>
                      </a:r>
                      <a:r>
                        <a:rPr lang="de-DE" baseline="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de-DE" baseline="0" dirty="0" err="1" smtClean="0"/>
                        <a:t>s</a:t>
                      </a:r>
                      <a:r>
                        <a:rPr lang="de-DE" baseline="0" dirty="0" smtClean="0"/>
                        <a:t>] (</a:t>
                      </a:r>
                      <a:r>
                        <a:rPr lang="de-DE" baseline="0" dirty="0" err="1" smtClean="0"/>
                        <a:t>bottom</a:t>
                      </a:r>
                      <a:r>
                        <a:rPr lang="de-DE" baseline="0" dirty="0" smtClean="0"/>
                        <a:t>)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1,11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932040" y="3851756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Results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MatLab</a:t>
            </a:r>
            <a:r>
              <a:rPr lang="de-DE" b="1" dirty="0" smtClean="0"/>
              <a:t> - </a:t>
            </a:r>
            <a:r>
              <a:rPr lang="de-DE" b="1" dirty="0" err="1" smtClean="0"/>
              <a:t>calculation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4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771800" y="44624"/>
            <a:ext cx="3897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A50A1"/>
                </a:solidFill>
              </a:rPr>
              <a:t>Boundary</a:t>
            </a:r>
            <a:r>
              <a:rPr lang="de-DE" sz="3200" dirty="0" smtClean="0">
                <a:solidFill>
                  <a:srgbClr val="0A50A1"/>
                </a:solidFill>
              </a:rPr>
              <a:t> </a:t>
            </a:r>
            <a:r>
              <a:rPr lang="de-DE" sz="3200" dirty="0" err="1" smtClean="0">
                <a:solidFill>
                  <a:srgbClr val="0A50A1"/>
                </a:solidFill>
              </a:rPr>
              <a:t>conditions</a:t>
            </a:r>
            <a:endParaRPr lang="de-DE" sz="3200" dirty="0">
              <a:solidFill>
                <a:srgbClr val="0A50A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06645" y="908720"/>
                <a:ext cx="7922362" cy="4960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err="1" smtClean="0">
                    <a:solidFill>
                      <a:srgbClr val="0A50A1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the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shock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-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wave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laboratory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the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following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boundary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conditions</a:t>
                </a:r>
                <a:endParaRPr lang="de-DE" sz="2000" dirty="0" smtClean="0">
                  <a:solidFill>
                    <a:srgbClr val="0A50A1"/>
                  </a:solidFill>
                </a:endParaRPr>
              </a:p>
              <a:p>
                <a:r>
                  <a:rPr lang="de-DE" sz="2000" dirty="0" err="1" smtClean="0">
                    <a:solidFill>
                      <a:srgbClr val="0A50A1"/>
                    </a:solidFill>
                  </a:rPr>
                  <a:t>are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A50A1"/>
                    </a:solidFill>
                  </a:rPr>
                  <a:t>setted</a:t>
                </a:r>
                <a:r>
                  <a:rPr lang="de-DE" sz="2000" dirty="0" smtClean="0">
                    <a:solidFill>
                      <a:srgbClr val="0A50A1"/>
                    </a:solidFill>
                  </a:rPr>
                  <a:t>:</a:t>
                </a:r>
              </a:p>
              <a:p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smtClean="0"/>
                  <a:t>M &gt;1 (</a:t>
                </a:r>
                <a:r>
                  <a:rPr lang="de-DE" sz="2000" dirty="0" err="1" smtClean="0"/>
                  <a:t>Us</a:t>
                </a:r>
                <a:r>
                  <a:rPr lang="de-DE" sz="2000" dirty="0" smtClean="0"/>
                  <a:t>&gt;C</a:t>
                </a:r>
                <a:r>
                  <a:rPr lang="de-DE" sz="2000" baseline="-25000" dirty="0" smtClean="0"/>
                  <a:t>B</a:t>
                </a:r>
                <a:r>
                  <a:rPr lang="de-DE" sz="2000" dirty="0" smtClean="0"/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smtClean="0"/>
                  <a:t>p &gt; HEL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smtClean="0"/>
                  <a:t>p &lt; </a:t>
                </a:r>
                <a:r>
                  <a:rPr lang="de-DE" sz="2000" dirty="0" err="1" smtClean="0"/>
                  <a:t>p</a:t>
                </a:r>
                <a:r>
                  <a:rPr lang="de-DE" sz="2000" baseline="-25000" dirty="0" err="1" smtClean="0"/>
                  <a:t>melt</a:t>
                </a:r>
                <a:r>
                  <a:rPr lang="de-DE" sz="2000" baseline="-25000" dirty="0" smtClean="0"/>
                  <a:t>(</a:t>
                </a:r>
                <a:r>
                  <a:rPr lang="de-DE" sz="2000" baseline="-25000" dirty="0" err="1" smtClean="0"/>
                  <a:t>Hugoniot</a:t>
                </a:r>
                <a:r>
                  <a:rPr lang="de-DE" sz="2000" baseline="-25000" dirty="0" smtClean="0"/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de-DE" sz="2000" b="1" i="1">
                        <a:latin typeface="Cambria Math"/>
                      </a:rPr>
                      <m:t>𝟏</m:t>
                    </m:r>
                    <m:r>
                      <a:rPr lang="de-DE" sz="2000" b="1" i="1">
                        <a:latin typeface="Cambria Math"/>
                      </a:rPr>
                      <m:t>&lt;</m:t>
                    </m:r>
                    <m:r>
                      <a:rPr lang="de-DE" sz="2000" b="1" i="1">
                        <a:latin typeface="Cambria Math"/>
                      </a:rPr>
                      <m:t>𝒌</m:t>
                    </m:r>
                    <m:r>
                      <a:rPr lang="de-DE" sz="2000" b="1" i="1">
                        <a:latin typeface="Cambria Math"/>
                      </a:rPr>
                      <m:t>&lt;</m:t>
                    </m:r>
                    <m:r>
                      <a:rPr lang="de-DE" sz="2000" b="1" i="1">
                        <a:latin typeface="Cambria Math"/>
                      </a:rPr>
                      <m:t>𝟏</m:t>
                    </m:r>
                    <m:r>
                      <a:rPr lang="de-DE" sz="2000" b="1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de-DE" sz="2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2000" b="1" i="1">
                            <a:latin typeface="Cambria Math"/>
                          </a:rPr>
                          <m:t>𝟐</m:t>
                        </m:r>
                      </m:num>
                      <m:den>
                        <m:sSub>
                          <m:sSubPr>
                            <m:ctrlPr>
                              <a:rPr lang="de-DE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>
                                <a:latin typeface="Cambria Math"/>
                              </a:rPr>
                              <m:t>𝜸</m:t>
                            </m:r>
                          </m:e>
                          <m:sub>
                            <m:r>
                              <a:rPr lang="de-DE" sz="2000" b="1" i="1">
                                <a:latin typeface="Cambria Math"/>
                              </a:rPr>
                              <m:t>𝑺𝑹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000" b="1" dirty="0" smtClean="0"/>
                  <a:t>  </a:t>
                </a:r>
                <a:r>
                  <a:rPr lang="de-DE" sz="2000" dirty="0" smtClean="0"/>
                  <a:t> „Grüneisen – </a:t>
                </a:r>
                <a:r>
                  <a:rPr lang="de-DE" sz="2000" dirty="0" err="1" smtClean="0"/>
                  <a:t>boundary</a:t>
                </a:r>
                <a:r>
                  <a:rPr lang="de-DE" sz="2000" dirty="0" smtClean="0"/>
                  <a:t>“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porosity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err="1" smtClean="0"/>
                  <a:t>p</a:t>
                </a:r>
                <a:r>
                  <a:rPr lang="de-DE" sz="2000" baseline="-25000" dirty="0" err="1" smtClean="0"/>
                  <a:t>max</a:t>
                </a:r>
                <a:r>
                  <a:rPr lang="de-DE" sz="2000" dirty="0" smtClean="0"/>
                  <a:t> &gt; B</a:t>
                </a:r>
                <a:r>
                  <a:rPr lang="de-DE" sz="2000" baseline="-25000" dirty="0" smtClean="0"/>
                  <a:t>0</a:t>
                </a:r>
                <a:r>
                  <a:rPr lang="de-DE" sz="2000" dirty="0" smtClean="0"/>
                  <a:t> „</a:t>
                </a:r>
                <a:r>
                  <a:rPr lang="de-DE" sz="2000" dirty="0" err="1" smtClean="0"/>
                  <a:t>weak</a:t>
                </a:r>
                <a:r>
                  <a:rPr lang="de-DE" sz="2000" dirty="0" smtClean="0"/>
                  <a:t>“ </a:t>
                </a:r>
                <a:r>
                  <a:rPr lang="de-DE" sz="2000" dirty="0" err="1" smtClean="0"/>
                  <a:t>shock</a:t>
                </a:r>
                <a:r>
                  <a:rPr lang="de-DE" sz="2000" dirty="0" smtClean="0"/>
                  <a:t> – </a:t>
                </a:r>
                <a:r>
                  <a:rPr lang="de-DE" sz="2000" dirty="0" err="1" smtClean="0"/>
                  <a:t>waves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err="1" smtClean="0"/>
                  <a:t>metal</a:t>
                </a:r>
                <a:r>
                  <a:rPr lang="de-DE" sz="2000" dirty="0" smtClean="0"/>
                  <a:t> : </a:t>
                </a:r>
                <a:r>
                  <a:rPr lang="de-DE" sz="2000" dirty="0" err="1" smtClean="0"/>
                  <a:t>precursor</a:t>
                </a:r>
                <a:r>
                  <a:rPr lang="de-DE" sz="2000" dirty="0" smtClean="0"/>
                  <a:t> - </a:t>
                </a:r>
                <a:r>
                  <a:rPr lang="de-DE" sz="2000" dirty="0" err="1" smtClean="0"/>
                  <a:t>ratio</a:t>
                </a:r>
                <a:r>
                  <a:rPr lang="de-DE" sz="2000" dirty="0" smtClean="0"/>
                  <a:t> &gt; 9:1 </a:t>
                </a: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impedance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method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/>
                  <a:t>l</a:t>
                </a:r>
                <a:r>
                  <a:rPr lang="de-DE" sz="2000" dirty="0" smtClean="0"/>
                  <a:t>inear </a:t>
                </a:r>
                <a:r>
                  <a:rPr lang="de-DE" sz="2000" dirty="0" err="1" smtClean="0"/>
                  <a:t>Hugoniot</a:t>
                </a:r>
                <a:r>
                  <a:rPr lang="de-DE" sz="2000" dirty="0" smtClean="0"/>
                  <a:t> - </a:t>
                </a:r>
                <a:r>
                  <a:rPr lang="de-DE" sz="2000" dirty="0" err="1" smtClean="0"/>
                  <a:t>relation</a:t>
                </a:r>
                <a:r>
                  <a:rPr lang="de-DE" sz="2000" dirty="0" smtClean="0"/>
                  <a:t>: </a:t>
                </a:r>
                <a:r>
                  <a:rPr lang="de-DE" sz="2000" dirty="0" err="1" smtClean="0"/>
                  <a:t>Us</a:t>
                </a:r>
                <a:r>
                  <a:rPr lang="de-DE" sz="2000" dirty="0" smtClean="0"/>
                  <a:t>=A+B*</a:t>
                </a:r>
                <a:r>
                  <a:rPr lang="de-DE" sz="2000" dirty="0" err="1" smtClean="0"/>
                  <a:t>Up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err="1"/>
                  <a:t>i</a:t>
                </a:r>
                <a:r>
                  <a:rPr lang="de-DE" sz="2000" dirty="0" err="1" smtClean="0"/>
                  <a:t>nstead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release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adiabat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mirrored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Hugoniot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usable</a:t>
                </a:r>
                <a:endParaRPr lang="de-DE" sz="2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err="1" smtClean="0"/>
                  <a:t>important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temperature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</a:t>
                </a:r>
                <a:r>
                  <a:rPr lang="de-DE" sz="2000" baseline="-25000" dirty="0" err="1" smtClean="0"/>
                  <a:t>schock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instead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</a:t>
                </a:r>
                <a:r>
                  <a:rPr lang="de-DE" sz="2000" baseline="-25000" dirty="0" err="1" smtClean="0"/>
                  <a:t>release</a:t>
                </a:r>
                <a:endParaRPr lang="de-DE" sz="2000" baseline="-25000" dirty="0" smtClean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reflection</a:t>
                </a:r>
                <a:r>
                  <a:rPr lang="de-DE" sz="2000" dirty="0" smtClean="0"/>
                  <a:t> – </a:t>
                </a:r>
                <a:r>
                  <a:rPr lang="de-DE" sz="2000" dirty="0" err="1" smtClean="0"/>
                  <a:t>method</a:t>
                </a:r>
                <a:r>
                  <a:rPr lang="de-DE" sz="2000" dirty="0" smtClean="0"/>
                  <a:t> must </a:t>
                </a:r>
                <a:r>
                  <a:rPr lang="de-DE" sz="2000" dirty="0" err="1" smtClean="0"/>
                  <a:t>be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fullfilled</a:t>
                </a:r>
                <a:r>
                  <a:rPr lang="de-DE" sz="2000" dirty="0" smtClean="0"/>
                  <a:t>: </a:t>
                </a:r>
                <a:r>
                  <a:rPr lang="de-DE" sz="2000" dirty="0" err="1" smtClean="0"/>
                  <a:t>Z</a:t>
                </a:r>
                <a:r>
                  <a:rPr lang="de-DE" sz="2000" baseline="-25000" dirty="0" err="1" smtClean="0"/>
                  <a:t>container</a:t>
                </a:r>
                <a:r>
                  <a:rPr lang="de-DE" sz="2000" dirty="0" smtClean="0"/>
                  <a:t> &gt; </a:t>
                </a:r>
                <a:r>
                  <a:rPr lang="de-DE" sz="2000" dirty="0" err="1" smtClean="0"/>
                  <a:t>Z</a:t>
                </a:r>
                <a:r>
                  <a:rPr lang="de-DE" sz="2000" baseline="-25000" dirty="0" err="1" smtClean="0"/>
                  <a:t>sample</a:t>
                </a:r>
                <a:endParaRPr lang="de-DE" sz="2000" baseline="-250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5" y="908720"/>
                <a:ext cx="7922362" cy="4960717"/>
              </a:xfrm>
              <a:prstGeom prst="rect">
                <a:avLst/>
              </a:prstGeom>
              <a:blipFill rotWithShape="1">
                <a:blip r:embed="rId2"/>
                <a:stretch>
                  <a:fillRect l="-847" t="-491" b="-12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5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99792" y="44624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2</a:t>
            </a:r>
            <a:r>
              <a:rPr lang="de-DE" sz="3200" dirty="0" smtClean="0">
                <a:solidFill>
                  <a:srgbClr val="0A50A1"/>
                </a:solidFill>
              </a:rPr>
              <a:t>. Sample </a:t>
            </a:r>
            <a:r>
              <a:rPr lang="de-DE" sz="3200" dirty="0" err="1" smtClean="0">
                <a:solidFill>
                  <a:srgbClr val="0A50A1"/>
                </a:solidFill>
              </a:rPr>
              <a:t>recovery</a:t>
            </a:r>
            <a:endParaRPr lang="de-DE" sz="3200" dirty="0">
              <a:solidFill>
                <a:srgbClr val="0A50A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6</a:t>
            </a:r>
            <a:endParaRPr lang="de-DE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1087863" y="836712"/>
                <a:ext cx="708559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400" dirty="0" smtClean="0"/>
                  <a:t>The </a:t>
                </a:r>
                <a:r>
                  <a:rPr lang="de-DE" sz="2400" dirty="0" err="1" smtClean="0"/>
                  <a:t>impedance-function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along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Hugoniot</a:t>
                </a:r>
                <a:r>
                  <a:rPr lang="de-DE" sz="2400" baseline="30000" dirty="0" smtClean="0"/>
                  <a:t>[*]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with</a:t>
                </a:r>
                <a:endParaRPr lang="de-DE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0A50A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0A50A1"/>
                          </a:solidFill>
                          <a:latin typeface="Cambria Math"/>
                        </a:rPr>
                        <m:t>∗ 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  <m:t>𝑈𝑠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0A50A1"/>
                              </a:solidFill>
                              <a:latin typeface="Cambria Math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de-DE" sz="2400" dirty="0" smtClean="0">
                  <a:solidFill>
                    <a:srgbClr val="0A50A1"/>
                  </a:solidFill>
                </a:endParaRPr>
              </a:p>
              <a:p>
                <a:pPr algn="ctr"/>
                <a:r>
                  <a:rPr lang="de-DE" sz="2400" dirty="0" err="1" smtClean="0"/>
                  <a:t>gives</a:t>
                </a:r>
                <a:r>
                  <a:rPr lang="de-DE" sz="2400" dirty="0" smtClean="0"/>
                  <a:t>:</a:t>
                </a:r>
                <a:endParaRPr lang="de-DE" sz="2400" dirty="0"/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63" y="836712"/>
                <a:ext cx="7085594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172" t="-3553" r="-172" b="-111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7" y="2160732"/>
            <a:ext cx="8384707" cy="40045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9552" y="6237312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EoS</a:t>
            </a:r>
            <a:r>
              <a:rPr lang="de-DE" dirty="0"/>
              <a:t> </a:t>
            </a:r>
            <a:r>
              <a:rPr lang="de-DE" dirty="0" smtClean="0"/>
              <a:t>– </a:t>
            </a:r>
            <a:r>
              <a:rPr lang="de-DE" dirty="0" err="1" smtClean="0"/>
              <a:t>source</a:t>
            </a:r>
            <a:r>
              <a:rPr lang="de-DE" dirty="0"/>
              <a:t>: </a:t>
            </a:r>
            <a:r>
              <a:rPr lang="de-DE" dirty="0">
                <a:solidFill>
                  <a:srgbClr val="0A50A1"/>
                </a:solidFill>
              </a:rPr>
              <a:t>http://teos.ficp.ac.ru/rusbank/</a:t>
            </a:r>
          </a:p>
        </p:txBody>
      </p:sp>
    </p:spTree>
    <p:extLst>
      <p:ext uri="{BB962C8B-B14F-4D97-AF65-F5344CB8AC3E}">
        <p14:creationId xmlns:p14="http://schemas.microsoft.com/office/powerpoint/2010/main" val="6913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99792" y="44624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2</a:t>
            </a:r>
            <a:r>
              <a:rPr lang="de-DE" sz="3200" dirty="0" smtClean="0">
                <a:solidFill>
                  <a:srgbClr val="0A50A1"/>
                </a:solidFill>
              </a:rPr>
              <a:t>. Sample </a:t>
            </a:r>
            <a:r>
              <a:rPr lang="de-DE" sz="3200" dirty="0" err="1" smtClean="0">
                <a:solidFill>
                  <a:srgbClr val="0A50A1"/>
                </a:solidFill>
              </a:rPr>
              <a:t>recovery</a:t>
            </a:r>
            <a:endParaRPr lang="de-DE" sz="3200" dirty="0">
              <a:solidFill>
                <a:srgbClr val="0A50A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16683" y="836712"/>
            <a:ext cx="3312476" cy="2230508"/>
            <a:chOff x="516683" y="836712"/>
            <a:chExt cx="3312476" cy="2230508"/>
          </a:xfrm>
        </p:grpSpPr>
        <p:pic>
          <p:nvPicPr>
            <p:cNvPr id="5" name="Grafik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83" y="1483043"/>
              <a:ext cx="3240361" cy="1584177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759088" y="836712"/>
              <a:ext cx="3070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density</a:t>
              </a:r>
              <a:r>
                <a:rPr lang="de-DE" dirty="0" smtClean="0"/>
                <a:t> </a:t>
              </a:r>
              <a:r>
                <a:rPr lang="de-DE" dirty="0" err="1" smtClean="0"/>
                <a:t>gradient</a:t>
              </a:r>
              <a:r>
                <a:rPr lang="de-DE" dirty="0" smtClean="0"/>
                <a:t> </a:t>
              </a:r>
              <a:r>
                <a:rPr lang="de-DE" dirty="0" err="1" smtClean="0"/>
                <a:t>as</a:t>
              </a:r>
              <a:r>
                <a:rPr lang="de-DE" dirty="0" smtClean="0"/>
                <a:t> </a:t>
              </a:r>
              <a:r>
                <a:rPr lang="de-DE" dirty="0" err="1" smtClean="0"/>
                <a:t>result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</a:p>
            <a:p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static</a:t>
              </a:r>
              <a:r>
                <a:rPr lang="de-DE" dirty="0" smtClean="0"/>
                <a:t> </a:t>
              </a:r>
              <a:r>
                <a:rPr lang="de-DE" dirty="0" err="1" smtClean="0"/>
                <a:t>compaction</a:t>
              </a:r>
              <a:endParaRPr lang="de-DE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81956" y="3573016"/>
            <a:ext cx="3024336" cy="2664296"/>
            <a:chOff x="781956" y="3573016"/>
            <a:chExt cx="3024336" cy="266429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56" y="4364854"/>
              <a:ext cx="3024336" cy="1872458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069988" y="3573016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u</a:t>
              </a:r>
              <a:r>
                <a:rPr lang="de-DE" dirty="0" err="1" smtClean="0"/>
                <a:t>pstreaming</a:t>
              </a:r>
              <a:r>
                <a:rPr lang="de-DE" dirty="0" smtClean="0"/>
                <a:t> </a:t>
              </a:r>
              <a:r>
                <a:rPr lang="de-DE" dirty="0" err="1" smtClean="0"/>
                <a:t>jetting</a:t>
              </a:r>
              <a:endParaRPr lang="de-DE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557031" y="860968"/>
            <a:ext cx="4231035" cy="4358643"/>
            <a:chOff x="4557031" y="860968"/>
            <a:chExt cx="4231035" cy="435864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270" y="2060848"/>
              <a:ext cx="4202796" cy="315876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4557031" y="860968"/>
              <a:ext cx="3980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Blow-out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sample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complete</a:t>
              </a:r>
              <a:endParaRPr lang="de-DE" dirty="0" smtClean="0"/>
            </a:p>
            <a:p>
              <a:r>
                <a:rPr lang="de-DE" dirty="0" err="1" smtClean="0"/>
                <a:t>melting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copper</a:t>
              </a:r>
              <a:r>
                <a:rPr lang="de-DE" dirty="0" smtClean="0"/>
                <a:t> </a:t>
              </a:r>
              <a:r>
                <a:rPr lang="de-DE" dirty="0" err="1" smtClean="0"/>
                <a:t>powder</a:t>
              </a:r>
              <a:endParaRPr lang="de-DE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7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99792" y="44624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A50A1"/>
                </a:solidFill>
              </a:rPr>
              <a:t>2</a:t>
            </a:r>
            <a:r>
              <a:rPr lang="de-DE" sz="3200" dirty="0" smtClean="0">
                <a:solidFill>
                  <a:srgbClr val="0A50A1"/>
                </a:solidFill>
              </a:rPr>
              <a:t>. Sample </a:t>
            </a:r>
            <a:r>
              <a:rPr lang="de-DE" sz="3200" dirty="0" err="1" smtClean="0">
                <a:solidFill>
                  <a:srgbClr val="0A50A1"/>
                </a:solidFill>
              </a:rPr>
              <a:t>recovery</a:t>
            </a:r>
            <a:endParaRPr lang="de-DE" sz="3200" dirty="0">
              <a:solidFill>
                <a:srgbClr val="0A50A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62" y="2276872"/>
            <a:ext cx="4468937" cy="268521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2046" y="1007403"/>
            <a:ext cx="43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material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lowest</a:t>
            </a:r>
            <a:r>
              <a:rPr lang="de-DE" dirty="0" smtClean="0"/>
              <a:t> </a:t>
            </a:r>
            <a:r>
              <a:rPr lang="de-DE" dirty="0" err="1" smtClean="0"/>
              <a:t>impedance</a:t>
            </a:r>
            <a:r>
              <a:rPr lang="de-DE" dirty="0" smtClean="0"/>
              <a:t> 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black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endParaRPr lang="de-DE" dirty="0" smtClean="0"/>
          </a:p>
          <a:p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r>
              <a:rPr lang="de-DE" dirty="0" smtClean="0"/>
              <a:t> </a:t>
            </a:r>
            <a:r>
              <a:rPr lang="de-DE" dirty="0" err="1" smtClean="0"/>
              <a:t>capsule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Pfeil nach rechts 5"/>
          <p:cNvSpPr/>
          <p:nvPr/>
        </p:nvSpPr>
        <p:spPr>
          <a:xfrm>
            <a:off x="4504019" y="1322111"/>
            <a:ext cx="978408" cy="293915"/>
          </a:xfrm>
          <a:prstGeom prst="rightArrow">
            <a:avLst/>
          </a:prstGeom>
          <a:solidFill>
            <a:srgbClr val="0A5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687314" y="1017731"/>
            <a:ext cx="2890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A50A1"/>
                </a:solidFill>
              </a:rPr>
              <a:t>avoiding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of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shock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wave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A50A1"/>
                </a:solidFill>
              </a:rPr>
              <a:t>reflections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through</a:t>
            </a:r>
            <a:r>
              <a:rPr lang="de-DE" dirty="0" smtClean="0">
                <a:solidFill>
                  <a:srgbClr val="0A50A1"/>
                </a:solidFill>
              </a:rPr>
              <a:t> sample</a:t>
            </a:r>
          </a:p>
          <a:p>
            <a:r>
              <a:rPr lang="de-DE" dirty="0" err="1" smtClean="0">
                <a:solidFill>
                  <a:srgbClr val="0A50A1"/>
                </a:solidFill>
              </a:rPr>
              <a:t>and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container</a:t>
            </a:r>
            <a:r>
              <a:rPr lang="de-DE" dirty="0" smtClean="0">
                <a:solidFill>
                  <a:srgbClr val="0A50A1"/>
                </a:solidFill>
              </a:rPr>
              <a:t> </a:t>
            </a:r>
            <a:r>
              <a:rPr lang="de-DE" dirty="0" err="1" smtClean="0">
                <a:solidFill>
                  <a:srgbClr val="0A50A1"/>
                </a:solidFill>
              </a:rPr>
              <a:t>cap</a:t>
            </a:r>
            <a:endParaRPr lang="de-DE" dirty="0">
              <a:solidFill>
                <a:srgbClr val="0A50A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755576" y="5301208"/>
            <a:ext cx="8241298" cy="923330"/>
            <a:chOff x="755576" y="5301208"/>
            <a:chExt cx="8241298" cy="923330"/>
          </a:xfrm>
        </p:grpSpPr>
        <p:sp>
          <p:nvSpPr>
            <p:cNvPr id="8" name="Textfeld 7"/>
            <p:cNvSpPr txBox="1"/>
            <p:nvPr/>
          </p:nvSpPr>
          <p:spPr>
            <a:xfrm>
              <a:off x="755576" y="5301208"/>
              <a:ext cx="37176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Stepwise</a:t>
              </a:r>
              <a:r>
                <a:rPr lang="de-DE" dirty="0" smtClean="0"/>
                <a:t> </a:t>
              </a:r>
              <a:r>
                <a:rPr lang="de-DE" dirty="0" err="1" smtClean="0"/>
                <a:t>compaction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Cu</a:t>
              </a:r>
              <a:r>
                <a:rPr lang="de-DE" dirty="0" smtClean="0"/>
                <a:t> – </a:t>
              </a:r>
            </a:p>
            <a:p>
              <a:r>
                <a:rPr lang="de-DE" dirty="0" err="1" smtClean="0"/>
                <a:t>powder</a:t>
              </a:r>
              <a:r>
                <a:rPr lang="de-DE" dirty="0" smtClean="0"/>
                <a:t> + sample </a:t>
              </a:r>
              <a:r>
                <a:rPr lang="de-DE" dirty="0" err="1" smtClean="0"/>
                <a:t>mixture</a:t>
              </a:r>
              <a:r>
                <a:rPr lang="de-DE" dirty="0" smtClean="0"/>
                <a:t> (3 </a:t>
              </a:r>
              <a:r>
                <a:rPr lang="de-DE" dirty="0" err="1" smtClean="0"/>
                <a:t>times</a:t>
              </a:r>
              <a:r>
                <a:rPr lang="de-DE" dirty="0" smtClean="0"/>
                <a:t> </a:t>
              </a:r>
            </a:p>
            <a:p>
              <a:r>
                <a:rPr lang="de-DE" dirty="0" smtClean="0"/>
                <a:t>per 5mm)</a:t>
              </a:r>
              <a:endParaRPr lang="de-DE" dirty="0"/>
            </a:p>
          </p:txBody>
        </p:sp>
        <p:sp>
          <p:nvSpPr>
            <p:cNvPr id="9" name="Pfeil nach rechts 8"/>
            <p:cNvSpPr/>
            <p:nvPr/>
          </p:nvSpPr>
          <p:spPr>
            <a:xfrm>
              <a:off x="4499992" y="5517232"/>
              <a:ext cx="978408" cy="293915"/>
            </a:xfrm>
            <a:prstGeom prst="rightArrow">
              <a:avLst/>
            </a:prstGeom>
            <a:solidFill>
              <a:srgbClr val="0A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687314" y="5301208"/>
              <a:ext cx="3309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A50A1"/>
                  </a:solidFill>
                </a:rPr>
                <a:t>a</a:t>
              </a:r>
              <a:r>
                <a:rPr lang="de-DE" dirty="0" err="1" smtClean="0">
                  <a:solidFill>
                    <a:srgbClr val="0A50A1"/>
                  </a:solidFill>
                </a:rPr>
                <a:t>voiding</a:t>
              </a:r>
              <a:r>
                <a:rPr lang="de-DE" dirty="0" smtClean="0">
                  <a:solidFill>
                    <a:srgbClr val="0A50A1"/>
                  </a:solidFill>
                </a:rPr>
                <a:t> </a:t>
              </a:r>
              <a:r>
                <a:rPr lang="de-DE" dirty="0" err="1" smtClean="0">
                  <a:solidFill>
                    <a:srgbClr val="0A50A1"/>
                  </a:solidFill>
                </a:rPr>
                <a:t>of</a:t>
              </a:r>
              <a:r>
                <a:rPr lang="de-DE" dirty="0" smtClean="0">
                  <a:solidFill>
                    <a:srgbClr val="0A50A1"/>
                  </a:solidFill>
                </a:rPr>
                <a:t> Mach – </a:t>
              </a:r>
              <a:r>
                <a:rPr lang="de-DE" dirty="0" err="1" smtClean="0">
                  <a:solidFill>
                    <a:srgbClr val="0A50A1"/>
                  </a:solidFill>
                </a:rPr>
                <a:t>effects</a:t>
              </a:r>
              <a:r>
                <a:rPr lang="de-DE" dirty="0" smtClean="0">
                  <a:solidFill>
                    <a:srgbClr val="0A50A1"/>
                  </a:solidFill>
                </a:rPr>
                <a:t> </a:t>
              </a:r>
              <a:r>
                <a:rPr lang="de-DE" dirty="0" err="1" smtClean="0">
                  <a:solidFill>
                    <a:srgbClr val="0A50A1"/>
                  </a:solidFill>
                </a:rPr>
                <a:t>and</a:t>
              </a:r>
              <a:endParaRPr lang="de-DE" dirty="0" smtClean="0">
                <a:solidFill>
                  <a:srgbClr val="0A50A1"/>
                </a:solidFill>
              </a:endParaRPr>
            </a:p>
            <a:p>
              <a:r>
                <a:rPr lang="de-DE" dirty="0" err="1" smtClean="0">
                  <a:solidFill>
                    <a:srgbClr val="0A50A1"/>
                  </a:solidFill>
                </a:rPr>
                <a:t>upstreaming</a:t>
              </a:r>
              <a:r>
                <a:rPr lang="de-DE" dirty="0" smtClean="0">
                  <a:solidFill>
                    <a:srgbClr val="0A50A1"/>
                  </a:solidFill>
                </a:rPr>
                <a:t> </a:t>
              </a:r>
              <a:r>
                <a:rPr lang="de-DE" dirty="0" err="1" smtClean="0">
                  <a:solidFill>
                    <a:srgbClr val="0A50A1"/>
                  </a:solidFill>
                </a:rPr>
                <a:t>jetting</a:t>
              </a:r>
              <a:endParaRPr lang="de-DE" dirty="0">
                <a:solidFill>
                  <a:srgbClr val="0A50A1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7680781" y="63813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8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Microsoft Office PowerPoint</Application>
  <PresentationFormat>Bildschirmpräsentation (4:3)</PresentationFormat>
  <Paragraphs>178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19" baseType="lpstr">
      <vt:lpstr>Standarddesign</vt:lpstr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2dproject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2dproject</dc:creator>
  <cp:lastModifiedBy>schlotha</cp:lastModifiedBy>
  <cp:revision>85</cp:revision>
  <cp:lastPrinted>2012-05-03T20:47:24Z</cp:lastPrinted>
  <dcterms:created xsi:type="dcterms:W3CDTF">2005-09-21T10:59:50Z</dcterms:created>
  <dcterms:modified xsi:type="dcterms:W3CDTF">2012-05-03T20:47:30Z</dcterms:modified>
</cp:coreProperties>
</file>