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5" r:id="rId8"/>
    <p:sldId id="262" r:id="rId9"/>
    <p:sldId id="263" r:id="rId10"/>
    <p:sldId id="264"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A98E"/>
    <a:srgbClr val="B2A071"/>
    <a:srgbClr val="2E29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6" autoAdjust="0"/>
    <p:restoredTop sz="75127" autoAdjust="0"/>
  </p:normalViewPr>
  <p:slideViewPr>
    <p:cSldViewPr snapToGrid="0" snapToObjects="1" showGuides="1">
      <p:cViewPr varScale="1">
        <p:scale>
          <a:sx n="74" d="100"/>
          <a:sy n="74" d="100"/>
        </p:scale>
        <p:origin x="-672" y="-96"/>
      </p:cViewPr>
      <p:guideLst>
        <p:guide orient="horz" pos="274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6F1181-A759-4A7D-BDAD-2233A0FB033E}" type="datetimeFigureOut">
              <a:rPr lang="en-US" smtClean="0"/>
              <a:pPr/>
              <a:t>5/26/2014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BE50C-385D-4A12-8B4E-C2DB9CE02797}" type="slidenum">
              <a:rPr lang="en-US" smtClean="0"/>
              <a:pPr/>
              <a:t>‹#›</a:t>
            </a:fld>
            <a:endParaRPr lang="en-US"/>
          </a:p>
        </p:txBody>
      </p:sp>
    </p:spTree>
    <p:extLst>
      <p:ext uri="{BB962C8B-B14F-4D97-AF65-F5344CB8AC3E}">
        <p14:creationId xmlns:p14="http://schemas.microsoft.com/office/powerpoint/2010/main" val="179980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r>
              <a:rPr lang="en-US" dirty="0" smtClean="0"/>
              <a:t>Motivation</a:t>
            </a:r>
          </a:p>
          <a:p>
            <a:r>
              <a:rPr lang="en-US" dirty="0" smtClean="0"/>
              <a:t>API</a:t>
            </a:r>
            <a:r>
              <a:rPr lang="en-US" baseline="0" dirty="0" smtClean="0"/>
              <a:t> 5LD hardness requirement</a:t>
            </a:r>
          </a:p>
          <a:p>
            <a:r>
              <a:rPr lang="en-US" baseline="0" dirty="0" smtClean="0"/>
              <a:t>Environmentally assisted cracking overview</a:t>
            </a:r>
          </a:p>
          <a:p>
            <a:r>
              <a:rPr lang="en-US" baseline="0" dirty="0" smtClean="0"/>
              <a:t>Experimental work</a:t>
            </a:r>
          </a:p>
          <a:p>
            <a:r>
              <a:rPr lang="en-US" baseline="0" dirty="0" smtClean="0"/>
              <a:t>Results</a:t>
            </a:r>
          </a:p>
          <a:p>
            <a:r>
              <a:rPr lang="en-US" baseline="0" dirty="0" smtClean="0"/>
              <a:t>Ongoing work to change specification to accept explosion clad material without exceptions</a:t>
            </a:r>
            <a:endParaRPr lang="en-US" dirty="0" smtClean="0"/>
          </a:p>
        </p:txBody>
      </p:sp>
      <p:sp>
        <p:nvSpPr>
          <p:cNvPr id="4" name="Slide Number Placeholder 3"/>
          <p:cNvSpPr>
            <a:spLocks noGrp="1"/>
          </p:cNvSpPr>
          <p:nvPr>
            <p:ph type="sldNum" sz="quarter" idx="10"/>
          </p:nvPr>
        </p:nvSpPr>
        <p:spPr/>
        <p:txBody>
          <a:bodyPr/>
          <a:lstStyle/>
          <a:p>
            <a:fld id="{A5ABE50C-385D-4A12-8B4E-C2DB9CE02797}" type="slidenum">
              <a:rPr lang="en-US" smtClean="0"/>
              <a:pPr/>
              <a:t>1</a:t>
            </a:fld>
            <a:endParaRPr lang="en-US"/>
          </a:p>
        </p:txBody>
      </p:sp>
    </p:spTree>
    <p:extLst>
      <p:ext uri="{BB962C8B-B14F-4D97-AF65-F5344CB8AC3E}">
        <p14:creationId xmlns:p14="http://schemas.microsoft.com/office/powerpoint/2010/main" val="409857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commercial explosion cladding market is driven by the need for corrosion resistant vessels and components in the chemical process industry.</a:t>
            </a:r>
            <a:endParaRPr lang="en-US" dirty="0"/>
          </a:p>
        </p:txBody>
      </p:sp>
      <p:sp>
        <p:nvSpPr>
          <p:cNvPr id="4" name="Slide Number Placeholder 3"/>
          <p:cNvSpPr>
            <a:spLocks noGrp="1"/>
          </p:cNvSpPr>
          <p:nvPr>
            <p:ph type="sldNum" sz="quarter" idx="10"/>
          </p:nvPr>
        </p:nvSpPr>
        <p:spPr/>
        <p:txBody>
          <a:bodyPr/>
          <a:lstStyle/>
          <a:p>
            <a:fld id="{A5ABE50C-385D-4A12-8B4E-C2DB9CE02797}" type="slidenum">
              <a:rPr lang="en-US" smtClean="0"/>
              <a:pPr/>
              <a:t>2</a:t>
            </a:fld>
            <a:endParaRPr lang="en-US"/>
          </a:p>
        </p:txBody>
      </p:sp>
    </p:spTree>
    <p:extLst>
      <p:ext uri="{BB962C8B-B14F-4D97-AF65-F5344CB8AC3E}">
        <p14:creationId xmlns:p14="http://schemas.microsoft.com/office/powerpoint/2010/main" val="58911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BE50C-385D-4A12-8B4E-C2DB9CE02797}" type="slidenum">
              <a:rPr lang="en-US" smtClean="0"/>
              <a:pPr/>
              <a:t>3</a:t>
            </a:fld>
            <a:endParaRPr lang="en-US"/>
          </a:p>
        </p:txBody>
      </p:sp>
    </p:spTree>
    <p:extLst>
      <p:ext uri="{BB962C8B-B14F-4D97-AF65-F5344CB8AC3E}">
        <p14:creationId xmlns:p14="http://schemas.microsoft.com/office/powerpoint/2010/main" val="114329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Decades of experience in the chemical process industry has shown that increased hardness near the bond zone does not decrease the corrosion resistance of explosion clad materials. The hardening mechanism at work in explosion clad materials (cold work due to severe plastic deformation during the bonding process) is distinctly different than the hardening mechanism (microstructural changes due to micro-compositional changes caused by heating during the fusion welding process) targeted by the API 5LD specification</a:t>
            </a:r>
            <a:endParaRPr lang="en-US" dirty="0" smtClean="0"/>
          </a:p>
          <a:p>
            <a:endParaRPr lang="en-US" dirty="0" smtClean="0"/>
          </a:p>
          <a:p>
            <a:r>
              <a:rPr lang="en-US" dirty="0" smtClean="0"/>
              <a:t>TMCP steel potentially has fracture toughness features not found</a:t>
            </a:r>
            <a:r>
              <a:rPr lang="en-US" baseline="0" dirty="0" smtClean="0"/>
              <a:t> in Q&amp;T steels</a:t>
            </a:r>
            <a:endParaRPr lang="en-US" dirty="0"/>
          </a:p>
        </p:txBody>
      </p:sp>
      <p:sp>
        <p:nvSpPr>
          <p:cNvPr id="4" name="Slide Number Placeholder 3"/>
          <p:cNvSpPr>
            <a:spLocks noGrp="1"/>
          </p:cNvSpPr>
          <p:nvPr>
            <p:ph type="sldNum" sz="quarter" idx="10"/>
          </p:nvPr>
        </p:nvSpPr>
        <p:spPr/>
        <p:txBody>
          <a:bodyPr/>
          <a:lstStyle/>
          <a:p>
            <a:fld id="{A5ABE50C-385D-4A12-8B4E-C2DB9CE02797}" type="slidenum">
              <a:rPr lang="en-US" smtClean="0"/>
              <a:pPr/>
              <a:t>4</a:t>
            </a:fld>
            <a:endParaRPr lang="en-US"/>
          </a:p>
        </p:txBody>
      </p:sp>
    </p:spTree>
    <p:extLst>
      <p:ext uri="{BB962C8B-B14F-4D97-AF65-F5344CB8AC3E}">
        <p14:creationId xmlns:p14="http://schemas.microsoft.com/office/powerpoint/2010/main" val="201617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r>
              <a:rPr lang="en-US" baseline="-25000" dirty="0" smtClean="0"/>
              <a:t>2</a:t>
            </a:r>
            <a:r>
              <a:rPr lang="en-US" dirty="0" smtClean="0"/>
              <a:t>S at 89</a:t>
            </a:r>
            <a:r>
              <a:rPr lang="en-US" baseline="0" dirty="0" smtClean="0"/>
              <a:t> psi</a:t>
            </a:r>
            <a:endParaRPr lang="en-US" dirty="0"/>
          </a:p>
        </p:txBody>
      </p:sp>
      <p:sp>
        <p:nvSpPr>
          <p:cNvPr id="4" name="Slide Number Placeholder 3"/>
          <p:cNvSpPr>
            <a:spLocks noGrp="1"/>
          </p:cNvSpPr>
          <p:nvPr>
            <p:ph type="sldNum" sz="quarter" idx="10"/>
          </p:nvPr>
        </p:nvSpPr>
        <p:spPr/>
        <p:txBody>
          <a:bodyPr/>
          <a:lstStyle/>
          <a:p>
            <a:fld id="{A5ABE50C-385D-4A12-8B4E-C2DB9CE02797}" type="slidenum">
              <a:rPr lang="en-US" smtClean="0"/>
              <a:pPr/>
              <a:t>6</a:t>
            </a:fld>
            <a:endParaRPr lang="en-US"/>
          </a:p>
        </p:txBody>
      </p:sp>
    </p:spTree>
    <p:extLst>
      <p:ext uri="{BB962C8B-B14F-4D97-AF65-F5344CB8AC3E}">
        <p14:creationId xmlns:p14="http://schemas.microsoft.com/office/powerpoint/2010/main" val="44936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HRC reflects current NACE MR0175/ISO 15156 standard for annealed and cold worked nickel</a:t>
            </a:r>
            <a:r>
              <a:rPr lang="en-US" baseline="0" dirty="0" smtClean="0"/>
              <a:t> based alloys</a:t>
            </a:r>
            <a:endParaRPr lang="en-US" dirty="0"/>
          </a:p>
        </p:txBody>
      </p:sp>
      <p:sp>
        <p:nvSpPr>
          <p:cNvPr id="4" name="Slide Number Placeholder 3"/>
          <p:cNvSpPr>
            <a:spLocks noGrp="1"/>
          </p:cNvSpPr>
          <p:nvPr>
            <p:ph type="sldNum" sz="quarter" idx="10"/>
          </p:nvPr>
        </p:nvSpPr>
        <p:spPr/>
        <p:txBody>
          <a:bodyPr/>
          <a:lstStyle/>
          <a:p>
            <a:fld id="{A5ABE50C-385D-4A12-8B4E-C2DB9CE02797}" type="slidenum">
              <a:rPr lang="en-US" smtClean="0"/>
              <a:pPr/>
              <a:t>9</a:t>
            </a:fld>
            <a:endParaRPr lang="en-US"/>
          </a:p>
        </p:txBody>
      </p:sp>
    </p:spTree>
    <p:extLst>
      <p:ext uri="{BB962C8B-B14F-4D97-AF65-F5344CB8AC3E}">
        <p14:creationId xmlns:p14="http://schemas.microsoft.com/office/powerpoint/2010/main" val="1767581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11" name="Picture 10" descr="NobelClad-logoandmark_revers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450" y="368010"/>
            <a:ext cx="1198245" cy="379219"/>
          </a:xfrm>
          <a:prstGeom prst="rect">
            <a:avLst/>
          </a:prstGeom>
        </p:spPr>
      </p:pic>
      <p:sp>
        <p:nvSpPr>
          <p:cNvPr id="2" name="Title 1"/>
          <p:cNvSpPr>
            <a:spLocks noGrp="1"/>
          </p:cNvSpPr>
          <p:nvPr>
            <p:ph type="ctrTitle"/>
          </p:nvPr>
        </p:nvSpPr>
        <p:spPr>
          <a:xfrm>
            <a:off x="552450" y="2468880"/>
            <a:ext cx="8040687" cy="369332"/>
          </a:xfrm>
        </p:spPr>
        <p:txBody>
          <a:bodyPr wrap="square" lIns="0" tIns="0" rIns="0" bIns="0" anchor="t" anchorCtr="0">
            <a:spAutoFit/>
          </a:bodyPr>
          <a:lstStyle>
            <a:lvl1pPr algn="l">
              <a:defRPr sz="2400" b="0" i="0" cap="none" baseline="0">
                <a:solidFill>
                  <a:schemeClr val="bg2"/>
                </a:solidFill>
                <a:latin typeface="+mn-lt"/>
                <a:cs typeface="DIN-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2450" y="2057400"/>
            <a:ext cx="8040688" cy="369332"/>
          </a:xfrm>
        </p:spPr>
        <p:txBody>
          <a:bodyPr wrap="square" lIns="0" tIns="0" rIns="0" bIns="0" anchor="b" anchorCtr="0">
            <a:spAutoFit/>
          </a:bodyPr>
          <a:lstStyle>
            <a:lvl1pPr marL="0" indent="0" algn="l">
              <a:lnSpc>
                <a:spcPct val="100000"/>
              </a:lnSpc>
              <a:spcBef>
                <a:spcPts val="0"/>
              </a:spcBef>
              <a:buNone/>
              <a:defRPr sz="2400" b="0" i="0">
                <a:solidFill>
                  <a:schemeClr val="accent4"/>
                </a:solidFill>
                <a:latin typeface="+mn-lt"/>
                <a:cs typeface="DIN-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0" name="Straight Connector 9"/>
          <p:cNvCxnSpPr/>
          <p:nvPr userDrawn="1"/>
        </p:nvCxnSpPr>
        <p:spPr>
          <a:xfrm>
            <a:off x="552450" y="274320"/>
            <a:ext cx="8046720" cy="1588"/>
          </a:xfrm>
          <a:prstGeom prst="line">
            <a:avLst/>
          </a:prstGeom>
          <a:ln w="158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552450" y="4708639"/>
            <a:ext cx="2363152" cy="107722"/>
          </a:xfrm>
          <a:prstGeom prst="rect">
            <a:avLst/>
          </a:prstGeom>
          <a:noFill/>
        </p:spPr>
        <p:txBody>
          <a:bodyPr wrap="square" lIns="0" tIns="0" rIns="0" bIns="0" rtlCol="0">
            <a:spAutoFit/>
          </a:bodyPr>
          <a:lstStyle/>
          <a:p>
            <a:r>
              <a:rPr lang="en-US" sz="700" dirty="0" smtClean="0">
                <a:solidFill>
                  <a:schemeClr val="bg1"/>
                </a:solidFill>
                <a:latin typeface="DINPro-Medium" pitchFamily="34" charset="0"/>
                <a:cs typeface="DINPro-Medium" pitchFamily="34" charset="0"/>
              </a:rPr>
              <a:t>© 2013 </a:t>
            </a:r>
            <a:r>
              <a:rPr lang="en-US" sz="700" dirty="0" err="1" smtClean="0">
                <a:solidFill>
                  <a:schemeClr val="bg1"/>
                </a:solidFill>
                <a:latin typeface="DINPro-Medium" pitchFamily="34" charset="0"/>
                <a:cs typeface="DINPro-Medium" pitchFamily="34" charset="0"/>
              </a:rPr>
              <a:t>NobelClad</a:t>
            </a:r>
            <a:r>
              <a:rPr lang="en-US" sz="700" dirty="0" smtClean="0">
                <a:solidFill>
                  <a:schemeClr val="bg1"/>
                </a:solidFill>
                <a:latin typeface="DINPro-Medium" pitchFamily="34" charset="0"/>
                <a:cs typeface="DINPro-Medium" pitchFamily="34" charset="0"/>
              </a:rPr>
              <a:t>. All rights reserved.</a:t>
            </a:r>
            <a:endParaRPr lang="en-US" sz="700" dirty="0">
              <a:solidFill>
                <a:schemeClr val="bg1"/>
              </a:solidFill>
              <a:latin typeface="DINPro-Medium" pitchFamily="34" charset="0"/>
              <a:cs typeface="DINPro-Medium" pitchFamily="34" charset="0"/>
            </a:endParaRPr>
          </a:p>
        </p:txBody>
      </p:sp>
      <p:sp>
        <p:nvSpPr>
          <p:cNvPr id="9" name="TextBox 8"/>
          <p:cNvSpPr txBox="1"/>
          <p:nvPr userDrawn="1"/>
        </p:nvSpPr>
        <p:spPr>
          <a:xfrm>
            <a:off x="6229986" y="4708639"/>
            <a:ext cx="2363152" cy="107722"/>
          </a:xfrm>
          <a:prstGeom prst="rect">
            <a:avLst/>
          </a:prstGeom>
          <a:noFill/>
        </p:spPr>
        <p:txBody>
          <a:bodyPr wrap="square" lIns="0" tIns="0" rIns="0" bIns="0" rtlCol="0">
            <a:spAutoFit/>
          </a:bodyPr>
          <a:lstStyle/>
          <a:p>
            <a:pPr algn="r"/>
            <a:r>
              <a:rPr lang="en-US" sz="700" b="0" i="0" dirty="0" smtClean="0">
                <a:solidFill>
                  <a:schemeClr val="bg1"/>
                </a:solidFill>
                <a:latin typeface="DINPro"/>
                <a:cs typeface="DINPro"/>
              </a:rPr>
              <a:t>A</a:t>
            </a:r>
            <a:r>
              <a:rPr lang="en-US" sz="700" b="1" i="0" dirty="0" smtClean="0">
                <a:solidFill>
                  <a:schemeClr val="bg1"/>
                </a:solidFill>
                <a:latin typeface="DINPro"/>
                <a:cs typeface="DINPro"/>
              </a:rPr>
              <a:t> DMC </a:t>
            </a:r>
            <a:r>
              <a:rPr lang="en-US" sz="700" b="0" i="0" dirty="0" smtClean="0">
                <a:solidFill>
                  <a:schemeClr val="bg1"/>
                </a:solidFill>
                <a:latin typeface="DINPro"/>
                <a:cs typeface="DINPro"/>
              </a:rPr>
              <a:t>Company</a:t>
            </a:r>
            <a:endParaRPr lang="en-US" sz="700" b="0" i="0" dirty="0">
              <a:solidFill>
                <a:schemeClr val="bg1"/>
              </a:solidFill>
              <a:latin typeface="DINPro"/>
              <a:cs typeface="DIN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20040"/>
            <a:ext cx="4019550" cy="107722"/>
          </a:xfrm>
        </p:spPr>
        <p:txBody>
          <a:bodyPr/>
          <a:lstStyle>
            <a:lvl1pPr>
              <a:defRPr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a:p>
        </p:txBody>
      </p:sp>
      <p:sp>
        <p:nvSpPr>
          <p:cNvPr id="9" name="Content Placeholder 2"/>
          <p:cNvSpPr>
            <a:spLocks noGrp="1"/>
          </p:cNvSpPr>
          <p:nvPr>
            <p:ph idx="13"/>
          </p:nvPr>
        </p:nvSpPr>
        <p:spPr>
          <a:xfrm>
            <a:off x="548640" y="685800"/>
            <a:ext cx="5276850" cy="3657600"/>
          </a:xfrm>
        </p:spPr>
        <p:txBody>
          <a:bodyPr lIns="0" tIns="0" rIns="0" bIns="0">
            <a:normAutofit/>
          </a:bodyPr>
          <a:lstStyle>
            <a:lvl1pPr marL="114300" indent="-114300">
              <a:lnSpc>
                <a:spcPct val="105000"/>
              </a:lnSpc>
              <a:buFont typeface="Arial"/>
              <a:buChar char="•"/>
              <a:defRPr sz="1100">
                <a:solidFill>
                  <a:schemeClr val="accent1"/>
                </a:solidFill>
              </a:defRPr>
            </a:lvl1pPr>
          </a:lstStyle>
          <a:p>
            <a:pPr lvl="0"/>
            <a:r>
              <a:rPr lang="en-US" dirty="0" smtClean="0"/>
              <a:t>Click to edit Master text styles</a:t>
            </a:r>
          </a:p>
        </p:txBody>
      </p:sp>
      <p:cxnSp>
        <p:nvCxnSpPr>
          <p:cNvPr id="14" name="Straight Connector 13"/>
          <p:cNvCxnSpPr/>
          <p:nvPr userDrawn="1"/>
        </p:nvCxnSpPr>
        <p:spPr>
          <a:xfrm>
            <a:off x="548640" y="274320"/>
            <a:ext cx="5285232" cy="0"/>
          </a:xfrm>
          <a:prstGeom prst="line">
            <a:avLst/>
          </a:prstGeom>
          <a:ln w="15875"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Picture Placeholder 10"/>
          <p:cNvSpPr>
            <a:spLocks noGrp="1"/>
          </p:cNvSpPr>
          <p:nvPr>
            <p:ph type="pic" sz="quarter" idx="14"/>
          </p:nvPr>
        </p:nvSpPr>
        <p:spPr>
          <a:xfrm>
            <a:off x="6080760" y="0"/>
            <a:ext cx="2514600" cy="4343400"/>
          </a:xfrm>
        </p:spPr>
        <p:txBody>
          <a:bodyPr>
            <a:normAutofit/>
          </a:bodyPr>
          <a:lstStyle>
            <a:lvl1pPr>
              <a:buNone/>
              <a:defRPr sz="1200"/>
            </a:lvl1pPr>
          </a:lstStyle>
          <a:p>
            <a:endParaRPr lang="en-US"/>
          </a:p>
        </p:txBody>
      </p:sp>
      <p:sp>
        <p:nvSpPr>
          <p:cNvPr id="18" name="Text Placeholder 11"/>
          <p:cNvSpPr>
            <a:spLocks noGrp="1"/>
          </p:cNvSpPr>
          <p:nvPr>
            <p:ph type="body" sz="quarter" idx="16"/>
          </p:nvPr>
        </p:nvSpPr>
        <p:spPr>
          <a:xfrm>
            <a:off x="6081713" y="3794760"/>
            <a:ext cx="2514600" cy="548640"/>
          </a:xfrm>
          <a:solidFill>
            <a:schemeClr val="accent2">
              <a:alpha val="85000"/>
            </a:schemeClr>
          </a:solidFill>
          <a:ln>
            <a:noFill/>
          </a:ln>
        </p:spPr>
        <p:txBody>
          <a:bodyPr lIns="91440" tIns="91440" anchor="t" anchorCtr="0">
            <a:normAutofit/>
          </a:bodyPr>
          <a:lstStyle>
            <a:lvl1pPr marL="0" indent="0">
              <a:lnSpc>
                <a:spcPct val="100000"/>
              </a:lnSpc>
              <a:spcBef>
                <a:spcPts val="0"/>
              </a:spcBef>
              <a:buNone/>
              <a:defRPr sz="800" b="0" cap="all">
                <a:solidFill>
                  <a:schemeClr val="bg1"/>
                </a:solidFill>
                <a:latin typeface="DINPro-Medium"/>
              </a:defRPr>
            </a:lvl1pPr>
            <a:lvl2pPr marL="0" indent="0">
              <a:lnSpc>
                <a:spcPct val="100000"/>
              </a:lnSpc>
              <a:spcBef>
                <a:spcPts val="0"/>
              </a:spcBef>
              <a:buNone/>
              <a:defRPr sz="800">
                <a:solidFill>
                  <a:schemeClr val="bg1"/>
                </a:solidFill>
              </a:defRPr>
            </a:lvl2pPr>
            <a:lvl3pPr>
              <a:defRPr sz="800"/>
            </a:lvl3pPr>
            <a:lvl4pPr>
              <a:defRPr sz="800"/>
            </a:lvl4pPr>
            <a:lvl5pPr>
              <a:defRPr sz="800"/>
            </a:lvl5pPr>
          </a:lstStyle>
          <a:p>
            <a:pPr lvl="0"/>
            <a:r>
              <a:rPr lang="en-US" dirty="0" smtClean="0"/>
              <a:t>Click to edit Master text styles</a:t>
            </a:r>
          </a:p>
        </p:txBody>
      </p:sp>
      <p:sp>
        <p:nvSpPr>
          <p:cNvPr id="19" name="Text Placeholder 11"/>
          <p:cNvSpPr>
            <a:spLocks noGrp="1"/>
          </p:cNvSpPr>
          <p:nvPr>
            <p:ph type="body" sz="quarter" idx="17"/>
          </p:nvPr>
        </p:nvSpPr>
        <p:spPr>
          <a:xfrm>
            <a:off x="6081713" y="4033227"/>
            <a:ext cx="2514600" cy="123111"/>
          </a:xfrm>
          <a:noFill/>
          <a:ln>
            <a:noFill/>
          </a:ln>
        </p:spPr>
        <p:txBody>
          <a:bodyPr lIns="91440" anchor="t" anchorCtr="0">
            <a:spAutoFit/>
          </a:bodyPr>
          <a:lstStyle>
            <a:lvl1pPr marL="0" indent="0">
              <a:lnSpc>
                <a:spcPct val="100000"/>
              </a:lnSpc>
              <a:spcBef>
                <a:spcPts val="0"/>
              </a:spcBef>
              <a:buNone/>
              <a:defRPr sz="800" b="0" cap="none">
                <a:solidFill>
                  <a:schemeClr val="bg1"/>
                </a:solidFill>
                <a:latin typeface="+mn-lt"/>
              </a:defRPr>
            </a:lvl1pPr>
            <a:lvl2pPr marL="0" indent="0">
              <a:lnSpc>
                <a:spcPct val="100000"/>
              </a:lnSpc>
              <a:spcBef>
                <a:spcPts val="0"/>
              </a:spcBef>
              <a:buNone/>
              <a:defRPr sz="800">
                <a:solidFill>
                  <a:schemeClr val="bg1"/>
                </a:solidFill>
              </a:defRPr>
            </a:lvl2pPr>
            <a:lvl3pPr>
              <a:defRPr sz="800"/>
            </a:lvl3pPr>
            <a:lvl4pPr>
              <a:defRPr sz="800"/>
            </a:lvl4pPr>
            <a:lvl5pPr>
              <a:defRPr sz="800"/>
            </a:lvl5pPr>
          </a:lstStyle>
          <a:p>
            <a:pPr lvl="0"/>
            <a:r>
              <a:rPr lang="en-US" dirty="0" smtClean="0"/>
              <a:t>Click to edit Master text styles</a:t>
            </a:r>
          </a:p>
        </p:txBody>
      </p:sp>
      <p:pic>
        <p:nvPicPr>
          <p:cNvPr id="13" name="Picture 12" descr="NobelClad-logoandmark_color.png"/>
          <p:cNvPicPr>
            <a:picLocks/>
          </p:cNvPicPr>
          <p:nvPr userDrawn="1"/>
        </p:nvPicPr>
        <p:blipFill>
          <a:blip r:embed="rId2">
            <a:extLst>
              <a:ext uri="{28A0092B-C50C-407E-A947-70E740481C1C}">
                <a14:useLocalDpi xmlns:a14="http://schemas.microsoft.com/office/drawing/2010/main" val="0"/>
              </a:ext>
            </a:extLst>
          </a:blip>
          <a:srcRect r="59356"/>
          <a:stretch>
            <a:fillRect/>
          </a:stretch>
        </p:blipFill>
        <p:spPr>
          <a:xfrm>
            <a:off x="8268626" y="4635820"/>
            <a:ext cx="327052" cy="256032"/>
          </a:xfrm>
          <a:prstGeom prst="rect">
            <a:avLst/>
          </a:prstGeom>
        </p:spPr>
      </p:pic>
      <p:sp>
        <p:nvSpPr>
          <p:cNvPr id="17" name="Slide Number Placeholder 5"/>
          <p:cNvSpPr txBox="1">
            <a:spLocks/>
          </p:cNvSpPr>
          <p:nvPr userDrawn="1"/>
        </p:nvSpPr>
        <p:spPr>
          <a:xfrm>
            <a:off x="4684940" y="4708639"/>
            <a:ext cx="1387951" cy="107722"/>
          </a:xfrm>
          <a:prstGeom prst="rect">
            <a:avLst/>
          </a:prstGeom>
        </p:spPr>
        <p:txBody>
          <a:bodyPr vert="horz" wrap="square" lIns="0" tIns="0" rIns="0" bIns="0" rtlCol="0" anchor="ctr">
            <a:spAutoFit/>
          </a:bodyPr>
          <a:lstStyle>
            <a:lvl1pPr algn="r">
              <a:defRPr sz="800">
                <a:solidFill>
                  <a:schemeClr val="accent5"/>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accent3"/>
                </a:solidFill>
                <a:effectLst/>
                <a:uLnTx/>
                <a:uFillTx/>
                <a:latin typeface="DINPro-Medium" pitchFamily="34" charset="0"/>
                <a:ea typeface="+mn-ea"/>
                <a:cs typeface="DINPro-Medium" pitchFamily="34" charset="0"/>
                <a:sym typeface="Wingdings" pitchFamily="2" charset="2"/>
              </a:rPr>
              <a:t> NobelClad.com</a:t>
            </a:r>
            <a:endParaRPr kumimoji="0" lang="en-US" sz="700" b="0" i="0" u="none" strike="noStrike" kern="1200" cap="none" spc="0" normalizeH="0" baseline="0" noProof="0" dirty="0">
              <a:ln>
                <a:noFill/>
              </a:ln>
              <a:solidFill>
                <a:schemeClr val="accent3"/>
              </a:solidFill>
              <a:effectLst/>
              <a:uLnTx/>
              <a:uFillTx/>
              <a:latin typeface="DINPro-Medium" pitchFamily="34" charset="0"/>
              <a:ea typeface="+mn-ea"/>
              <a:cs typeface="DINPro-Medium" pitchFamily="34" charset="0"/>
            </a:endParaRPr>
          </a:p>
        </p:txBody>
      </p:sp>
    </p:spTree>
    <p:extLst>
      <p:ext uri="{BB962C8B-B14F-4D97-AF65-F5344CB8AC3E}">
        <p14:creationId xmlns:p14="http://schemas.microsoft.com/office/powerpoint/2010/main" val="311326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20039"/>
            <a:ext cx="4017961" cy="107722"/>
          </a:xfrm>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8640" y="685800"/>
            <a:ext cx="2514600" cy="169277"/>
          </a:xfrm>
        </p:spPr>
        <p:txBody>
          <a:bodyPr lIns="0" tIns="0" rIns="0" bIns="0">
            <a:spAutoFit/>
          </a:bodyPr>
          <a:lstStyle>
            <a:lvl1pPr marL="0" indent="0">
              <a:lnSpc>
                <a:spcPct val="100000"/>
              </a:lnSpc>
              <a:buNone/>
              <a:defRPr sz="1100" b="0" i="0">
                <a:solidFill>
                  <a:schemeClr val="accent1"/>
                </a:solidFill>
                <a:latin typeface="DINPro-Medium" pitchFamily="34" charset="0"/>
                <a:cs typeface="DINPro-Medium" pitchFamily="34" charset="0"/>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a:p>
        </p:txBody>
      </p:sp>
      <p:sp>
        <p:nvSpPr>
          <p:cNvPr id="5" name="Footer Placeholder 4"/>
          <p:cNvSpPr>
            <a:spLocks noGrp="1"/>
          </p:cNvSpPr>
          <p:nvPr>
            <p:ph type="ftr" sz="quarter" idx="11"/>
          </p:nvPr>
        </p:nvSpPr>
        <p:spPr/>
        <p:txBody>
          <a:body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a:p>
        </p:txBody>
      </p:sp>
      <p:sp>
        <p:nvSpPr>
          <p:cNvPr id="12" name="Content Placeholder 2"/>
          <p:cNvSpPr>
            <a:spLocks noGrp="1"/>
          </p:cNvSpPr>
          <p:nvPr>
            <p:ph idx="15"/>
          </p:nvPr>
        </p:nvSpPr>
        <p:spPr>
          <a:xfrm>
            <a:off x="548640" y="868679"/>
            <a:ext cx="2513012" cy="3473133"/>
          </a:xfrm>
        </p:spPr>
        <p:txBody>
          <a:bodyPr lIns="0" tIns="0" rIns="0" bIns="0">
            <a:normAutofit/>
          </a:bodyPr>
          <a:lstStyle>
            <a:lvl1pPr marL="0" indent="0">
              <a:lnSpc>
                <a:spcPct val="105000"/>
              </a:lnSpc>
              <a:buNone/>
              <a:defRPr sz="1100">
                <a:solidFill>
                  <a:schemeClr val="accent1"/>
                </a:solidFill>
              </a:defRPr>
            </a:lvl1pPr>
          </a:lstStyle>
          <a:p>
            <a:pPr lvl="0"/>
            <a:r>
              <a:rPr lang="en-US" dirty="0" smtClean="0"/>
              <a:t>Click to edit Master text styles</a:t>
            </a:r>
          </a:p>
        </p:txBody>
      </p:sp>
      <p:sp>
        <p:nvSpPr>
          <p:cNvPr id="8" name="Chart Placeholder 7"/>
          <p:cNvSpPr>
            <a:spLocks noGrp="1"/>
          </p:cNvSpPr>
          <p:nvPr>
            <p:ph type="chart" sz="quarter" idx="16"/>
          </p:nvPr>
        </p:nvSpPr>
        <p:spPr>
          <a:xfrm>
            <a:off x="3310128" y="685800"/>
            <a:ext cx="5281013" cy="3656013"/>
          </a:xfrm>
          <a:ln>
            <a:noFill/>
          </a:ln>
        </p:spPr>
        <p:txBody>
          <a:bodyPr>
            <a:normAutofit/>
          </a:bodyPr>
          <a:lstStyle>
            <a:lvl1pPr marL="0" indent="0">
              <a:buNone/>
              <a:defRPr sz="1200" cap="all"/>
            </a:lvl1pPr>
          </a:lstStyle>
          <a:p>
            <a:endParaRPr lang="en-US" dirty="0"/>
          </a:p>
        </p:txBody>
      </p:sp>
    </p:spTree>
    <p:extLst>
      <p:ext uri="{BB962C8B-B14F-4D97-AF65-F5344CB8AC3E}">
        <p14:creationId xmlns:p14="http://schemas.microsoft.com/office/powerpoint/2010/main" val="301864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320040"/>
            <a:ext cx="4017961" cy="107722"/>
          </a:xfrm>
        </p:spPr>
        <p:txBody>
          <a:bodyPr/>
          <a:lstStyle>
            <a:lvl1pPr>
              <a:defRPr>
                <a:solidFill>
                  <a:schemeClr val="accent2"/>
                </a:solidFill>
              </a:defRPr>
            </a:lvl1pPr>
          </a:lstStyle>
          <a:p>
            <a:r>
              <a:rPr lang="en-US" dirty="0" smtClean="0"/>
              <a:t>Click to edit Master title style </a:t>
            </a:r>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a:p>
        </p:txBody>
      </p:sp>
      <p:sp>
        <p:nvSpPr>
          <p:cNvPr id="5" name="Footer Placeholder 4"/>
          <p:cNvSpPr>
            <a:spLocks noGrp="1"/>
          </p:cNvSpPr>
          <p:nvPr>
            <p:ph type="ftr" sz="quarter" idx="11"/>
          </p:nvPr>
        </p:nvSpPr>
        <p:spPr/>
        <p:txBody>
          <a:body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a:p>
        </p:txBody>
      </p:sp>
      <p:sp>
        <p:nvSpPr>
          <p:cNvPr id="9" name="Content Placeholder 8"/>
          <p:cNvSpPr>
            <a:spLocks noGrp="1"/>
          </p:cNvSpPr>
          <p:nvPr>
            <p:ph sz="quarter" idx="13"/>
          </p:nvPr>
        </p:nvSpPr>
        <p:spPr>
          <a:xfrm>
            <a:off x="552452" y="640080"/>
            <a:ext cx="8046720" cy="3657600"/>
          </a:xfrm>
          <a:ln>
            <a:no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01045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8640" y="320040"/>
            <a:ext cx="4019550" cy="10772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1A688F6-4429-452D-AEE2-02346DD434C9}" type="datetime1">
              <a:rPr lang="en-US" smtClean="0"/>
              <a:pPr/>
              <a:t>5/26/2014</a:t>
            </a:fld>
            <a:endParaRPr lang="en-US"/>
          </a:p>
        </p:txBody>
      </p:sp>
      <p:sp>
        <p:nvSpPr>
          <p:cNvPr id="4" name="Footer Placeholder 3"/>
          <p:cNvSpPr>
            <a:spLocks noGrp="1"/>
          </p:cNvSpPr>
          <p:nvPr>
            <p:ph type="ftr" sz="quarter" idx="11"/>
          </p:nvPr>
        </p:nvSpPr>
        <p:spPr/>
        <p:txBody>
          <a:bodyPr/>
          <a:lstStyle/>
          <a:p>
            <a:r>
              <a:rPr lang="en-US" dirty="0" smtClean="0"/>
              <a:t>SSC and SCC Resistance for Explosion Clad Inconel 625</a:t>
            </a:r>
            <a:endParaRPr lang="en-US" dirty="0"/>
          </a:p>
        </p:txBody>
      </p:sp>
      <p:sp>
        <p:nvSpPr>
          <p:cNvPr id="5" name="Slide Number Placeholder 4"/>
          <p:cNvSpPr>
            <a:spLocks noGrp="1"/>
          </p:cNvSpPr>
          <p:nvPr>
            <p:ph type="sldNum" sz="quarter" idx="12"/>
          </p:nvPr>
        </p:nvSpPr>
        <p:spPr/>
        <p:txBody>
          <a:bodyPr/>
          <a:lstStyle/>
          <a:p>
            <a:fld id="{6D84FBB9-B03E-2D40-A848-E5CE3ABFD90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1" y="320039"/>
            <a:ext cx="4017961" cy="107722"/>
          </a:xfrm>
        </p:spPr>
        <p:txBody>
          <a:bodyPr/>
          <a:lstStyle>
            <a:lvl1pPr>
              <a:defRPr>
                <a:solidFill>
                  <a:schemeClr val="bg1"/>
                </a:solidFill>
              </a:defRPr>
            </a:lvl1pPr>
          </a:lstStyle>
          <a:p>
            <a:r>
              <a:rPr lang="en-US" dirty="0" smtClean="0"/>
              <a:t>THANK YOU</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A04ABC3E-C1C8-4D17-8E08-F6550439BB42}" type="datetime1">
              <a:rPr lang="en-US" smtClean="0"/>
              <a:pPr/>
              <a:t>5/26/2014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D84FBB9-B03E-2D40-A848-E5CE3ABFD90C}" type="slidenum">
              <a:rPr lang="en-US" smtClean="0"/>
              <a:pPr/>
              <a:t>‹#›</a:t>
            </a:fld>
            <a:endParaRPr lang="en-US"/>
          </a:p>
        </p:txBody>
      </p:sp>
      <p:sp>
        <p:nvSpPr>
          <p:cNvPr id="12" name="Content Placeholder 2"/>
          <p:cNvSpPr>
            <a:spLocks noGrp="1"/>
          </p:cNvSpPr>
          <p:nvPr>
            <p:ph idx="15"/>
          </p:nvPr>
        </p:nvSpPr>
        <p:spPr>
          <a:xfrm>
            <a:off x="552451" y="1009952"/>
            <a:ext cx="2513012" cy="3331860"/>
          </a:xfrm>
        </p:spPr>
        <p:txBody>
          <a:bodyPr lIns="0" tIns="0" rIns="0" bIns="0">
            <a:normAutofit/>
          </a:bodyPr>
          <a:lstStyle>
            <a:lvl1pPr marL="0" indent="0">
              <a:lnSpc>
                <a:spcPct val="105000"/>
              </a:lnSpc>
              <a:spcBef>
                <a:spcPts val="0"/>
              </a:spcBef>
              <a:buNone/>
              <a:defRPr sz="1000">
                <a:solidFill>
                  <a:schemeClr val="bg1"/>
                </a:solidFill>
              </a:defRPr>
            </a:lvl1pPr>
          </a:lstStyle>
          <a:p>
            <a:pPr lvl="0"/>
            <a:r>
              <a:rPr lang="en-US" dirty="0" smtClean="0"/>
              <a:t>Click to edit Master text styles</a:t>
            </a:r>
          </a:p>
        </p:txBody>
      </p:sp>
      <p:cxnSp>
        <p:nvCxnSpPr>
          <p:cNvPr id="9" name="Straight Connector 8"/>
          <p:cNvCxnSpPr/>
          <p:nvPr userDrawn="1"/>
        </p:nvCxnSpPr>
        <p:spPr>
          <a:xfrm>
            <a:off x="546100" y="274320"/>
            <a:ext cx="8047038" cy="0"/>
          </a:xfrm>
          <a:prstGeom prst="line">
            <a:avLst/>
          </a:prstGeom>
          <a:ln w="15875"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7"/>
          </p:nvPr>
        </p:nvSpPr>
        <p:spPr>
          <a:xfrm>
            <a:off x="3290888" y="1009952"/>
            <a:ext cx="2513012" cy="3331860"/>
          </a:xfrm>
        </p:spPr>
        <p:txBody>
          <a:bodyPr lIns="0" tIns="0" rIns="0" bIns="0">
            <a:normAutofit/>
          </a:bodyPr>
          <a:lstStyle>
            <a:lvl1pPr marL="0" indent="0">
              <a:lnSpc>
                <a:spcPct val="105000"/>
              </a:lnSpc>
              <a:spcBef>
                <a:spcPts val="0"/>
              </a:spcBef>
              <a:buNone/>
              <a:defRPr sz="1000">
                <a:solidFill>
                  <a:schemeClr val="bg1"/>
                </a:solidFill>
              </a:defRPr>
            </a:lvl1pPr>
          </a:lstStyle>
          <a:p>
            <a:pPr lvl="0"/>
            <a:r>
              <a:rPr lang="en-US" dirty="0" smtClean="0"/>
              <a:t>Click to edit Master text styles</a:t>
            </a:r>
          </a:p>
        </p:txBody>
      </p:sp>
      <p:sp>
        <p:nvSpPr>
          <p:cNvPr id="17" name="Text Placeholder 16"/>
          <p:cNvSpPr>
            <a:spLocks noGrp="1"/>
          </p:cNvSpPr>
          <p:nvPr>
            <p:ph type="body" sz="quarter" idx="18"/>
          </p:nvPr>
        </p:nvSpPr>
        <p:spPr>
          <a:xfrm>
            <a:off x="552451" y="694944"/>
            <a:ext cx="2519363" cy="192360"/>
          </a:xfrm>
        </p:spPr>
        <p:txBody>
          <a:bodyPr wrap="square">
            <a:spAutoFit/>
          </a:bodyPr>
          <a:lstStyle>
            <a:lvl1pPr marL="0" indent="0">
              <a:buNone/>
              <a:defRPr sz="1200" b="0" i="0">
                <a:solidFill>
                  <a:schemeClr val="bg1"/>
                </a:solidFill>
                <a:latin typeface="DINPro-Medium"/>
                <a:cs typeface="DINPro-Medium"/>
              </a:defRPr>
            </a:lvl1pPr>
            <a:lvl2pPr>
              <a:defRPr>
                <a:solidFill>
                  <a:srgbClr val="B2A071"/>
                </a:solidFill>
              </a:defRPr>
            </a:lvl2pPr>
            <a:lvl3pPr>
              <a:defRPr>
                <a:solidFill>
                  <a:srgbClr val="B2A071"/>
                </a:solidFill>
              </a:defRPr>
            </a:lvl3pPr>
            <a:lvl4pPr>
              <a:defRPr>
                <a:solidFill>
                  <a:srgbClr val="B2A071"/>
                </a:solidFill>
              </a:defRPr>
            </a:lvl4pPr>
            <a:lvl5pPr>
              <a:defRPr>
                <a:solidFill>
                  <a:srgbClr val="B2A071"/>
                </a:solidFill>
              </a:defRPr>
            </a:lvl5pPr>
          </a:lstStyle>
          <a:p>
            <a:pPr lvl="0"/>
            <a:r>
              <a:rPr lang="en-US" dirty="0" smtClean="0"/>
              <a:t>Click to edit Master text styles</a:t>
            </a:r>
          </a:p>
        </p:txBody>
      </p:sp>
      <p:sp>
        <p:nvSpPr>
          <p:cNvPr id="18" name="Text Placeholder 16"/>
          <p:cNvSpPr>
            <a:spLocks noGrp="1"/>
          </p:cNvSpPr>
          <p:nvPr>
            <p:ph type="body" sz="quarter" idx="19"/>
          </p:nvPr>
        </p:nvSpPr>
        <p:spPr>
          <a:xfrm>
            <a:off x="3291840" y="694944"/>
            <a:ext cx="2519363" cy="192360"/>
          </a:xfrm>
        </p:spPr>
        <p:txBody>
          <a:bodyPr wrap="square">
            <a:spAutoFit/>
          </a:bodyPr>
          <a:lstStyle>
            <a:lvl1pPr marL="0" indent="0">
              <a:buNone/>
              <a:defRPr sz="1200" b="0" i="0">
                <a:solidFill>
                  <a:schemeClr val="bg1"/>
                </a:solidFill>
                <a:latin typeface="DINPro-Medium"/>
                <a:cs typeface="DINPro-Medium"/>
              </a:defRPr>
            </a:lvl1pPr>
            <a:lvl2pPr>
              <a:defRPr>
                <a:solidFill>
                  <a:srgbClr val="B2A071"/>
                </a:solidFill>
              </a:defRPr>
            </a:lvl2pPr>
            <a:lvl3pPr>
              <a:defRPr>
                <a:solidFill>
                  <a:srgbClr val="B2A071"/>
                </a:solidFill>
              </a:defRPr>
            </a:lvl3pPr>
            <a:lvl4pPr>
              <a:defRPr>
                <a:solidFill>
                  <a:srgbClr val="B2A071"/>
                </a:solidFill>
              </a:defRPr>
            </a:lvl4pPr>
            <a:lvl5pPr>
              <a:defRPr>
                <a:solidFill>
                  <a:srgbClr val="B2A071"/>
                </a:solidFill>
              </a:defRPr>
            </a:lvl5pPr>
          </a:lstStyle>
          <a:p>
            <a:pPr lvl="0"/>
            <a:r>
              <a:rPr lang="en-US" dirty="0" smtClean="0"/>
              <a:t>Click to edit Master text styles</a:t>
            </a:r>
          </a:p>
        </p:txBody>
      </p:sp>
      <p:sp>
        <p:nvSpPr>
          <p:cNvPr id="13" name="Slide Number Placeholder 5"/>
          <p:cNvSpPr txBox="1">
            <a:spLocks/>
          </p:cNvSpPr>
          <p:nvPr userDrawn="1"/>
        </p:nvSpPr>
        <p:spPr>
          <a:xfrm>
            <a:off x="4684940" y="4708639"/>
            <a:ext cx="1387951" cy="107722"/>
          </a:xfrm>
          <a:prstGeom prst="rect">
            <a:avLst/>
          </a:prstGeom>
        </p:spPr>
        <p:txBody>
          <a:bodyPr vert="horz" wrap="square" lIns="0" tIns="0" rIns="0" bIns="0" rtlCol="0" anchor="ctr">
            <a:spAutoFit/>
          </a:bodyPr>
          <a:lstStyle>
            <a:lvl1pPr algn="r">
              <a:defRPr sz="800">
                <a:solidFill>
                  <a:schemeClr val="accent5"/>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DINPro-Medium" pitchFamily="34" charset="0"/>
                <a:ea typeface="+mn-ea"/>
                <a:cs typeface="DINPro-Medium" pitchFamily="34" charset="0"/>
                <a:sym typeface="Wingdings" pitchFamily="2" charset="2"/>
              </a:rPr>
              <a:t> NobelClad.com</a:t>
            </a:r>
            <a:endParaRPr kumimoji="0" lang="en-US" sz="700" b="0" i="0" u="none" strike="noStrike" kern="1200" cap="none" spc="0" normalizeH="0" baseline="0" noProof="0" dirty="0">
              <a:ln>
                <a:noFill/>
              </a:ln>
              <a:solidFill>
                <a:schemeClr val="bg1"/>
              </a:solidFill>
              <a:effectLst/>
              <a:uLnTx/>
              <a:uFillTx/>
              <a:latin typeface="DINPro-Medium" pitchFamily="34" charset="0"/>
              <a:ea typeface="+mn-ea"/>
              <a:cs typeface="DINPro-Medium" pitchFamily="34" charset="0"/>
            </a:endParaRPr>
          </a:p>
        </p:txBody>
      </p:sp>
      <p:pic>
        <p:nvPicPr>
          <p:cNvPr id="16" name="Picture 15" descr="NobelClad-logoandmark_color.png"/>
          <p:cNvPicPr>
            <a:picLocks/>
          </p:cNvPicPr>
          <p:nvPr userDrawn="1"/>
        </p:nvPicPr>
        <p:blipFill>
          <a:blip r:embed="rId2">
            <a:duotone>
              <a:prstClr val="black"/>
              <a:schemeClr val="bg1">
                <a:tint val="45000"/>
                <a:satMod val="400000"/>
              </a:schemeClr>
            </a:duotone>
            <a:lum bright="100000" contrast="40000"/>
            <a:extLst>
              <a:ext uri="{28A0092B-C50C-407E-A947-70E740481C1C}">
                <a14:useLocalDpi xmlns:a14="http://schemas.microsoft.com/office/drawing/2010/main" val="0"/>
              </a:ext>
            </a:extLst>
          </a:blip>
          <a:srcRect r="59356"/>
          <a:stretch>
            <a:fillRect/>
          </a:stretch>
        </p:blipFill>
        <p:spPr>
          <a:xfrm>
            <a:off x="8268626" y="4635820"/>
            <a:ext cx="327052" cy="256032"/>
          </a:xfrm>
          <a:prstGeom prst="rect">
            <a:avLst/>
          </a:prstGeom>
        </p:spPr>
      </p:pic>
    </p:spTree>
    <p:extLst>
      <p:ext uri="{BB962C8B-B14F-4D97-AF65-F5344CB8AC3E}">
        <p14:creationId xmlns:p14="http://schemas.microsoft.com/office/powerpoint/2010/main" val="13746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2450" y="320040"/>
            <a:ext cx="4019550" cy="107722"/>
          </a:xfrm>
        </p:spPr>
        <p:txBody>
          <a:bodyPr anchor="t" anchorCtr="0"/>
          <a:lstStyle/>
          <a:p>
            <a:r>
              <a:rPr lang="en-US" dirty="0" smtClean="0"/>
              <a:t>Click to edit Master title style</a:t>
            </a:r>
            <a:endParaRPr lang="en-US" dirty="0"/>
          </a:p>
        </p:txBody>
      </p:sp>
      <p:sp>
        <p:nvSpPr>
          <p:cNvPr id="3" name="Content Placeholder 2"/>
          <p:cNvSpPr>
            <a:spLocks noGrp="1"/>
          </p:cNvSpPr>
          <p:nvPr>
            <p:ph idx="1"/>
          </p:nvPr>
        </p:nvSpPr>
        <p:spPr>
          <a:xfrm>
            <a:off x="548640" y="640079"/>
            <a:ext cx="8135938" cy="37144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lvl1pPr>
              <a:defRPr>
                <a:latin typeface="DINPro-Medium" pitchFamily="34" charset="0"/>
                <a:cs typeface="DINPro-Medium" pitchFamily="34" charset="0"/>
              </a:defRPr>
            </a:lvl1p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2450" y="320040"/>
            <a:ext cx="4019550" cy="107722"/>
          </a:xfrm>
        </p:spPr>
        <p:txBody>
          <a:bodyPr anchor="t" anchorCtr="0"/>
          <a:lstStyle/>
          <a:p>
            <a:r>
              <a:rPr lang="en-US" dirty="0" smtClean="0"/>
              <a:t>Click to edit Master title style</a:t>
            </a:r>
            <a:endParaRPr lang="en-US" dirty="0"/>
          </a:p>
        </p:txBody>
      </p:sp>
      <p:sp>
        <p:nvSpPr>
          <p:cNvPr id="3" name="Content Placeholder 2"/>
          <p:cNvSpPr>
            <a:spLocks noGrp="1"/>
          </p:cNvSpPr>
          <p:nvPr>
            <p:ph idx="1"/>
          </p:nvPr>
        </p:nvSpPr>
        <p:spPr>
          <a:xfrm>
            <a:off x="548640" y="685800"/>
            <a:ext cx="8135938" cy="3668713"/>
          </a:xfrm>
        </p:spPr>
        <p:txBody>
          <a:bodyPr>
            <a:normAutofit/>
          </a:bodyPr>
          <a:lstStyle>
            <a:lvl1pPr marL="114300" indent="-114300">
              <a:defRPr sz="1100"/>
            </a:lvl1pPr>
            <a:lvl2pPr marL="227013" indent="-112713">
              <a:spcBef>
                <a:spcPts val="300"/>
              </a:spcBef>
              <a:defRPr sz="1100"/>
            </a:lvl2pPr>
            <a:lvl3pPr marL="341313" indent="-114300">
              <a:spcBef>
                <a:spcPts val="300"/>
              </a:spcBef>
              <a:defRPr sz="1100"/>
            </a:lvl3pPr>
            <a:lvl4pPr marL="457200" indent="-115888">
              <a:spcBef>
                <a:spcPts val="300"/>
              </a:spcBef>
              <a:defRPr sz="1100"/>
            </a:lvl4pPr>
            <a:lvl5pPr marL="568325" indent="-112713">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52450" y="320040"/>
            <a:ext cx="4019550" cy="107722"/>
          </a:xfrm>
        </p:spPr>
        <p:txBody>
          <a:bodyPr anchor="t" anchorCtr="0"/>
          <a:lstStyle/>
          <a:p>
            <a:r>
              <a:rPr lang="en-US" dirty="0" smtClean="0"/>
              <a:t>Click to edit Master title style</a:t>
            </a:r>
            <a:endParaRPr lang="en-US" dirty="0"/>
          </a:p>
        </p:txBody>
      </p:sp>
      <p:sp>
        <p:nvSpPr>
          <p:cNvPr id="3" name="Content Placeholder 2"/>
          <p:cNvSpPr>
            <a:spLocks noGrp="1"/>
          </p:cNvSpPr>
          <p:nvPr>
            <p:ph idx="1"/>
          </p:nvPr>
        </p:nvSpPr>
        <p:spPr>
          <a:xfrm>
            <a:off x="548640" y="640079"/>
            <a:ext cx="8135938" cy="3714433"/>
          </a:xfrm>
        </p:spPr>
        <p:txBody>
          <a:bodyPr>
            <a:normAutofit/>
          </a:bodyPr>
          <a:lstStyle>
            <a:lvl1pPr marL="0" indent="0">
              <a:buNone/>
              <a:defRPr sz="1800">
                <a:solidFill>
                  <a:schemeClr val="accent1"/>
                </a:solidFill>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a:p>
        </p:txBody>
      </p:sp>
      <p:sp>
        <p:nvSpPr>
          <p:cNvPr id="5" name="Footer Placeholder 4"/>
          <p:cNvSpPr>
            <a:spLocks noGrp="1"/>
          </p:cNvSpPr>
          <p:nvPr>
            <p:ph type="ftr" sz="quarter" idx="11"/>
          </p:nvPr>
        </p:nvSpPr>
        <p:spPr/>
        <p:txBody>
          <a:body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0" y="320040"/>
            <a:ext cx="4019550" cy="107722"/>
          </a:xfrm>
        </p:spPr>
        <p:txBody>
          <a:bodyPr anchor="t"/>
          <a:lstStyle>
            <a:lvl1pPr algn="l">
              <a:defRPr sz="700" b="1" cap="all">
                <a:solidFill>
                  <a:schemeClr val="bg1"/>
                </a:solidFill>
              </a:defRPr>
            </a:lvl1pPr>
          </a:lstStyle>
          <a:p>
            <a:r>
              <a:rPr lang="en-US" dirty="0" smtClean="0"/>
              <a:t>SSC and SCC Resistance for Explosion Clad Inconel 625</a:t>
            </a:r>
            <a:endParaRPr lang="en-US" dirty="0"/>
          </a:p>
        </p:txBody>
      </p:sp>
      <p:sp>
        <p:nvSpPr>
          <p:cNvPr id="3" name="Text Placeholder 2"/>
          <p:cNvSpPr>
            <a:spLocks noGrp="1"/>
          </p:cNvSpPr>
          <p:nvPr>
            <p:ph type="body" idx="1"/>
          </p:nvPr>
        </p:nvSpPr>
        <p:spPr>
          <a:xfrm>
            <a:off x="548640" y="2468880"/>
            <a:ext cx="8033553" cy="369332"/>
          </a:xfrm>
        </p:spPr>
        <p:txBody>
          <a:bodyPr wrap="square" lIns="0" tIns="0" rIns="0" bIns="0" anchor="t" anchorCtr="0">
            <a:spAutoFit/>
          </a:bodyPr>
          <a:lstStyle>
            <a:lvl1pPr marL="0" indent="0">
              <a:lnSpc>
                <a:spcPct val="100000"/>
              </a:lnSpc>
              <a:spcBef>
                <a:spcPts val="0"/>
              </a:spcBef>
              <a:buNone/>
              <a:defRPr sz="2400" spc="3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DD883B3A-9700-4609-B5CF-D659ED2A8219}" type="datetime1">
              <a:rPr lang="en-US" smtClean="0"/>
              <a:pPr/>
              <a:t>5/26/2014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D84FBB9-B03E-2D40-A848-E5CE3ABFD90C}" type="slidenum">
              <a:rPr lang="en-US" smtClean="0"/>
              <a:pPr/>
              <a:t>‹#›</a:t>
            </a:fld>
            <a:endParaRPr lang="en-US"/>
          </a:p>
        </p:txBody>
      </p:sp>
      <p:cxnSp>
        <p:nvCxnSpPr>
          <p:cNvPr id="9" name="Straight Connector 8"/>
          <p:cNvCxnSpPr/>
          <p:nvPr userDrawn="1"/>
        </p:nvCxnSpPr>
        <p:spPr>
          <a:xfrm>
            <a:off x="546100" y="274320"/>
            <a:ext cx="8047038" cy="0"/>
          </a:xfrm>
          <a:prstGeom prst="line">
            <a:avLst/>
          </a:prstGeom>
          <a:ln w="15875"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3"/>
          </p:nvPr>
        </p:nvSpPr>
        <p:spPr>
          <a:xfrm>
            <a:off x="548640" y="2057400"/>
            <a:ext cx="8029742" cy="369332"/>
          </a:xfrm>
        </p:spPr>
        <p:txBody>
          <a:bodyPr wrap="square" lIns="0" tIns="0" rIns="0" bIns="0">
            <a:spAutoFit/>
          </a:bodyPr>
          <a:lstStyle>
            <a:lvl1pPr marL="0" indent="0">
              <a:lnSpc>
                <a:spcPct val="100000"/>
              </a:lnSpc>
              <a:spcBef>
                <a:spcPts val="0"/>
              </a:spcBef>
              <a:buNone/>
              <a:defRPr sz="2400">
                <a:solidFill>
                  <a:schemeClr val="accent4"/>
                </a:solidFill>
              </a:defRPr>
            </a:lvl1pPr>
          </a:lstStyle>
          <a:p>
            <a:pPr lvl="0"/>
            <a:r>
              <a:rPr lang="en-US" dirty="0" smtClean="0"/>
              <a:t>Click to edit Master text styles</a:t>
            </a:r>
            <a:endParaRPr lang="en-US" dirty="0"/>
          </a:p>
        </p:txBody>
      </p:sp>
      <p:sp>
        <p:nvSpPr>
          <p:cNvPr id="14" name="Slide Number Placeholder 5"/>
          <p:cNvSpPr txBox="1">
            <a:spLocks/>
          </p:cNvSpPr>
          <p:nvPr userDrawn="1"/>
        </p:nvSpPr>
        <p:spPr>
          <a:xfrm>
            <a:off x="4684940" y="4708639"/>
            <a:ext cx="1387951" cy="107722"/>
          </a:xfrm>
          <a:prstGeom prst="rect">
            <a:avLst/>
          </a:prstGeom>
        </p:spPr>
        <p:txBody>
          <a:bodyPr vert="horz" wrap="square" lIns="0" tIns="0" rIns="0" bIns="0" rtlCol="0" anchor="ctr">
            <a:spAutoFit/>
          </a:bodyPr>
          <a:lstStyle>
            <a:lvl1pPr algn="r">
              <a:defRPr sz="800">
                <a:solidFill>
                  <a:schemeClr val="accent5"/>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DINPro-Medium" pitchFamily="34" charset="0"/>
                <a:ea typeface="+mn-ea"/>
                <a:cs typeface="DINPro-Medium" pitchFamily="34" charset="0"/>
                <a:sym typeface="Wingdings" pitchFamily="2" charset="2"/>
              </a:rPr>
              <a:t> NobelClad.com</a:t>
            </a:r>
            <a:endParaRPr kumimoji="0" lang="en-US" sz="700" b="0" i="0" u="none" strike="noStrike" kern="1200" cap="none" spc="0" normalizeH="0" baseline="0" noProof="0" dirty="0">
              <a:ln>
                <a:noFill/>
              </a:ln>
              <a:solidFill>
                <a:schemeClr val="bg1"/>
              </a:solidFill>
              <a:effectLst/>
              <a:uLnTx/>
              <a:uFillTx/>
              <a:latin typeface="DINPro-Medium" pitchFamily="34" charset="0"/>
              <a:ea typeface="+mn-ea"/>
              <a:cs typeface="DINPro-Medium" pitchFamily="34" charset="0"/>
            </a:endParaRPr>
          </a:p>
        </p:txBody>
      </p:sp>
      <p:pic>
        <p:nvPicPr>
          <p:cNvPr id="15" name="Picture 14" descr="NobelClad-logoandmark_color.png"/>
          <p:cNvPicPr>
            <a:picLocks/>
          </p:cNvPicPr>
          <p:nvPr userDrawn="1"/>
        </p:nvPicPr>
        <p:blipFill>
          <a:blip r:embed="rId2">
            <a:duotone>
              <a:prstClr val="black"/>
              <a:schemeClr val="bg1">
                <a:tint val="45000"/>
                <a:satMod val="400000"/>
              </a:schemeClr>
            </a:duotone>
            <a:lum bright="100000" contrast="40000"/>
            <a:extLst>
              <a:ext uri="{28A0092B-C50C-407E-A947-70E740481C1C}">
                <a14:useLocalDpi xmlns:a14="http://schemas.microsoft.com/office/drawing/2010/main" val="0"/>
              </a:ext>
            </a:extLst>
          </a:blip>
          <a:srcRect r="59356"/>
          <a:stretch>
            <a:fillRect/>
          </a:stretch>
        </p:blipFill>
        <p:spPr>
          <a:xfrm>
            <a:off x="8268626" y="4635820"/>
            <a:ext cx="327052" cy="2560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title,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0" y="320040"/>
            <a:ext cx="4017963" cy="10772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52450" y="685800"/>
            <a:ext cx="2514599" cy="3657600"/>
          </a:xfrm>
        </p:spPr>
        <p:txBody>
          <a:bodyPr lIns="0" tIns="0" rIns="0" bIns="0">
            <a:normAutofit/>
          </a:bodyPr>
          <a:lstStyle>
            <a:lvl1pPr marL="0" indent="0">
              <a:lnSpc>
                <a:spcPct val="100000"/>
              </a:lnSpc>
              <a:buNone/>
              <a:defRPr sz="1400" b="0" i="0">
                <a:solidFill>
                  <a:schemeClr val="accent1"/>
                </a:solidFill>
                <a:latin typeface="DINPro-Medium"/>
                <a:cs typeface="DINPro-Medium"/>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a:p>
        </p:txBody>
      </p:sp>
      <p:sp>
        <p:nvSpPr>
          <p:cNvPr id="5" name="Footer Placeholder 4"/>
          <p:cNvSpPr>
            <a:spLocks noGrp="1"/>
          </p:cNvSpPr>
          <p:nvPr>
            <p:ph type="ftr" sz="quarter" idx="11"/>
          </p:nvPr>
        </p:nvSpPr>
        <p:spPr/>
        <p:txBody>
          <a:body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a:p>
        </p:txBody>
      </p:sp>
      <p:sp>
        <p:nvSpPr>
          <p:cNvPr id="9" name="Content Placeholder 2"/>
          <p:cNvSpPr>
            <a:spLocks noGrp="1"/>
          </p:cNvSpPr>
          <p:nvPr>
            <p:ph idx="13"/>
          </p:nvPr>
        </p:nvSpPr>
        <p:spPr>
          <a:xfrm>
            <a:off x="3290888" y="685800"/>
            <a:ext cx="2514600" cy="3657600"/>
          </a:xfrm>
        </p:spPr>
        <p:txBody>
          <a:bodyPr lIns="0" tIns="0" rIns="0" bIns="0">
            <a:normAutofit/>
          </a:bodyPr>
          <a:lstStyle>
            <a:lvl1pPr marL="0" indent="0">
              <a:lnSpc>
                <a:spcPct val="105000"/>
              </a:lnSpc>
              <a:buNone/>
              <a:defRPr sz="1100">
                <a:solidFill>
                  <a:schemeClr val="accent1"/>
                </a:solidFill>
                <a:latin typeface="+mn-lt"/>
              </a:defRPr>
            </a:lvl1pPr>
          </a:lstStyle>
          <a:p>
            <a:pPr lvl="0"/>
            <a:r>
              <a:rPr lang="en-US" dirty="0" smtClean="0"/>
              <a:t>Click to edit Master text styles</a:t>
            </a:r>
          </a:p>
        </p:txBody>
      </p:sp>
      <p:cxnSp>
        <p:nvCxnSpPr>
          <p:cNvPr id="14" name="Straight Connector 13"/>
          <p:cNvCxnSpPr/>
          <p:nvPr userDrawn="1"/>
        </p:nvCxnSpPr>
        <p:spPr>
          <a:xfrm>
            <a:off x="547688" y="274320"/>
            <a:ext cx="5257800" cy="0"/>
          </a:xfrm>
          <a:prstGeom prst="line">
            <a:avLst/>
          </a:prstGeom>
          <a:ln w="15875"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Picture Placeholder 10"/>
          <p:cNvSpPr>
            <a:spLocks noGrp="1"/>
          </p:cNvSpPr>
          <p:nvPr>
            <p:ph type="pic" sz="quarter" idx="14"/>
          </p:nvPr>
        </p:nvSpPr>
        <p:spPr>
          <a:xfrm>
            <a:off x="6080760" y="0"/>
            <a:ext cx="2514600" cy="4343400"/>
          </a:xfrm>
        </p:spPr>
        <p:txBody>
          <a:bodyPr>
            <a:normAutofit/>
          </a:bodyPr>
          <a:lstStyle>
            <a:lvl1pPr>
              <a:buNone/>
              <a:defRPr sz="1200"/>
            </a:lvl1pPr>
          </a:lstStyle>
          <a:p>
            <a:endParaRPr lang="en-US"/>
          </a:p>
        </p:txBody>
      </p:sp>
      <p:sp>
        <p:nvSpPr>
          <p:cNvPr id="17" name="Text Placeholder 11"/>
          <p:cNvSpPr>
            <a:spLocks noGrp="1"/>
          </p:cNvSpPr>
          <p:nvPr>
            <p:ph type="body" sz="quarter" idx="16"/>
          </p:nvPr>
        </p:nvSpPr>
        <p:spPr>
          <a:xfrm>
            <a:off x="6081713" y="3794760"/>
            <a:ext cx="2514600" cy="548640"/>
          </a:xfrm>
          <a:solidFill>
            <a:schemeClr val="accent2">
              <a:alpha val="85000"/>
            </a:schemeClr>
          </a:solidFill>
          <a:ln>
            <a:noFill/>
          </a:ln>
        </p:spPr>
        <p:txBody>
          <a:bodyPr lIns="91440" tIns="91440" anchor="t" anchorCtr="0">
            <a:normAutofit/>
          </a:bodyPr>
          <a:lstStyle>
            <a:lvl1pPr marL="0" indent="0">
              <a:lnSpc>
                <a:spcPct val="100000"/>
              </a:lnSpc>
              <a:spcBef>
                <a:spcPts val="0"/>
              </a:spcBef>
              <a:buNone/>
              <a:defRPr sz="800" b="0" cap="all">
                <a:solidFill>
                  <a:schemeClr val="bg1"/>
                </a:solidFill>
                <a:latin typeface="DINPro-Medium"/>
              </a:defRPr>
            </a:lvl1pPr>
            <a:lvl2pPr marL="0" indent="0">
              <a:lnSpc>
                <a:spcPct val="100000"/>
              </a:lnSpc>
              <a:spcBef>
                <a:spcPts val="0"/>
              </a:spcBef>
              <a:buNone/>
              <a:defRPr sz="800">
                <a:solidFill>
                  <a:schemeClr val="bg1"/>
                </a:solidFill>
              </a:defRPr>
            </a:lvl2pPr>
            <a:lvl3pPr>
              <a:defRPr sz="800"/>
            </a:lvl3pPr>
            <a:lvl4pPr>
              <a:defRPr sz="800"/>
            </a:lvl4pPr>
            <a:lvl5pPr>
              <a:defRPr sz="800"/>
            </a:lvl5pPr>
          </a:lstStyle>
          <a:p>
            <a:pPr lvl="0"/>
            <a:r>
              <a:rPr lang="en-US" dirty="0" smtClean="0"/>
              <a:t>Click to edit Master text styles</a:t>
            </a:r>
          </a:p>
        </p:txBody>
      </p:sp>
      <p:sp>
        <p:nvSpPr>
          <p:cNvPr id="18" name="Text Placeholder 11"/>
          <p:cNvSpPr>
            <a:spLocks noGrp="1"/>
          </p:cNvSpPr>
          <p:nvPr>
            <p:ph type="body" sz="quarter" idx="17"/>
          </p:nvPr>
        </p:nvSpPr>
        <p:spPr>
          <a:xfrm>
            <a:off x="6081713" y="4033227"/>
            <a:ext cx="2514600" cy="123111"/>
          </a:xfrm>
          <a:noFill/>
          <a:ln>
            <a:noFill/>
          </a:ln>
        </p:spPr>
        <p:txBody>
          <a:bodyPr lIns="91440" anchor="t" anchorCtr="0">
            <a:spAutoFit/>
          </a:bodyPr>
          <a:lstStyle>
            <a:lvl1pPr marL="0" indent="0">
              <a:lnSpc>
                <a:spcPct val="100000"/>
              </a:lnSpc>
              <a:spcBef>
                <a:spcPts val="0"/>
              </a:spcBef>
              <a:buNone/>
              <a:defRPr sz="800" b="0" cap="none">
                <a:solidFill>
                  <a:schemeClr val="bg1"/>
                </a:solidFill>
                <a:latin typeface="+mn-lt"/>
              </a:defRPr>
            </a:lvl1pPr>
            <a:lvl2pPr marL="0" indent="0">
              <a:lnSpc>
                <a:spcPct val="100000"/>
              </a:lnSpc>
              <a:spcBef>
                <a:spcPts val="0"/>
              </a:spcBef>
              <a:buNone/>
              <a:defRPr sz="800">
                <a:solidFill>
                  <a:schemeClr val="bg1"/>
                </a:solidFill>
              </a:defRPr>
            </a:lvl2pPr>
            <a:lvl3pPr>
              <a:defRPr sz="800"/>
            </a:lvl3pPr>
            <a:lvl4pPr>
              <a:defRPr sz="800"/>
            </a:lvl4pPr>
            <a:lvl5pPr>
              <a:defRPr sz="800"/>
            </a:lvl5pPr>
          </a:lstStyle>
          <a:p>
            <a:pPr lvl="0"/>
            <a:r>
              <a:rPr lang="en-US" dirty="0" smtClean="0"/>
              <a:t>Click to edit Master text styles</a:t>
            </a:r>
          </a:p>
        </p:txBody>
      </p:sp>
      <p:sp>
        <p:nvSpPr>
          <p:cNvPr id="19" name="Slide Number Placeholder 5"/>
          <p:cNvSpPr txBox="1">
            <a:spLocks/>
          </p:cNvSpPr>
          <p:nvPr userDrawn="1"/>
        </p:nvSpPr>
        <p:spPr>
          <a:xfrm>
            <a:off x="4684940" y="4708639"/>
            <a:ext cx="1387951" cy="107722"/>
          </a:xfrm>
          <a:prstGeom prst="rect">
            <a:avLst/>
          </a:prstGeom>
        </p:spPr>
        <p:txBody>
          <a:bodyPr vert="horz" wrap="square" lIns="0" tIns="0" rIns="0" bIns="0" rtlCol="0" anchor="ctr">
            <a:spAutoFit/>
          </a:bodyPr>
          <a:lstStyle>
            <a:lvl1pPr algn="r">
              <a:defRPr sz="800">
                <a:solidFill>
                  <a:schemeClr val="accent5"/>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accent3"/>
                </a:solidFill>
                <a:effectLst/>
                <a:uLnTx/>
                <a:uFillTx/>
                <a:latin typeface="DINPro-Medium" pitchFamily="34" charset="0"/>
                <a:ea typeface="+mn-ea"/>
                <a:cs typeface="DINPro-Medium" pitchFamily="34" charset="0"/>
                <a:sym typeface="Wingdings" pitchFamily="2" charset="2"/>
              </a:rPr>
              <a:t> NobelClad.com</a:t>
            </a:r>
            <a:endParaRPr kumimoji="0" lang="en-US" sz="700" b="0" i="0" u="none" strike="noStrike" kern="1200" cap="none" spc="0" normalizeH="0" baseline="0" noProof="0" dirty="0">
              <a:ln>
                <a:noFill/>
              </a:ln>
              <a:solidFill>
                <a:schemeClr val="accent3"/>
              </a:solidFill>
              <a:effectLst/>
              <a:uLnTx/>
              <a:uFillTx/>
              <a:latin typeface="DINPro-Medium" pitchFamily="34" charset="0"/>
              <a:ea typeface="+mn-ea"/>
              <a:cs typeface="DINPro-Medium" pitchFamily="34" charset="0"/>
            </a:endParaRPr>
          </a:p>
        </p:txBody>
      </p:sp>
      <p:pic>
        <p:nvPicPr>
          <p:cNvPr id="21" name="Picture 20" descr="NobelClad-logoandmark_color.png"/>
          <p:cNvPicPr>
            <a:picLocks/>
          </p:cNvPicPr>
          <p:nvPr userDrawn="1"/>
        </p:nvPicPr>
        <p:blipFill>
          <a:blip r:embed="rId2">
            <a:extLst>
              <a:ext uri="{28A0092B-C50C-407E-A947-70E740481C1C}">
                <a14:useLocalDpi xmlns:a14="http://schemas.microsoft.com/office/drawing/2010/main" val="0"/>
              </a:ext>
            </a:extLst>
          </a:blip>
          <a:srcRect r="59356"/>
          <a:stretch>
            <a:fillRect/>
          </a:stretch>
        </p:blipFill>
        <p:spPr>
          <a:xfrm>
            <a:off x="8268626" y="4635820"/>
            <a:ext cx="327052" cy="25603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0" y="0"/>
            <a:ext cx="9144000" cy="4343400"/>
          </a:xfrm>
        </p:spPr>
        <p:txBody>
          <a:bodyPr>
            <a:normAutofit/>
          </a:bodyPr>
          <a:lstStyle>
            <a:lvl1pPr algn="r">
              <a:buNone/>
              <a:defRPr sz="1200"/>
            </a:lvl1pPr>
          </a:lstStyle>
          <a:p>
            <a:endParaRPr lang="en-US" dirty="0"/>
          </a:p>
        </p:txBody>
      </p:sp>
      <p:sp>
        <p:nvSpPr>
          <p:cNvPr id="3" name="Content Placeholder 2"/>
          <p:cNvSpPr>
            <a:spLocks noGrp="1"/>
          </p:cNvSpPr>
          <p:nvPr>
            <p:ph idx="1"/>
          </p:nvPr>
        </p:nvSpPr>
        <p:spPr>
          <a:xfrm>
            <a:off x="320040" y="0"/>
            <a:ext cx="2971800" cy="2554422"/>
          </a:xfrm>
          <a:solidFill>
            <a:schemeClr val="accent2">
              <a:alpha val="85000"/>
            </a:schemeClr>
          </a:solidFill>
        </p:spPr>
        <p:txBody>
          <a:bodyPr lIns="228600" tIns="667512" rIns="182880" bIns="0">
            <a:normAutofit/>
          </a:bodyPr>
          <a:lstStyle>
            <a:lvl1pPr marL="0" indent="0">
              <a:lnSpc>
                <a:spcPct val="100000"/>
              </a:lnSpc>
              <a:buNone/>
              <a:defRPr sz="1400" b="0" i="0">
                <a:solidFill>
                  <a:schemeClr val="bg1"/>
                </a:solidFill>
                <a:latin typeface="DINPro-Medium" pitchFamily="34" charset="0"/>
                <a:cs typeface="DINPro-Medium" pitchFamily="34" charset="0"/>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a:p>
        </p:txBody>
      </p:sp>
      <p:sp>
        <p:nvSpPr>
          <p:cNvPr id="5" name="Footer Placeholder 4"/>
          <p:cNvSpPr>
            <a:spLocks noGrp="1"/>
          </p:cNvSpPr>
          <p:nvPr>
            <p:ph type="ftr" sz="quarter" idx="11"/>
          </p:nvPr>
        </p:nvSpPr>
        <p:spPr/>
        <p:txBody>
          <a:body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a:p>
        </p:txBody>
      </p:sp>
      <p:cxnSp>
        <p:nvCxnSpPr>
          <p:cNvPr id="14" name="Straight Connector 13"/>
          <p:cNvCxnSpPr/>
          <p:nvPr userDrawn="1"/>
        </p:nvCxnSpPr>
        <p:spPr>
          <a:xfrm>
            <a:off x="552452" y="274320"/>
            <a:ext cx="2513011" cy="0"/>
          </a:xfrm>
          <a:prstGeom prst="line">
            <a:avLst/>
          </a:prstGeom>
          <a:ln w="15875"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52452" y="320040"/>
            <a:ext cx="2513011" cy="107722"/>
          </a:xfrm>
        </p:spPr>
        <p:txBody>
          <a:bodyPr/>
          <a:lstStyle>
            <a:lvl1pPr>
              <a:defRPr>
                <a:solidFill>
                  <a:schemeClr val="bg1"/>
                </a:solidFill>
              </a:defRPr>
            </a:lvl1pPr>
          </a:lstStyle>
          <a:p>
            <a:r>
              <a:rPr lang="en-US" dirty="0" smtClean="0"/>
              <a:t>Click to edit Master title style</a:t>
            </a:r>
            <a:endParaRPr lang="en-US" dirty="0"/>
          </a:p>
        </p:txBody>
      </p:sp>
      <p:pic>
        <p:nvPicPr>
          <p:cNvPr id="13" name="Picture 12" descr="NobelClad-logoandmark_color.png"/>
          <p:cNvPicPr>
            <a:picLocks/>
          </p:cNvPicPr>
          <p:nvPr userDrawn="1"/>
        </p:nvPicPr>
        <p:blipFill>
          <a:blip r:embed="rId2">
            <a:extLst>
              <a:ext uri="{28A0092B-C50C-407E-A947-70E740481C1C}">
                <a14:useLocalDpi xmlns:a14="http://schemas.microsoft.com/office/drawing/2010/main" val="0"/>
              </a:ext>
            </a:extLst>
          </a:blip>
          <a:srcRect r="59356"/>
          <a:stretch>
            <a:fillRect/>
          </a:stretch>
        </p:blipFill>
        <p:spPr>
          <a:xfrm>
            <a:off x="8268626" y="4635820"/>
            <a:ext cx="327052" cy="256032"/>
          </a:xfrm>
          <a:prstGeom prst="rect">
            <a:avLst/>
          </a:prstGeom>
        </p:spPr>
      </p:pic>
      <p:sp>
        <p:nvSpPr>
          <p:cNvPr id="15" name="Slide Number Placeholder 5"/>
          <p:cNvSpPr txBox="1">
            <a:spLocks/>
          </p:cNvSpPr>
          <p:nvPr userDrawn="1"/>
        </p:nvSpPr>
        <p:spPr>
          <a:xfrm>
            <a:off x="4684940" y="4708639"/>
            <a:ext cx="1387951" cy="107722"/>
          </a:xfrm>
          <a:prstGeom prst="rect">
            <a:avLst/>
          </a:prstGeom>
        </p:spPr>
        <p:txBody>
          <a:bodyPr vert="horz" wrap="square" lIns="0" tIns="0" rIns="0" bIns="0" rtlCol="0" anchor="ctr">
            <a:spAutoFit/>
          </a:bodyPr>
          <a:lstStyle>
            <a:lvl1pPr algn="r">
              <a:defRPr sz="800">
                <a:solidFill>
                  <a:schemeClr val="accent5"/>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accent3"/>
                </a:solidFill>
                <a:effectLst/>
                <a:uLnTx/>
                <a:uFillTx/>
                <a:latin typeface="DINPro-Medium" pitchFamily="34" charset="0"/>
                <a:ea typeface="+mn-ea"/>
                <a:cs typeface="DINPro-Medium" pitchFamily="34" charset="0"/>
                <a:sym typeface="Wingdings" pitchFamily="2" charset="2"/>
              </a:rPr>
              <a:t> NobelClad.com</a:t>
            </a:r>
            <a:endParaRPr kumimoji="0" lang="en-US" sz="700" b="0" i="0" u="none" strike="noStrike" kern="1200" cap="none" spc="0" normalizeH="0" baseline="0" noProof="0" dirty="0">
              <a:ln>
                <a:noFill/>
              </a:ln>
              <a:solidFill>
                <a:schemeClr val="accent3"/>
              </a:solidFill>
              <a:effectLst/>
              <a:uLnTx/>
              <a:uFillTx/>
              <a:latin typeface="DINPro-Medium" pitchFamily="34" charset="0"/>
              <a:ea typeface="+mn-ea"/>
              <a:cs typeface="DINPro-Medium"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20040"/>
            <a:ext cx="2519363" cy="107722"/>
          </a:xfrm>
        </p:spPr>
        <p:txBody>
          <a:bodyPr/>
          <a:lstStyle>
            <a:lvl1pPr>
              <a:defRPr>
                <a:solidFill>
                  <a:schemeClr val="accent2"/>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8640" y="685800"/>
            <a:ext cx="2530719" cy="169277"/>
          </a:xfrm>
        </p:spPr>
        <p:txBody>
          <a:bodyPr wrap="square" lIns="0" tIns="0" rIns="0" bIns="0">
            <a:spAutoFit/>
          </a:bodyPr>
          <a:lstStyle>
            <a:lvl1pPr marL="0" indent="0">
              <a:lnSpc>
                <a:spcPct val="100000"/>
              </a:lnSpc>
              <a:buNone/>
              <a:defRPr sz="1100" b="0" i="0">
                <a:solidFill>
                  <a:schemeClr val="accent1"/>
                </a:solidFill>
                <a:latin typeface="DINPro-Medium" pitchFamily="34" charset="0"/>
                <a:cs typeface="DINPro-Medium" pitchFamily="34" charset="0"/>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a:p>
        </p:txBody>
      </p:sp>
      <p:sp>
        <p:nvSpPr>
          <p:cNvPr id="5" name="Footer Placeholder 4"/>
          <p:cNvSpPr>
            <a:spLocks noGrp="1"/>
          </p:cNvSpPr>
          <p:nvPr>
            <p:ph type="ftr" sz="quarter" idx="11"/>
          </p:nvPr>
        </p:nvSpPr>
        <p:spPr/>
        <p:txBody>
          <a:body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a:p>
        </p:txBody>
      </p:sp>
      <p:sp>
        <p:nvSpPr>
          <p:cNvPr id="11" name="Picture Placeholder 10"/>
          <p:cNvSpPr>
            <a:spLocks noGrp="1"/>
          </p:cNvSpPr>
          <p:nvPr>
            <p:ph type="pic" sz="quarter" idx="14"/>
          </p:nvPr>
        </p:nvSpPr>
        <p:spPr>
          <a:xfrm>
            <a:off x="3290887" y="0"/>
            <a:ext cx="5303520" cy="4343400"/>
          </a:xfrm>
        </p:spPr>
        <p:txBody>
          <a:bodyPr>
            <a:normAutofit/>
          </a:bodyPr>
          <a:lstStyle>
            <a:lvl1pPr algn="r">
              <a:buNone/>
              <a:defRPr sz="1200"/>
            </a:lvl1pPr>
          </a:lstStyle>
          <a:p>
            <a:endParaRPr lang="en-US"/>
          </a:p>
        </p:txBody>
      </p:sp>
      <p:cxnSp>
        <p:nvCxnSpPr>
          <p:cNvPr id="14" name="Straight Connector 13"/>
          <p:cNvCxnSpPr/>
          <p:nvPr userDrawn="1"/>
        </p:nvCxnSpPr>
        <p:spPr>
          <a:xfrm>
            <a:off x="548640" y="274320"/>
            <a:ext cx="2530719" cy="0"/>
          </a:xfrm>
          <a:prstGeom prst="line">
            <a:avLst/>
          </a:prstGeom>
          <a:ln w="15875"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idx="15"/>
          </p:nvPr>
        </p:nvSpPr>
        <p:spPr>
          <a:xfrm>
            <a:off x="548640" y="868680"/>
            <a:ext cx="2514600" cy="3473450"/>
          </a:xfrm>
        </p:spPr>
        <p:txBody>
          <a:bodyPr lIns="0" tIns="0" rIns="0" bIns="0">
            <a:normAutofit/>
          </a:bodyPr>
          <a:lstStyle>
            <a:lvl1pPr marL="0" indent="0">
              <a:lnSpc>
                <a:spcPct val="105000"/>
              </a:lnSpc>
              <a:buNone/>
              <a:defRPr sz="1100">
                <a:solidFill>
                  <a:schemeClr val="accent1"/>
                </a:solidFill>
              </a:defRPr>
            </a:lvl1pPr>
          </a:lstStyle>
          <a:p>
            <a:pPr lvl="0"/>
            <a:r>
              <a:rPr lang="en-US" dirty="0" smtClean="0"/>
              <a:t>Click to edit Master text styles</a:t>
            </a:r>
          </a:p>
        </p:txBody>
      </p:sp>
      <p:sp>
        <p:nvSpPr>
          <p:cNvPr id="7" name="TextBox 6"/>
          <p:cNvSpPr txBox="1"/>
          <p:nvPr userDrawn="1"/>
        </p:nvSpPr>
        <p:spPr>
          <a:xfrm>
            <a:off x="-13556" y="1985550"/>
            <a:ext cx="184666" cy="369332"/>
          </a:xfrm>
          <a:prstGeom prst="rect">
            <a:avLst/>
          </a:prstGeom>
          <a:noFill/>
        </p:spPr>
        <p:txBody>
          <a:bodyPr wrap="none" rtlCol="0">
            <a:spAutoFit/>
          </a:bodyPr>
          <a:lstStyle/>
          <a:p>
            <a:endParaRPr lang="en-US" dirty="0"/>
          </a:p>
        </p:txBody>
      </p:sp>
      <p:pic>
        <p:nvPicPr>
          <p:cNvPr id="13" name="Picture 12" descr="NobelClad-logoandmark_color.png"/>
          <p:cNvPicPr>
            <a:picLocks/>
          </p:cNvPicPr>
          <p:nvPr userDrawn="1"/>
        </p:nvPicPr>
        <p:blipFill>
          <a:blip r:embed="rId2">
            <a:extLst>
              <a:ext uri="{28A0092B-C50C-407E-A947-70E740481C1C}">
                <a14:useLocalDpi xmlns:a14="http://schemas.microsoft.com/office/drawing/2010/main" val="0"/>
              </a:ext>
            </a:extLst>
          </a:blip>
          <a:srcRect r="59356"/>
          <a:stretch>
            <a:fillRect/>
          </a:stretch>
        </p:blipFill>
        <p:spPr>
          <a:xfrm>
            <a:off x="8268626" y="4635820"/>
            <a:ext cx="327052" cy="256032"/>
          </a:xfrm>
          <a:prstGeom prst="rect">
            <a:avLst/>
          </a:prstGeom>
        </p:spPr>
      </p:pic>
      <p:sp>
        <p:nvSpPr>
          <p:cNvPr id="17" name="Slide Number Placeholder 5"/>
          <p:cNvSpPr txBox="1">
            <a:spLocks/>
          </p:cNvSpPr>
          <p:nvPr userDrawn="1"/>
        </p:nvSpPr>
        <p:spPr>
          <a:xfrm>
            <a:off x="4684940" y="4708639"/>
            <a:ext cx="1387951" cy="107722"/>
          </a:xfrm>
          <a:prstGeom prst="rect">
            <a:avLst/>
          </a:prstGeom>
        </p:spPr>
        <p:txBody>
          <a:bodyPr vert="horz" wrap="square" lIns="0" tIns="0" rIns="0" bIns="0" rtlCol="0" anchor="ctr">
            <a:spAutoFit/>
          </a:bodyPr>
          <a:lstStyle>
            <a:lvl1pPr algn="r">
              <a:defRPr sz="800">
                <a:solidFill>
                  <a:schemeClr val="accent5"/>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accent3"/>
                </a:solidFill>
                <a:effectLst/>
                <a:uLnTx/>
                <a:uFillTx/>
                <a:latin typeface="DINPro-Medium" pitchFamily="34" charset="0"/>
                <a:ea typeface="+mn-ea"/>
                <a:cs typeface="DINPro-Medium" pitchFamily="34" charset="0"/>
                <a:sym typeface="Wingdings" pitchFamily="2" charset="2"/>
              </a:rPr>
              <a:t> NobelClad.com</a:t>
            </a:r>
            <a:endParaRPr kumimoji="0" lang="en-US" sz="700" b="0" i="0" u="none" strike="noStrike" kern="1200" cap="none" spc="0" normalizeH="0" baseline="0" noProof="0" dirty="0">
              <a:ln>
                <a:noFill/>
              </a:ln>
              <a:solidFill>
                <a:schemeClr val="accent3"/>
              </a:solidFill>
              <a:effectLst/>
              <a:uLnTx/>
              <a:uFillTx/>
              <a:latin typeface="DINPro-Medium" pitchFamily="34" charset="0"/>
              <a:ea typeface="+mn-ea"/>
              <a:cs typeface="DINPro-Medium"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20040"/>
            <a:ext cx="4019550" cy="10772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46100" y="685800"/>
            <a:ext cx="2519363" cy="3657600"/>
          </a:xfrm>
        </p:spPr>
        <p:txBody>
          <a:bodyPr lIns="0" tIns="0" rIns="0" bIns="0">
            <a:normAutofit/>
          </a:bodyPr>
          <a:lstStyle>
            <a:lvl1pPr marL="0" indent="0">
              <a:lnSpc>
                <a:spcPct val="100000"/>
              </a:lnSpc>
              <a:buNone/>
              <a:defRPr sz="1400" b="0" i="0">
                <a:solidFill>
                  <a:schemeClr val="accent1"/>
                </a:solidFill>
                <a:latin typeface="DINPro-Medium"/>
                <a:cs typeface="DINPro-Medium"/>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a:p>
        </p:txBody>
      </p:sp>
      <p:sp>
        <p:nvSpPr>
          <p:cNvPr id="5" name="Footer Placeholder 4"/>
          <p:cNvSpPr>
            <a:spLocks noGrp="1"/>
          </p:cNvSpPr>
          <p:nvPr>
            <p:ph type="ftr" sz="quarter" idx="11"/>
          </p:nvPr>
        </p:nvSpPr>
        <p:spPr/>
        <p:txBody>
          <a:bodyPr/>
          <a:lstStyle/>
          <a:p>
            <a:r>
              <a:rPr lang="en-US" dirty="0"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a:t>
            </a:fld>
            <a:endParaRPr lang="en-US"/>
          </a:p>
        </p:txBody>
      </p:sp>
      <p:sp>
        <p:nvSpPr>
          <p:cNvPr id="9" name="Content Placeholder 2"/>
          <p:cNvSpPr>
            <a:spLocks noGrp="1"/>
          </p:cNvSpPr>
          <p:nvPr>
            <p:ph idx="13"/>
          </p:nvPr>
        </p:nvSpPr>
        <p:spPr>
          <a:xfrm>
            <a:off x="3290888" y="685800"/>
            <a:ext cx="5291305" cy="3656014"/>
          </a:xfrm>
        </p:spPr>
        <p:txBody>
          <a:bodyPr lIns="0" tIns="0" rIns="0" bIns="0" numCol="2" spcCol="274320">
            <a:noAutofit/>
          </a:bodyPr>
          <a:lstStyle>
            <a:lvl1pPr marL="112713" indent="-112713">
              <a:lnSpc>
                <a:spcPct val="105000"/>
              </a:lnSpc>
              <a:buFont typeface="Arial" pitchFamily="34" charset="0"/>
              <a:buChar char="•"/>
              <a:defRPr sz="1100" b="0" i="0">
                <a:solidFill>
                  <a:schemeClr val="accent1"/>
                </a:solidFill>
                <a:latin typeface="+mn-lt"/>
                <a:cs typeface="DINPro-Medium" pitchFamily="34" charset="0"/>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obelClad-logoandmark_color.png"/>
          <p:cNvPicPr>
            <a:picLocks/>
          </p:cNvPicPr>
          <p:nvPr userDrawn="1"/>
        </p:nvPicPr>
        <p:blipFill>
          <a:blip r:embed="rId16">
            <a:extLst>
              <a:ext uri="{28A0092B-C50C-407E-A947-70E740481C1C}">
                <a14:useLocalDpi xmlns:a14="http://schemas.microsoft.com/office/drawing/2010/main" val="0"/>
              </a:ext>
            </a:extLst>
          </a:blip>
          <a:srcRect r="59356"/>
          <a:stretch>
            <a:fillRect/>
          </a:stretch>
        </p:blipFill>
        <p:spPr>
          <a:xfrm>
            <a:off x="8268626" y="4635820"/>
            <a:ext cx="327052" cy="256032"/>
          </a:xfrm>
          <a:prstGeom prst="rect">
            <a:avLst/>
          </a:prstGeom>
        </p:spPr>
      </p:pic>
      <p:sp>
        <p:nvSpPr>
          <p:cNvPr id="2" name="Title Placeholder 1"/>
          <p:cNvSpPr>
            <a:spLocks noGrp="1"/>
          </p:cNvSpPr>
          <p:nvPr>
            <p:ph type="title"/>
          </p:nvPr>
        </p:nvSpPr>
        <p:spPr>
          <a:xfrm>
            <a:off x="552450" y="320040"/>
            <a:ext cx="4019550" cy="246221"/>
          </a:xfrm>
          <a:prstGeom prst="rect">
            <a:avLst/>
          </a:prstGeom>
        </p:spPr>
        <p:txBody>
          <a:bodyPr vert="horz" wrap="square" lIns="0" tIns="0" rIns="0" bIns="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640079"/>
            <a:ext cx="8135938" cy="3714433"/>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301180" y="4708639"/>
            <a:ext cx="1076141" cy="107722"/>
          </a:xfrm>
          <a:prstGeom prst="rect">
            <a:avLst/>
          </a:prstGeom>
        </p:spPr>
        <p:txBody>
          <a:bodyPr vert="horz" wrap="square" lIns="0" tIns="0" rIns="0" bIns="0" rtlCol="0" anchor="ctr">
            <a:spAutoFit/>
          </a:bodyPr>
          <a:lstStyle>
            <a:lvl1pPr algn="l">
              <a:defRPr sz="700" b="0" i="0">
                <a:solidFill>
                  <a:schemeClr val="accent3"/>
                </a:solidFill>
                <a:latin typeface="DINPro-Medium" pitchFamily="34" charset="0"/>
                <a:cs typeface="DINPro-Medium" pitchFamily="34" charset="0"/>
              </a:defRPr>
            </a:lvl1pPr>
          </a:lstStyle>
          <a:p>
            <a:fld id="{3B6164CB-38EF-4175-8C0B-854CA1A1F6FB}" type="datetime1">
              <a:rPr lang="en-US" smtClean="0"/>
              <a:pPr/>
              <a:t>5/26/2014</a:t>
            </a:fld>
            <a:endParaRPr lang="en-US" dirty="0"/>
          </a:p>
        </p:txBody>
      </p:sp>
      <p:sp>
        <p:nvSpPr>
          <p:cNvPr id="5" name="Footer Placeholder 4"/>
          <p:cNvSpPr>
            <a:spLocks noGrp="1"/>
          </p:cNvSpPr>
          <p:nvPr>
            <p:ph type="ftr" sz="quarter" idx="3"/>
          </p:nvPr>
        </p:nvSpPr>
        <p:spPr>
          <a:xfrm>
            <a:off x="552450" y="4708639"/>
            <a:ext cx="2285140" cy="107722"/>
          </a:xfrm>
          <a:prstGeom prst="rect">
            <a:avLst/>
          </a:prstGeom>
        </p:spPr>
        <p:txBody>
          <a:bodyPr vert="horz" wrap="square" lIns="0" tIns="0" rIns="0" bIns="0" rtlCol="0" anchor="ctr">
            <a:spAutoFit/>
          </a:bodyPr>
          <a:lstStyle>
            <a:lvl1pPr algn="l">
              <a:defRPr sz="700" b="0" i="0">
                <a:solidFill>
                  <a:schemeClr val="accent3"/>
                </a:solidFill>
                <a:latin typeface="DINPro-Medium" pitchFamily="34" charset="0"/>
                <a:cs typeface="DINPro-Medium" pitchFamily="34" charset="0"/>
              </a:defRPr>
            </a:lvl1pPr>
          </a:lstStyle>
          <a:p>
            <a:r>
              <a:rPr lang="en-US" dirty="0" smtClean="0"/>
              <a:t>SSC and SCC Resistance for Explosion Clad Inconel 625</a:t>
            </a:r>
            <a:endParaRPr lang="en-US" dirty="0"/>
          </a:p>
        </p:txBody>
      </p:sp>
      <p:sp>
        <p:nvSpPr>
          <p:cNvPr id="6" name="Slide Number Placeholder 5"/>
          <p:cNvSpPr>
            <a:spLocks noGrp="1"/>
          </p:cNvSpPr>
          <p:nvPr>
            <p:ph type="sldNum" sz="quarter" idx="4"/>
          </p:nvPr>
        </p:nvSpPr>
        <p:spPr>
          <a:xfrm>
            <a:off x="8582193" y="4708639"/>
            <a:ext cx="323736" cy="107722"/>
          </a:xfrm>
          <a:prstGeom prst="rect">
            <a:avLst/>
          </a:prstGeom>
        </p:spPr>
        <p:txBody>
          <a:bodyPr vert="horz" wrap="square" lIns="0" tIns="0" rIns="0" bIns="0" rtlCol="0" anchor="ctr">
            <a:spAutoFit/>
          </a:bodyPr>
          <a:lstStyle>
            <a:lvl1pPr algn="r">
              <a:defRPr sz="700" b="0" i="0">
                <a:solidFill>
                  <a:schemeClr val="accent3"/>
                </a:solidFill>
                <a:latin typeface="DINPro-Medium" pitchFamily="34" charset="0"/>
                <a:cs typeface="DINPro-Medium" pitchFamily="34" charset="0"/>
              </a:defRPr>
            </a:lvl1pPr>
          </a:lstStyle>
          <a:p>
            <a:fld id="{6D84FBB9-B03E-2D40-A848-E5CE3ABFD90C}" type="slidenum">
              <a:rPr lang="en-US" smtClean="0"/>
              <a:pPr/>
              <a:t>‹#›</a:t>
            </a:fld>
            <a:endParaRPr lang="en-US" dirty="0"/>
          </a:p>
        </p:txBody>
      </p:sp>
      <p:cxnSp>
        <p:nvCxnSpPr>
          <p:cNvPr id="7" name="Straight Connector 6"/>
          <p:cNvCxnSpPr/>
          <p:nvPr userDrawn="1"/>
        </p:nvCxnSpPr>
        <p:spPr>
          <a:xfrm>
            <a:off x="548640" y="274320"/>
            <a:ext cx="8047038" cy="0"/>
          </a:xfrm>
          <a:prstGeom prst="line">
            <a:avLst/>
          </a:prstGeom>
          <a:ln w="15875"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4684940" y="4708639"/>
            <a:ext cx="1387951" cy="107722"/>
          </a:xfrm>
          <a:prstGeom prst="rect">
            <a:avLst/>
          </a:prstGeom>
        </p:spPr>
        <p:txBody>
          <a:bodyPr vert="horz" wrap="square" lIns="0" tIns="0" rIns="0" bIns="0" rtlCol="0" anchor="ctr">
            <a:spAutoFit/>
          </a:bodyPr>
          <a:lstStyle>
            <a:lvl1pPr algn="r">
              <a:defRPr sz="800">
                <a:solidFill>
                  <a:schemeClr val="accent5"/>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accent3"/>
                </a:solidFill>
                <a:effectLst/>
                <a:uLnTx/>
                <a:uFillTx/>
                <a:latin typeface="DINPro-Medium" pitchFamily="34" charset="0"/>
                <a:ea typeface="+mn-ea"/>
                <a:cs typeface="DINPro-Medium" pitchFamily="34" charset="0"/>
                <a:sym typeface="Wingdings" pitchFamily="2" charset="2"/>
              </a:rPr>
              <a:t> NobelClad.com</a:t>
            </a:r>
            <a:endParaRPr kumimoji="0" lang="en-US" sz="700" b="0" i="0" u="none" strike="noStrike" kern="1200" cap="none" spc="0" normalizeH="0" baseline="0" noProof="0" dirty="0">
              <a:ln>
                <a:noFill/>
              </a:ln>
              <a:solidFill>
                <a:schemeClr val="accent3"/>
              </a:solidFill>
              <a:effectLst/>
              <a:uLnTx/>
              <a:uFillTx/>
              <a:latin typeface="DINPro-Medium" pitchFamily="34" charset="0"/>
              <a:ea typeface="+mn-ea"/>
              <a:cs typeface="DINPro-Medium"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0" r:id="rId4"/>
    <p:sldLayoutId id="2147483651" r:id="rId5"/>
    <p:sldLayoutId id="2147483661" r:id="rId6"/>
    <p:sldLayoutId id="2147483662" r:id="rId7"/>
    <p:sldLayoutId id="2147483663" r:id="rId8"/>
    <p:sldLayoutId id="2147483664" r:id="rId9"/>
    <p:sldLayoutId id="2147483665" r:id="rId10"/>
    <p:sldLayoutId id="2147483666" r:id="rId11"/>
    <p:sldLayoutId id="2147483667" r:id="rId12"/>
    <p:sldLayoutId id="2147483654" r:id="rId13"/>
    <p:sldLayoutId id="2147483682" r:id="rId14"/>
  </p:sldLayoutIdLst>
  <p:hf hdr="0"/>
  <p:txStyles>
    <p:titleStyle>
      <a:lvl1pPr algn="l" defTabSz="457200" rtl="0" eaLnBrk="1" latinLnBrk="0" hangingPunct="1">
        <a:spcBef>
          <a:spcPct val="0"/>
        </a:spcBef>
        <a:buNone/>
        <a:defRPr sz="1600" b="1" i="0" kern="600" cap="all" spc="30" baseline="0">
          <a:solidFill>
            <a:schemeClr val="accent2"/>
          </a:solidFill>
          <a:latin typeface="+mj-lt"/>
          <a:ea typeface="+mj-ea"/>
          <a:cs typeface="DIN-Bold"/>
        </a:defRPr>
      </a:lvl1pPr>
    </p:titleStyle>
    <p:bodyStyle>
      <a:lvl1pPr marL="171450" indent="-171450" algn="l" defTabSz="457200" rtl="0" eaLnBrk="1" latinLnBrk="0" hangingPunct="1">
        <a:lnSpc>
          <a:spcPct val="105000"/>
        </a:lnSpc>
        <a:spcBef>
          <a:spcPts val="1200"/>
        </a:spcBef>
        <a:buFont typeface="Arial"/>
        <a:buChar char="•"/>
        <a:defRPr sz="1800" b="0" i="0" kern="1200">
          <a:solidFill>
            <a:schemeClr val="tx1"/>
          </a:solidFill>
          <a:latin typeface="+mn-lt"/>
          <a:ea typeface="+mn-ea"/>
          <a:cs typeface="DIN-Light"/>
        </a:defRPr>
      </a:lvl1pPr>
      <a:lvl2pPr marL="342900" indent="-171450" algn="l" defTabSz="457200" rtl="0" eaLnBrk="1" latinLnBrk="0" hangingPunct="1">
        <a:lnSpc>
          <a:spcPct val="110000"/>
        </a:lnSpc>
        <a:spcBef>
          <a:spcPts val="600"/>
        </a:spcBef>
        <a:buClr>
          <a:schemeClr val="accent4"/>
        </a:buClr>
        <a:buFont typeface="Arial" pitchFamily="34" charset="0"/>
        <a:buChar char="•"/>
        <a:defRPr sz="1800" b="0" i="0" kern="1200">
          <a:solidFill>
            <a:schemeClr val="tx1"/>
          </a:solidFill>
          <a:latin typeface="+mn-lt"/>
          <a:ea typeface="+mn-ea"/>
          <a:cs typeface="DIN-Light"/>
        </a:defRPr>
      </a:lvl2pPr>
      <a:lvl3pPr marL="512763" indent="-169863" algn="l" defTabSz="457200" rtl="0" eaLnBrk="1" latinLnBrk="0" hangingPunct="1">
        <a:lnSpc>
          <a:spcPct val="110000"/>
        </a:lnSpc>
        <a:spcBef>
          <a:spcPct val="20000"/>
        </a:spcBef>
        <a:buClr>
          <a:schemeClr val="accent4"/>
        </a:buClr>
        <a:buFont typeface="Arial" pitchFamily="34" charset="0"/>
        <a:buChar char="•"/>
        <a:defRPr sz="1800" b="0" i="0" kern="1200">
          <a:solidFill>
            <a:schemeClr val="tx1"/>
          </a:solidFill>
          <a:latin typeface="+mn-lt"/>
          <a:ea typeface="+mn-ea"/>
          <a:cs typeface="DIN-Light"/>
        </a:defRPr>
      </a:lvl3pPr>
      <a:lvl4pPr marL="684213" indent="-171450" algn="l" defTabSz="457200" rtl="0" eaLnBrk="1" latinLnBrk="0" hangingPunct="1">
        <a:lnSpc>
          <a:spcPct val="110000"/>
        </a:lnSpc>
        <a:spcBef>
          <a:spcPct val="20000"/>
        </a:spcBef>
        <a:buClr>
          <a:schemeClr val="accent4"/>
        </a:buClr>
        <a:buFont typeface="Arial" pitchFamily="34" charset="0"/>
        <a:buChar char="•"/>
        <a:defRPr sz="1800" b="0" i="0" kern="1200">
          <a:solidFill>
            <a:schemeClr val="tx1"/>
          </a:solidFill>
          <a:latin typeface="+mn-lt"/>
          <a:ea typeface="+mn-ea"/>
          <a:cs typeface="DIN-Light"/>
        </a:defRPr>
      </a:lvl4pPr>
      <a:lvl5pPr marL="855663" indent="-171450" algn="l" defTabSz="457200" rtl="0" eaLnBrk="1" latinLnBrk="0" hangingPunct="1">
        <a:lnSpc>
          <a:spcPct val="110000"/>
        </a:lnSpc>
        <a:spcBef>
          <a:spcPct val="20000"/>
        </a:spcBef>
        <a:buClr>
          <a:schemeClr val="accent4"/>
        </a:buClr>
        <a:buFont typeface="Arial" pitchFamily="34" charset="0"/>
        <a:buChar char="•"/>
        <a:defRPr sz="1800" b="0" i="0" kern="1200">
          <a:solidFill>
            <a:schemeClr val="tx1"/>
          </a:solidFill>
          <a:latin typeface="+mn-l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468880"/>
            <a:ext cx="8040687" cy="1107996"/>
          </a:xfrm>
        </p:spPr>
        <p:txBody>
          <a:bodyPr/>
          <a:lstStyle/>
          <a:p>
            <a:r>
              <a:rPr lang="en-US" dirty="0"/>
              <a:t>EFFECT OF EXPLOSION CLADDING INDUCED HARDNESS ON SULFIDE STRESS CRACKING AND STRESS CORROSION CRACKING RESISTANCE OF INCONEL 625</a:t>
            </a:r>
          </a:p>
        </p:txBody>
      </p:sp>
      <p:sp>
        <p:nvSpPr>
          <p:cNvPr id="3" name="Subtitle 2"/>
          <p:cNvSpPr>
            <a:spLocks noGrp="1"/>
          </p:cNvSpPr>
          <p:nvPr>
            <p:ph type="subTitle" idx="1"/>
          </p:nvPr>
        </p:nvSpPr>
        <p:spPr/>
        <p:txBody>
          <a:bodyPr/>
          <a:lstStyle/>
          <a:p>
            <a:r>
              <a:rPr lang="en-US" dirty="0" smtClean="0"/>
              <a:t>May 26,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10</a:t>
            </a:fld>
            <a:endParaRPr lang="en-US" dirty="0"/>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99665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20040"/>
            <a:ext cx="4019550" cy="246221"/>
          </a:xfrm>
        </p:spPr>
        <p:txBody>
          <a:bodyPr/>
          <a:lstStyle/>
          <a:p>
            <a:r>
              <a:rPr lang="en-US" dirty="0" smtClean="0"/>
              <a:t>Background and Motivation</a:t>
            </a:r>
            <a:endParaRPr lang="en-US" dirty="0"/>
          </a:p>
        </p:txBody>
      </p:sp>
      <p:sp>
        <p:nvSpPr>
          <p:cNvPr id="3" name="Content Placeholder 2"/>
          <p:cNvSpPr>
            <a:spLocks noGrp="1"/>
          </p:cNvSpPr>
          <p:nvPr>
            <p:ph idx="1"/>
          </p:nvPr>
        </p:nvSpPr>
        <p:spPr/>
        <p:txBody>
          <a:bodyPr/>
          <a:lstStyle/>
          <a:p>
            <a:r>
              <a:rPr lang="en-US" dirty="0" smtClean="0"/>
              <a:t>Explosion clad suitability for a specific market is partially driven by the specification requirement of the market</a:t>
            </a:r>
          </a:p>
          <a:p>
            <a:pPr lvl="1"/>
            <a:r>
              <a:rPr lang="en-US" dirty="0" smtClean="0"/>
              <a:t>Specifications in the chemical process industry have been written to accommodate some of the inherent features of an explosion clad part</a:t>
            </a:r>
          </a:p>
          <a:p>
            <a:r>
              <a:rPr lang="en-US" dirty="0" smtClean="0"/>
              <a:t>Explosion clad marketability is hindered in other applications by specifications that have been written to address specific issues with other cladding processes</a:t>
            </a:r>
          </a:p>
          <a:p>
            <a:r>
              <a:rPr lang="en-US" dirty="0" smtClean="0"/>
              <a:t>Opening new markets for explosion clad can be eased by working with standardization bodies to adapt existing specifications</a:t>
            </a:r>
          </a:p>
          <a:p>
            <a:pPr lvl="1"/>
            <a:r>
              <a:rPr lang="en-US" dirty="0" smtClean="0"/>
              <a:t>American Petroleum Institute Specification 5LD (API 5LD)</a:t>
            </a:r>
          </a:p>
          <a:p>
            <a:pPr lvl="1"/>
            <a:r>
              <a:rPr lang="en-US" dirty="0" err="1" smtClean="0"/>
              <a:t>NobelClad</a:t>
            </a:r>
            <a:r>
              <a:rPr lang="en-US" dirty="0" smtClean="0"/>
              <a:t> currently working with API to change spec for next edition</a:t>
            </a:r>
          </a:p>
          <a:p>
            <a:pPr marL="0" indent="0">
              <a:buNone/>
            </a:pPr>
            <a:endParaRPr lang="en-US" dirty="0" smtClean="0"/>
          </a:p>
          <a:p>
            <a:pPr lvl="1"/>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2</a:t>
            </a:fld>
            <a:endParaRPr lang="en-US" dirty="0"/>
          </a:p>
        </p:txBody>
      </p:sp>
    </p:spTree>
    <p:extLst>
      <p:ext uri="{BB962C8B-B14F-4D97-AF65-F5344CB8AC3E}">
        <p14:creationId xmlns:p14="http://schemas.microsoft.com/office/powerpoint/2010/main" val="339912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712" y="867905"/>
            <a:ext cx="2978481" cy="315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48640" y="355875"/>
            <a:ext cx="6773901" cy="246221"/>
          </a:xfrm>
        </p:spPr>
        <p:txBody>
          <a:bodyPr/>
          <a:lstStyle/>
          <a:p>
            <a:r>
              <a:rPr lang="en-US" dirty="0" smtClean="0"/>
              <a:t>API 5LD – Specification for CRA Clad or lined steel pipe</a:t>
            </a:r>
            <a:endParaRPr lang="en-US" dirty="0"/>
          </a:p>
        </p:txBody>
      </p:sp>
      <p:sp>
        <p:nvSpPr>
          <p:cNvPr id="3" name="Content Placeholder 2"/>
          <p:cNvSpPr>
            <a:spLocks noGrp="1"/>
          </p:cNvSpPr>
          <p:nvPr>
            <p:ph idx="1"/>
          </p:nvPr>
        </p:nvSpPr>
        <p:spPr>
          <a:xfrm>
            <a:off x="548640" y="640079"/>
            <a:ext cx="4058529" cy="3714433"/>
          </a:xfrm>
        </p:spPr>
        <p:txBody>
          <a:bodyPr>
            <a:normAutofit/>
          </a:bodyPr>
          <a:lstStyle/>
          <a:p>
            <a:r>
              <a:rPr lang="en-US" dirty="0" smtClean="0"/>
              <a:t>Specifies requirements for CRA clad or lined pipe used in upstream oil and gas production</a:t>
            </a:r>
          </a:p>
          <a:p>
            <a:r>
              <a:rPr lang="en-US" dirty="0" smtClean="0"/>
              <a:t>Current (March 2009 edition) version requires a hardness traverse in both the base and clad metals 1-mm from the interface</a:t>
            </a:r>
          </a:p>
          <a:p>
            <a:r>
              <a:rPr lang="en-US" dirty="0" smtClean="0"/>
              <a:t>Hardness test is intended to find defects in weld overlay material</a:t>
            </a:r>
          </a:p>
          <a:p>
            <a:pPr lvl="1"/>
            <a:r>
              <a:rPr lang="en-US" dirty="0" smtClean="0"/>
              <a:t>Specifically looking for micro-alloying or micro-segregation</a:t>
            </a:r>
          </a:p>
          <a:p>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3</a:t>
            </a:fld>
            <a:endParaRPr lang="en-US" dirty="0"/>
          </a:p>
        </p:txBody>
      </p:sp>
      <p:sp>
        <p:nvSpPr>
          <p:cNvPr id="10" name="TextBox 9"/>
          <p:cNvSpPr txBox="1"/>
          <p:nvPr/>
        </p:nvSpPr>
        <p:spPr>
          <a:xfrm>
            <a:off x="6270810" y="3986959"/>
            <a:ext cx="2103461" cy="215444"/>
          </a:xfrm>
          <a:prstGeom prst="rect">
            <a:avLst/>
          </a:prstGeom>
          <a:noFill/>
        </p:spPr>
        <p:txBody>
          <a:bodyPr wrap="none" rtlCol="0">
            <a:spAutoFit/>
          </a:bodyPr>
          <a:lstStyle/>
          <a:p>
            <a:r>
              <a:rPr lang="en-US" sz="800" dirty="0" smtClean="0"/>
              <a:t>From: API 5LD Section 7.13 Hardness Test</a:t>
            </a:r>
            <a:endParaRPr lang="en-US" sz="800" dirty="0"/>
          </a:p>
        </p:txBody>
      </p:sp>
      <p:sp>
        <p:nvSpPr>
          <p:cNvPr id="11" name="Oval 10"/>
          <p:cNvSpPr/>
          <p:nvPr/>
        </p:nvSpPr>
        <p:spPr>
          <a:xfrm>
            <a:off x="6402409" y="1929538"/>
            <a:ext cx="1067773" cy="44170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010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49" y="320040"/>
            <a:ext cx="6164873" cy="492443"/>
          </a:xfrm>
        </p:spPr>
        <p:txBody>
          <a:bodyPr/>
          <a:lstStyle/>
          <a:p>
            <a:r>
              <a:rPr lang="en-US" dirty="0" smtClean="0"/>
              <a:t>API 5LD Hardness Requirement and Explosion Clad</a:t>
            </a:r>
            <a:endParaRPr lang="en-US" dirty="0"/>
          </a:p>
        </p:txBody>
      </p:sp>
      <p:sp>
        <p:nvSpPr>
          <p:cNvPr id="3" name="Content Placeholder 2"/>
          <p:cNvSpPr>
            <a:spLocks noGrp="1"/>
          </p:cNvSpPr>
          <p:nvPr>
            <p:ph idx="1"/>
          </p:nvPr>
        </p:nvSpPr>
        <p:spPr>
          <a:xfrm>
            <a:off x="548639" y="703994"/>
            <a:ext cx="4058529" cy="2155443"/>
          </a:xfrm>
        </p:spPr>
        <p:txBody>
          <a:bodyPr>
            <a:normAutofit fontScale="85000" lnSpcReduction="10000"/>
          </a:bodyPr>
          <a:lstStyle/>
          <a:p>
            <a:r>
              <a:rPr lang="en-US" dirty="0" smtClean="0"/>
              <a:t>Specification for hardness in Ni-base alloys is very difficult to meet for explosion clad material</a:t>
            </a:r>
          </a:p>
          <a:p>
            <a:r>
              <a:rPr lang="en-US" dirty="0" smtClean="0"/>
              <a:t>Meeting </a:t>
            </a:r>
            <a:r>
              <a:rPr lang="en-US" dirty="0"/>
              <a:t>the required maximum hardness in </a:t>
            </a:r>
            <a:r>
              <a:rPr lang="en-US" dirty="0" smtClean="0"/>
              <a:t>Ni-base </a:t>
            </a:r>
            <a:r>
              <a:rPr lang="en-US" dirty="0"/>
              <a:t>alloys would require </a:t>
            </a:r>
            <a:r>
              <a:rPr lang="en-US" dirty="0" smtClean="0"/>
              <a:t>re-annealing followed by quench and temper</a:t>
            </a:r>
            <a:endParaRPr lang="en-US" dirty="0"/>
          </a:p>
          <a:p>
            <a:pPr lvl="1"/>
            <a:r>
              <a:rPr lang="en-US" dirty="0" smtClean="0"/>
              <a:t>Eliminates the option for </a:t>
            </a:r>
            <a:r>
              <a:rPr lang="en-US" dirty="0"/>
              <a:t>use </a:t>
            </a:r>
            <a:r>
              <a:rPr lang="en-US" dirty="0" smtClean="0"/>
              <a:t>of explosion </a:t>
            </a:r>
            <a:r>
              <a:rPr lang="en-US" dirty="0"/>
              <a:t>clad TMCP steel</a:t>
            </a:r>
          </a:p>
          <a:p>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4</a:t>
            </a:fld>
            <a:endParaRPr lang="en-US" dirty="0"/>
          </a:p>
        </p:txBody>
      </p:sp>
      <p:pic>
        <p:nvPicPr>
          <p:cNvPr id="7" name="Picture 6" descr="L:\_'S WORK\Christoph's Work\EPNM 2014\3p6 mm 625 to 50 mm 516-70 microhardness travers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0831" y="789233"/>
            <a:ext cx="3064680" cy="2070204"/>
          </a:xfrm>
          <a:prstGeom prst="rect">
            <a:avLst/>
          </a:prstGeom>
          <a:noFill/>
          <a:ln>
            <a:no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678"/>
          <a:stretch/>
        </p:blipFill>
        <p:spPr bwMode="auto">
          <a:xfrm>
            <a:off x="738270" y="2859437"/>
            <a:ext cx="5754363" cy="173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25254" y="3808145"/>
            <a:ext cx="3952067" cy="387457"/>
          </a:xfrm>
          <a:prstGeom prst="ellipse">
            <a:avLst/>
          </a:prstGeom>
          <a:noFill/>
          <a:ln w="127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846009" y="1609182"/>
            <a:ext cx="630782" cy="0"/>
          </a:xfrm>
          <a:prstGeom prst="line">
            <a:avLst/>
          </a:prstGeom>
          <a:ln w="127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492633" y="1885107"/>
            <a:ext cx="1679241" cy="0"/>
          </a:xfrm>
          <a:prstGeom prst="line">
            <a:avLst/>
          </a:prstGeom>
          <a:ln w="127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32381" y="4436769"/>
            <a:ext cx="2103461" cy="215444"/>
          </a:xfrm>
          <a:prstGeom prst="rect">
            <a:avLst/>
          </a:prstGeom>
          <a:noFill/>
        </p:spPr>
        <p:txBody>
          <a:bodyPr wrap="none" rtlCol="0">
            <a:spAutoFit/>
          </a:bodyPr>
          <a:lstStyle/>
          <a:p>
            <a:r>
              <a:rPr lang="en-US" sz="800" dirty="0" smtClean="0"/>
              <a:t>From: API 5LD Section 7.13 Hardness Test</a:t>
            </a:r>
            <a:endParaRPr lang="en-US" sz="800" dirty="0"/>
          </a:p>
        </p:txBody>
      </p:sp>
      <p:sp>
        <p:nvSpPr>
          <p:cNvPr id="14" name="TextBox 13"/>
          <p:cNvSpPr txBox="1"/>
          <p:nvPr/>
        </p:nvSpPr>
        <p:spPr>
          <a:xfrm>
            <a:off x="6492633" y="3449079"/>
            <a:ext cx="2170888" cy="707886"/>
          </a:xfrm>
          <a:prstGeom prst="rect">
            <a:avLst/>
          </a:prstGeom>
          <a:noFill/>
        </p:spPr>
        <p:txBody>
          <a:bodyPr wrap="square" rtlCol="0">
            <a:spAutoFit/>
          </a:bodyPr>
          <a:lstStyle/>
          <a:p>
            <a:r>
              <a:rPr lang="en-US" sz="1000" dirty="0" smtClean="0">
                <a:solidFill>
                  <a:schemeClr val="accent2"/>
                </a:solidFill>
              </a:rPr>
              <a:t>, and 40 HRC for explosion welded, cold work induced hardness per </a:t>
            </a:r>
            <a:r>
              <a:rPr lang="en-US" sz="1000" b="1" dirty="0">
                <a:solidFill>
                  <a:schemeClr val="accent2"/>
                </a:solidFill>
              </a:rPr>
              <a:t>ANSI/NACE MR0175/ISO 15156-3:2009(E)</a:t>
            </a:r>
            <a:endParaRPr lang="en-US" sz="1000" dirty="0">
              <a:solidFill>
                <a:schemeClr val="accent2"/>
              </a:solidFill>
            </a:endParaRPr>
          </a:p>
        </p:txBody>
      </p:sp>
      <p:cxnSp>
        <p:nvCxnSpPr>
          <p:cNvPr id="11" name="Straight Arrow Connector 10"/>
          <p:cNvCxnSpPr/>
          <p:nvPr/>
        </p:nvCxnSpPr>
        <p:spPr>
          <a:xfrm flipH="1">
            <a:off x="4468969" y="3618963"/>
            <a:ext cx="2023664" cy="344273"/>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6009" y="1452489"/>
            <a:ext cx="630782" cy="0"/>
          </a:xfrm>
          <a:prstGeom prst="line">
            <a:avLst/>
          </a:prstGeom>
          <a:ln w="127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6300237" y="914400"/>
            <a:ext cx="0" cy="1661375"/>
          </a:xfrm>
          <a:prstGeom prst="line">
            <a:avLst/>
          </a:prstGeom>
          <a:ln w="12700">
            <a:solidFill>
              <a:schemeClr val="accent6"/>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671580" y="912252"/>
            <a:ext cx="0" cy="1661375"/>
          </a:xfrm>
          <a:prstGeom prst="line">
            <a:avLst/>
          </a:prstGeom>
          <a:ln w="12700">
            <a:solidFill>
              <a:schemeClr val="accent6"/>
            </a:solidFill>
            <a:prstDash val="lg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52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20040"/>
            <a:ext cx="4019550" cy="246221"/>
          </a:xfrm>
        </p:spPr>
        <p:txBody>
          <a:bodyPr/>
          <a:lstStyle/>
          <a:p>
            <a:r>
              <a:rPr lang="en-US" dirty="0" smtClean="0"/>
              <a:t>Changing the Specification</a:t>
            </a:r>
            <a:endParaRPr lang="en-US" dirty="0"/>
          </a:p>
        </p:txBody>
      </p:sp>
      <p:sp>
        <p:nvSpPr>
          <p:cNvPr id="3" name="Content Placeholder 2"/>
          <p:cNvSpPr>
            <a:spLocks noGrp="1"/>
          </p:cNvSpPr>
          <p:nvPr>
            <p:ph idx="1"/>
          </p:nvPr>
        </p:nvSpPr>
        <p:spPr/>
        <p:txBody>
          <a:bodyPr/>
          <a:lstStyle/>
          <a:p>
            <a:r>
              <a:rPr lang="en-US" dirty="0" smtClean="0"/>
              <a:t>Issue presented to the appropriate API Groups</a:t>
            </a:r>
          </a:p>
          <a:p>
            <a:pPr lvl="1"/>
            <a:r>
              <a:rPr lang="en-US" dirty="0" smtClean="0"/>
              <a:t>Task Group on Line Pipe (TGLP)</a:t>
            </a:r>
          </a:p>
          <a:p>
            <a:pPr lvl="1"/>
            <a:r>
              <a:rPr lang="en-US" dirty="0" smtClean="0"/>
              <a:t>5LD working group</a:t>
            </a:r>
          </a:p>
          <a:p>
            <a:pPr marL="171450" lvl="1">
              <a:lnSpc>
                <a:spcPct val="105000"/>
              </a:lnSpc>
              <a:spcBef>
                <a:spcPts val="1200"/>
              </a:spcBef>
              <a:buClrTx/>
              <a:buFont typeface="Arial"/>
              <a:buChar char="•"/>
            </a:pPr>
            <a:r>
              <a:rPr lang="en-US" dirty="0"/>
              <a:t>Resource Group on Sour Service Products (</a:t>
            </a:r>
            <a:r>
              <a:rPr lang="en-US" dirty="0" smtClean="0"/>
              <a:t>RGSSP) suggested to perform standardized testing for Stress Corrosion Cracking (SCC) and Sulfide Stress Cracking (SSC) on Inconel 625 (UNS NO6625)</a:t>
            </a:r>
          </a:p>
          <a:p>
            <a:pPr lvl="1"/>
            <a:r>
              <a:rPr lang="en-US" dirty="0" smtClean="0"/>
              <a:t>Testing based on NACE TM0177-05 Method B using a ASTM G39-99(2005) sample and non-standardized (more severe) test solutions</a:t>
            </a:r>
          </a:p>
          <a:p>
            <a:pPr lvl="1"/>
            <a:r>
              <a:rPr lang="en-US" dirty="0" smtClean="0"/>
              <a:t>Testing performed at a range of cold work conditions (surface hardness), test temperatures, and applied stresses</a:t>
            </a:r>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5</a:t>
            </a:fld>
            <a:endParaRPr lang="en-US" dirty="0"/>
          </a:p>
        </p:txBody>
      </p:sp>
    </p:spTree>
    <p:extLst>
      <p:ext uri="{BB962C8B-B14F-4D97-AF65-F5344CB8AC3E}">
        <p14:creationId xmlns:p14="http://schemas.microsoft.com/office/powerpoint/2010/main" val="2209014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20040"/>
            <a:ext cx="4019550" cy="246221"/>
          </a:xfrm>
        </p:spPr>
        <p:txBody>
          <a:bodyPr/>
          <a:lstStyle/>
          <a:p>
            <a:r>
              <a:rPr lang="en-US" dirty="0" smtClean="0"/>
              <a:t>TM0177-05 Method B</a:t>
            </a:r>
            <a:endParaRPr lang="en-US" dirty="0"/>
          </a:p>
        </p:txBody>
      </p:sp>
      <p:sp>
        <p:nvSpPr>
          <p:cNvPr id="3" name="Content Placeholder 2"/>
          <p:cNvSpPr>
            <a:spLocks noGrp="1"/>
          </p:cNvSpPr>
          <p:nvPr>
            <p:ph idx="1"/>
          </p:nvPr>
        </p:nvSpPr>
        <p:spPr>
          <a:xfrm>
            <a:off x="548640" y="640079"/>
            <a:ext cx="4023360" cy="3714433"/>
          </a:xfrm>
        </p:spPr>
        <p:txBody>
          <a:bodyPr>
            <a:normAutofit fontScale="92500" lnSpcReduction="20000"/>
          </a:bodyPr>
          <a:lstStyle/>
          <a:p>
            <a:r>
              <a:rPr lang="en-US" dirty="0" smtClean="0"/>
              <a:t>Intended to address suitability of materials for use in sour service (upstream oil and gas containing aqueous H</a:t>
            </a:r>
            <a:r>
              <a:rPr lang="en-US" baseline="-25000" dirty="0" smtClean="0"/>
              <a:t>2</a:t>
            </a:r>
            <a:r>
              <a:rPr lang="en-US" dirty="0" smtClean="0"/>
              <a:t>S)</a:t>
            </a:r>
          </a:p>
          <a:p>
            <a:r>
              <a:rPr lang="en-US" dirty="0" smtClean="0"/>
              <a:t>Exposes material in tension to saturated aqueous H</a:t>
            </a:r>
            <a:r>
              <a:rPr lang="en-US" baseline="-25000" dirty="0" smtClean="0"/>
              <a:t>2</a:t>
            </a:r>
            <a:r>
              <a:rPr lang="en-US" dirty="0" smtClean="0"/>
              <a:t>S environment for 720 hours (30 days) or until failure</a:t>
            </a:r>
          </a:p>
          <a:p>
            <a:pPr lvl="1"/>
            <a:r>
              <a:rPr lang="en-US" dirty="0" smtClean="0"/>
              <a:t>Typically uses a 3 point bend specimen</a:t>
            </a:r>
          </a:p>
          <a:p>
            <a:pPr lvl="1"/>
            <a:r>
              <a:rPr lang="en-US" dirty="0" smtClean="0"/>
              <a:t>This testing used 4 point bend specimens as defined by ASTM G39-99(2005)</a:t>
            </a:r>
          </a:p>
          <a:p>
            <a:pPr lvl="1"/>
            <a:r>
              <a:rPr lang="en-US" dirty="0" smtClean="0"/>
              <a:t>This testing used a more severe (chloride bearing) solution than standardized in Method B</a:t>
            </a:r>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6</a:t>
            </a:fld>
            <a:endParaRPr lang="en-US" dirty="0"/>
          </a:p>
        </p:txBody>
      </p:sp>
      <p:pic>
        <p:nvPicPr>
          <p:cNvPr id="7" name="Picture 6" descr="L:\_'S WORK\Christoph's Work\EPNM 2014\TM0177 Test schemati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4502" y="566261"/>
            <a:ext cx="2286709" cy="1653988"/>
          </a:xfrm>
          <a:prstGeom prst="rect">
            <a:avLst/>
          </a:prstGeom>
          <a:noFill/>
          <a:ln>
            <a:solidFill>
              <a:schemeClr val="bg2">
                <a:lumMod val="85000"/>
              </a:schemeClr>
            </a:solidFill>
          </a:ln>
        </p:spPr>
      </p:pic>
      <p:pic>
        <p:nvPicPr>
          <p:cNvPr id="11" name="Picture 10" descr="L:\_'S WORK\Christoph's Work\EPNM 2014\TM0177 specimen drawin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4502" y="2538806"/>
            <a:ext cx="2534994" cy="806823"/>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val="1638261299"/>
              </p:ext>
            </p:extLst>
          </p:nvPr>
        </p:nvGraphicFramePr>
        <p:xfrm>
          <a:off x="5278867" y="3542418"/>
          <a:ext cx="2906484" cy="981456"/>
        </p:xfrm>
        <a:graphic>
          <a:graphicData uri="http://schemas.openxmlformats.org/drawingml/2006/table">
            <a:tbl>
              <a:tblPr firstRow="1" firstCol="1" bandRow="1"/>
              <a:tblGrid>
                <a:gridCol w="968828"/>
                <a:gridCol w="968828"/>
                <a:gridCol w="968828"/>
              </a:tblGrid>
              <a:tr h="96945">
                <a:tc rowSpan="2">
                  <a:txBody>
                    <a:bodyPr/>
                    <a:lstStyle/>
                    <a:p>
                      <a:pPr marL="0" marR="0">
                        <a:lnSpc>
                          <a:spcPct val="115000"/>
                        </a:lnSpc>
                        <a:spcBef>
                          <a:spcPts val="0"/>
                        </a:spcBef>
                        <a:spcAft>
                          <a:spcPts val="0"/>
                        </a:spcAft>
                      </a:pPr>
                      <a:r>
                        <a:rPr lang="en-US" sz="800" b="1" dirty="0">
                          <a:effectLst/>
                          <a:latin typeface="Times New Roman"/>
                          <a:ea typeface="Calibri"/>
                          <a:cs typeface="Times New Roman"/>
                        </a:rPr>
                        <a:t>Dimension</a:t>
                      </a:r>
                      <a:endParaRPr lang="en-US" sz="8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800" b="1">
                          <a:effectLst/>
                          <a:latin typeface="Times New Roman"/>
                          <a:ea typeface="Calibri"/>
                          <a:cs typeface="Times New Roman"/>
                        </a:rPr>
                        <a:t>Size</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6945">
                <a:tc vMerge="1">
                  <a:txBody>
                    <a:bodyPr/>
                    <a:lstStyle/>
                    <a:p>
                      <a:endParaRPr lang="en-US"/>
                    </a:p>
                  </a:txBody>
                  <a:tcPr/>
                </a:tc>
                <a:tc>
                  <a:txBody>
                    <a:bodyPr/>
                    <a:lstStyle/>
                    <a:p>
                      <a:pPr marL="0" marR="0">
                        <a:lnSpc>
                          <a:spcPct val="115000"/>
                        </a:lnSpc>
                        <a:spcBef>
                          <a:spcPts val="0"/>
                        </a:spcBef>
                        <a:spcAft>
                          <a:spcPts val="0"/>
                        </a:spcAft>
                      </a:pPr>
                      <a:r>
                        <a:rPr lang="en-US" sz="800" b="1">
                          <a:effectLst/>
                          <a:latin typeface="Times New Roman"/>
                          <a:ea typeface="Calibri"/>
                          <a:cs typeface="Times New Roman"/>
                        </a:rPr>
                        <a:t>mm</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effectLst/>
                          <a:latin typeface="Times New Roman"/>
                          <a:ea typeface="Calibri"/>
                          <a:cs typeface="Times New Roman"/>
                        </a:rPr>
                        <a:t>inches</a:t>
                      </a:r>
                      <a:endParaRPr lang="en-US" sz="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6945">
                <a:tc>
                  <a:txBody>
                    <a:bodyPr/>
                    <a:lstStyle/>
                    <a:p>
                      <a:pPr marL="0" marR="0">
                        <a:lnSpc>
                          <a:spcPct val="115000"/>
                        </a:lnSpc>
                        <a:spcBef>
                          <a:spcPts val="0"/>
                        </a:spcBef>
                        <a:spcAft>
                          <a:spcPts val="0"/>
                        </a:spcAft>
                      </a:pPr>
                      <a:r>
                        <a:rPr lang="en-US" sz="800">
                          <a:effectLst/>
                          <a:latin typeface="Times New Roman"/>
                          <a:ea typeface="Calibri"/>
                          <a:cs typeface="Times New Roman"/>
                        </a:rPr>
                        <a:t>L</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Times New Roman"/>
                          <a:ea typeface="Calibri"/>
                          <a:cs typeface="Times New Roman"/>
                        </a:rPr>
                        <a:t>67.3 ± 1.3</a:t>
                      </a:r>
                      <a:endParaRPr lang="en-US" sz="8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2.65 ± 0.050</a:t>
                      </a:r>
                      <a:endParaRPr lang="en-US" sz="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45">
                <a:tc>
                  <a:txBody>
                    <a:bodyPr/>
                    <a:lstStyle/>
                    <a:p>
                      <a:pPr marL="0" marR="0">
                        <a:lnSpc>
                          <a:spcPct val="115000"/>
                        </a:lnSpc>
                        <a:spcBef>
                          <a:spcPts val="0"/>
                        </a:spcBef>
                        <a:spcAft>
                          <a:spcPts val="0"/>
                        </a:spcAft>
                      </a:pPr>
                      <a:r>
                        <a:rPr lang="en-US" sz="800">
                          <a:effectLst/>
                          <a:latin typeface="Times New Roman"/>
                          <a:ea typeface="Calibri"/>
                          <a:cs typeface="Times New Roman"/>
                        </a:rPr>
                        <a:t>t</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1.52 ± 0.13</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0.060 ± 0.0050</a:t>
                      </a:r>
                      <a:endParaRPr lang="en-US" sz="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45">
                <a:tc>
                  <a:txBody>
                    <a:bodyPr/>
                    <a:lstStyle/>
                    <a:p>
                      <a:pPr marL="0" marR="0">
                        <a:lnSpc>
                          <a:spcPct val="115000"/>
                        </a:lnSpc>
                        <a:spcBef>
                          <a:spcPts val="0"/>
                        </a:spcBef>
                        <a:spcAft>
                          <a:spcPts val="0"/>
                        </a:spcAft>
                      </a:pPr>
                      <a:r>
                        <a:rPr lang="en-US" sz="800">
                          <a:effectLst/>
                          <a:latin typeface="Times New Roman"/>
                          <a:ea typeface="Calibri"/>
                          <a:cs typeface="Times New Roman"/>
                        </a:rPr>
                        <a:t>W</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4.57 ± 0.13</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0.180 ± 0.0050</a:t>
                      </a:r>
                      <a:endParaRPr lang="en-US" sz="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45">
                <a:tc>
                  <a:txBody>
                    <a:bodyPr/>
                    <a:lstStyle/>
                    <a:p>
                      <a:pPr marL="0" marR="0">
                        <a:lnSpc>
                          <a:spcPct val="115000"/>
                        </a:lnSpc>
                        <a:spcBef>
                          <a:spcPts val="0"/>
                        </a:spcBef>
                        <a:spcAft>
                          <a:spcPts val="0"/>
                        </a:spcAft>
                      </a:pPr>
                      <a:r>
                        <a:rPr lang="en-US" sz="800">
                          <a:effectLst/>
                          <a:latin typeface="Times New Roman"/>
                          <a:ea typeface="Calibri"/>
                          <a:cs typeface="Times New Roman"/>
                        </a:rPr>
                        <a:t>H</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1.58 ± 0.05</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0.062 ± 0.002</a:t>
                      </a:r>
                      <a:endParaRPr lang="en-US" sz="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45">
                <a:tc>
                  <a:txBody>
                    <a:bodyPr/>
                    <a:lstStyle/>
                    <a:p>
                      <a:pPr marL="0" marR="0">
                        <a:lnSpc>
                          <a:spcPct val="115000"/>
                        </a:lnSpc>
                        <a:spcBef>
                          <a:spcPts val="0"/>
                        </a:spcBef>
                        <a:spcAft>
                          <a:spcPts val="0"/>
                        </a:spcAft>
                      </a:pPr>
                      <a:r>
                        <a:rPr lang="en-US" sz="800">
                          <a:effectLst/>
                          <a:latin typeface="Times New Roman"/>
                          <a:ea typeface="Calibri"/>
                          <a:cs typeface="Times New Roman"/>
                        </a:rPr>
                        <a:t>D</a:t>
                      </a:r>
                      <a:endParaRPr lang="en-US" sz="80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Times New Roman"/>
                          <a:ea typeface="Calibri"/>
                          <a:cs typeface="Times New Roman"/>
                        </a:rPr>
                        <a:t>0.70 ± 0.01</a:t>
                      </a:r>
                      <a:endParaRPr lang="en-US" sz="8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Times New Roman"/>
                          <a:ea typeface="Calibri"/>
                          <a:cs typeface="Times New Roman"/>
                        </a:rPr>
                        <a:t>0.028 ± 0.0005</a:t>
                      </a:r>
                      <a:endParaRPr lang="en-US" sz="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86668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49" y="320040"/>
            <a:ext cx="7763211" cy="246221"/>
          </a:xfrm>
        </p:spPr>
        <p:txBody>
          <a:bodyPr/>
          <a:lstStyle/>
          <a:p>
            <a:r>
              <a:rPr lang="en-US" dirty="0" smtClean="0"/>
              <a:t>TM0177-05 Method B – Applied Stress on Sample</a:t>
            </a:r>
            <a:endParaRPr lang="en-US" dirty="0"/>
          </a:p>
        </p:txBody>
      </p:sp>
      <p:sp>
        <p:nvSpPr>
          <p:cNvPr id="3" name="Content Placeholder 2"/>
          <p:cNvSpPr>
            <a:spLocks noGrp="1"/>
          </p:cNvSpPr>
          <p:nvPr>
            <p:ph idx="1"/>
          </p:nvPr>
        </p:nvSpPr>
        <p:spPr>
          <a:xfrm>
            <a:off x="548640" y="640079"/>
            <a:ext cx="4023360" cy="3714433"/>
          </a:xfrm>
        </p:spPr>
        <p:txBody>
          <a:bodyPr>
            <a:normAutofit/>
          </a:bodyPr>
          <a:lstStyle/>
          <a:p>
            <a:r>
              <a:rPr lang="en-US" dirty="0" smtClean="0"/>
              <a:t>Test samples are deformed to induce a specified “pseudo-stress” (S) in the sample</a:t>
            </a:r>
          </a:p>
          <a:p>
            <a:r>
              <a:rPr lang="en-US" dirty="0" smtClean="0"/>
              <a:t>Samples from several hardness ranges were tested at several pseudo-stresses</a:t>
            </a:r>
          </a:p>
          <a:p>
            <a:pPr lvl="1"/>
            <a:r>
              <a:rPr lang="en-US" dirty="0" smtClean="0"/>
              <a:t>Initially determined by % of actual yield stress in the sample</a:t>
            </a:r>
          </a:p>
          <a:p>
            <a:pPr lvl="1"/>
            <a:r>
              <a:rPr lang="en-US" dirty="0" err="1" smtClean="0"/>
              <a:t>Psuedo</a:t>
            </a:r>
            <a:r>
              <a:rPr lang="en-US" dirty="0" smtClean="0"/>
              <a:t>-stress then used to find required sample deformation</a:t>
            </a:r>
          </a:p>
          <a:p>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843" y="821043"/>
            <a:ext cx="31813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70951" y="1703519"/>
            <a:ext cx="274434" cy="246221"/>
          </a:xfrm>
          <a:prstGeom prst="rect">
            <a:avLst/>
          </a:prstGeom>
          <a:noFill/>
        </p:spPr>
        <p:txBody>
          <a:bodyPr wrap="none" rtlCol="0">
            <a:spAutoFit/>
          </a:bodyPr>
          <a:lstStyle/>
          <a:p>
            <a:r>
              <a:rPr lang="en-US" sz="1000" b="1" dirty="0" smtClean="0">
                <a:latin typeface="Calibri" panose="020F0502020204030204" pitchFamily="34" charset="0"/>
              </a:rPr>
              <a:t>D</a:t>
            </a:r>
            <a:endParaRPr lang="en-US" sz="10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493726" y="2302737"/>
                <a:ext cx="1081898"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m:t>
                      </m:r>
                      <m:f>
                        <m:fPr>
                          <m:ctrlPr>
                            <a:rPr lang="en-US" b="0" i="1" smtClean="0">
                              <a:latin typeface="Cambria Math"/>
                            </a:rPr>
                          </m:ctrlPr>
                        </m:fPr>
                        <m:num>
                          <m:r>
                            <a:rPr lang="en-US" b="0" i="1" smtClean="0">
                              <a:latin typeface="Cambria Math"/>
                            </a:rPr>
                            <m:t>𝑆</m:t>
                          </m:r>
                          <m:sSup>
                            <m:sSupPr>
                              <m:ctrlPr>
                                <a:rPr lang="en-US" b="0" i="1" smtClean="0">
                                  <a:latin typeface="Cambria Math"/>
                                </a:rPr>
                              </m:ctrlPr>
                            </m:sSupPr>
                            <m:e>
                              <m:r>
                                <a:rPr lang="en-US" b="0" i="1" smtClean="0">
                                  <a:latin typeface="Cambria Math"/>
                                </a:rPr>
                                <m:t>𝐿</m:t>
                              </m:r>
                            </m:e>
                            <m:sup>
                              <m:r>
                                <a:rPr lang="en-US" b="0" i="1" smtClean="0">
                                  <a:latin typeface="Cambria Math"/>
                                </a:rPr>
                                <m:t>2</m:t>
                              </m:r>
                            </m:sup>
                          </m:sSup>
                        </m:num>
                        <m:den>
                          <m:r>
                            <a:rPr lang="en-US" b="0" i="1" smtClean="0">
                              <a:latin typeface="Cambria Math"/>
                            </a:rPr>
                            <m:t>6</m:t>
                          </m:r>
                          <m:r>
                            <a:rPr lang="en-US" b="0" i="1" smtClean="0">
                              <a:latin typeface="Cambria Math"/>
                            </a:rPr>
                            <m:t>𝐸𝑡</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493726" y="2302737"/>
                <a:ext cx="1081898" cy="648126"/>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a:off x="6731104" y="2302737"/>
            <a:ext cx="1968872" cy="1200329"/>
          </a:xfrm>
          <a:prstGeom prst="rect">
            <a:avLst/>
          </a:prstGeom>
          <a:noFill/>
        </p:spPr>
        <p:txBody>
          <a:bodyPr wrap="none" rtlCol="0">
            <a:spAutoFit/>
          </a:bodyPr>
          <a:lstStyle/>
          <a:p>
            <a:r>
              <a:rPr lang="en-US" sz="1200" dirty="0" smtClean="0"/>
              <a:t>Where: </a:t>
            </a:r>
          </a:p>
          <a:p>
            <a:r>
              <a:rPr lang="en-US" sz="1200" dirty="0"/>
              <a:t>	</a:t>
            </a:r>
            <a:r>
              <a:rPr lang="en-US" sz="1200" dirty="0" smtClean="0"/>
              <a:t>D = Deflection</a:t>
            </a:r>
          </a:p>
          <a:p>
            <a:r>
              <a:rPr lang="en-US" sz="1200" dirty="0" smtClean="0"/>
              <a:t>	S = Pseudo-stress</a:t>
            </a:r>
          </a:p>
          <a:p>
            <a:r>
              <a:rPr lang="en-US" sz="1200" dirty="0"/>
              <a:t>	</a:t>
            </a:r>
            <a:r>
              <a:rPr lang="en-US" sz="1200" dirty="0" smtClean="0"/>
              <a:t>L = Beam Length</a:t>
            </a:r>
          </a:p>
          <a:p>
            <a:r>
              <a:rPr lang="en-US" sz="1200" dirty="0"/>
              <a:t>	</a:t>
            </a:r>
            <a:r>
              <a:rPr lang="en-US" sz="1200" dirty="0" smtClean="0"/>
              <a:t>E = Elastic Modulus</a:t>
            </a:r>
          </a:p>
          <a:p>
            <a:r>
              <a:rPr lang="en-US" sz="1200" dirty="0"/>
              <a:t>	</a:t>
            </a:r>
            <a:r>
              <a:rPr lang="en-US" sz="1200" dirty="0" smtClean="0"/>
              <a:t>t = beam thickness</a:t>
            </a:r>
            <a:endParaRPr lang="en-US" sz="1200" dirty="0"/>
          </a:p>
        </p:txBody>
      </p:sp>
      <p:graphicFrame>
        <p:nvGraphicFramePr>
          <p:cNvPr id="10" name="Table 9"/>
          <p:cNvGraphicFramePr>
            <a:graphicFrameLocks noGrp="1"/>
          </p:cNvGraphicFramePr>
          <p:nvPr>
            <p:extLst>
              <p:ext uri="{D42A27DB-BD31-4B8C-83A1-F6EECF244321}">
                <p14:modId xmlns:p14="http://schemas.microsoft.com/office/powerpoint/2010/main" val="3081068641"/>
              </p:ext>
            </p:extLst>
          </p:nvPr>
        </p:nvGraphicFramePr>
        <p:xfrm>
          <a:off x="4603358" y="3805872"/>
          <a:ext cx="4255492" cy="731520"/>
        </p:xfrm>
        <a:graphic>
          <a:graphicData uri="http://schemas.openxmlformats.org/drawingml/2006/table">
            <a:tbl>
              <a:tblPr firstRow="1" bandRow="1">
                <a:tableStyleId>{5940675A-B579-460E-94D1-54222C63F5DA}</a:tableStyleId>
              </a:tblPr>
              <a:tblGrid>
                <a:gridCol w="1063873"/>
                <a:gridCol w="1063873"/>
                <a:gridCol w="1063873"/>
                <a:gridCol w="1063873"/>
              </a:tblGrid>
              <a:tr h="264162">
                <a:tc>
                  <a:txBody>
                    <a:bodyPr/>
                    <a:lstStyle/>
                    <a:p>
                      <a:pPr algn="ctr"/>
                      <a:r>
                        <a:rPr lang="en-US" sz="1200" dirty="0" smtClean="0"/>
                        <a:t>Hardness (HRC)</a:t>
                      </a: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Actual</a:t>
                      </a:r>
                      <a:r>
                        <a:rPr lang="en-US" sz="1200" baseline="0" dirty="0" smtClean="0"/>
                        <a:t> Yield Stress (</a:t>
                      </a:r>
                      <a:r>
                        <a:rPr lang="en-US" sz="1200" baseline="0" dirty="0" err="1" smtClean="0"/>
                        <a:t>Mpa</a:t>
                      </a:r>
                      <a:r>
                        <a:rPr lang="en-US" sz="1200" baseline="0" dirty="0" smtClean="0"/>
                        <a:t>)</a:t>
                      </a:r>
                      <a:endParaRPr lang="en-US" sz="12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 of</a:t>
                      </a:r>
                      <a:r>
                        <a:rPr lang="en-US" sz="1200" baseline="0" dirty="0" smtClean="0"/>
                        <a:t> AYS to be tested</a:t>
                      </a:r>
                      <a:endParaRPr lang="en-US" sz="1200" dirty="0" smtClean="0"/>
                    </a:p>
                  </a:txBody>
                  <a:tcPr/>
                </a:tc>
                <a:tc>
                  <a:txBody>
                    <a:bodyPr/>
                    <a:lstStyle/>
                    <a:p>
                      <a:pPr algn="ctr"/>
                      <a:r>
                        <a:rPr lang="en-US" sz="1200" dirty="0" err="1" smtClean="0"/>
                        <a:t>Psuedo</a:t>
                      </a:r>
                      <a:r>
                        <a:rPr lang="en-US" sz="1200" dirty="0" smtClean="0"/>
                        <a:t> Stress (</a:t>
                      </a:r>
                      <a:r>
                        <a:rPr lang="en-US" sz="1200" dirty="0" err="1" smtClean="0"/>
                        <a:t>Mpa</a:t>
                      </a:r>
                      <a:r>
                        <a:rPr lang="en-US" sz="1200" dirty="0" smtClean="0"/>
                        <a:t>)</a:t>
                      </a:r>
                      <a:endParaRPr lang="en-US" sz="1200" dirty="0"/>
                    </a:p>
                  </a:txBody>
                  <a:tcPr/>
                </a:tc>
              </a:tr>
              <a:tr h="264162">
                <a:tc>
                  <a:txBody>
                    <a:bodyPr/>
                    <a:lstStyle/>
                    <a:p>
                      <a:pPr algn="ctr"/>
                      <a:r>
                        <a:rPr lang="en-US" sz="1200" dirty="0" smtClean="0"/>
                        <a:t>44</a:t>
                      </a:r>
                      <a:endParaRPr lang="en-US" sz="1200" dirty="0"/>
                    </a:p>
                  </a:txBody>
                  <a:tcPr/>
                </a:tc>
                <a:tc>
                  <a:txBody>
                    <a:bodyPr/>
                    <a:lstStyle/>
                    <a:p>
                      <a:pPr algn="ctr"/>
                      <a:r>
                        <a:rPr lang="en-US" sz="1200" dirty="0" smtClean="0"/>
                        <a:t>1340</a:t>
                      </a:r>
                      <a:endParaRPr lang="en-US" sz="1200" dirty="0"/>
                    </a:p>
                  </a:txBody>
                  <a:tcPr/>
                </a:tc>
                <a:tc>
                  <a:txBody>
                    <a:bodyPr/>
                    <a:lstStyle/>
                    <a:p>
                      <a:pPr algn="ctr"/>
                      <a:r>
                        <a:rPr lang="en-US" sz="1200" dirty="0" smtClean="0"/>
                        <a:t>90</a:t>
                      </a:r>
                      <a:endParaRPr lang="en-US" sz="1200" dirty="0"/>
                    </a:p>
                  </a:txBody>
                  <a:tcPr/>
                </a:tc>
                <a:tc>
                  <a:txBody>
                    <a:bodyPr/>
                    <a:lstStyle/>
                    <a:p>
                      <a:pPr algn="ctr"/>
                      <a:r>
                        <a:rPr lang="en-US" sz="1200" dirty="0" smtClean="0"/>
                        <a:t>1206</a:t>
                      </a:r>
                      <a:endParaRPr lang="en-US" sz="1200" dirty="0"/>
                    </a:p>
                  </a:txBody>
                  <a:tcPr/>
                </a:tc>
              </a:tr>
            </a:tbl>
          </a:graphicData>
        </a:graphic>
      </p:graphicFrame>
    </p:spTree>
    <p:extLst>
      <p:ext uri="{BB962C8B-B14F-4D97-AF65-F5344CB8AC3E}">
        <p14:creationId xmlns:p14="http://schemas.microsoft.com/office/powerpoint/2010/main" val="84623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20040"/>
            <a:ext cx="5590166" cy="246221"/>
          </a:xfrm>
        </p:spPr>
        <p:txBody>
          <a:bodyPr/>
          <a:lstStyle/>
          <a:p>
            <a:r>
              <a:rPr lang="en-US" dirty="0" smtClean="0"/>
              <a:t>TM0177-05 Method B Specimen Details</a:t>
            </a:r>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8</a:t>
            </a:fld>
            <a:endParaRPr lang="en-US" dirty="0"/>
          </a:p>
        </p:txBody>
      </p:sp>
      <p:pic>
        <p:nvPicPr>
          <p:cNvPr id="4099" name="Picture 3" descr="L:\_'S WORK\Christoph's Work\EPNM 2014\Hardness vs psuedo st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99" y="774550"/>
            <a:ext cx="7477882" cy="37772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04734" y="3302598"/>
            <a:ext cx="2384435" cy="646331"/>
          </a:xfrm>
          <a:prstGeom prst="rect">
            <a:avLst/>
          </a:prstGeom>
          <a:solidFill>
            <a:schemeClr val="bg2"/>
          </a:solidFill>
          <a:ln>
            <a:solidFill>
              <a:schemeClr val="tx1"/>
            </a:solidFill>
          </a:ln>
        </p:spPr>
        <p:txBody>
          <a:bodyPr wrap="none" rtlCol="0">
            <a:spAutoFit/>
          </a:bodyPr>
          <a:lstStyle/>
          <a:p>
            <a:r>
              <a:rPr lang="en-US" dirty="0" smtClean="0"/>
              <a:t>All specimens passed</a:t>
            </a:r>
          </a:p>
          <a:p>
            <a:r>
              <a:rPr lang="en-US" dirty="0"/>
              <a:t>w</a:t>
            </a:r>
            <a:r>
              <a:rPr lang="en-US" dirty="0" smtClean="0"/>
              <a:t>ith no cracking</a:t>
            </a:r>
            <a:endParaRPr lang="en-US" dirty="0"/>
          </a:p>
        </p:txBody>
      </p:sp>
    </p:spTree>
    <p:extLst>
      <p:ext uri="{BB962C8B-B14F-4D97-AF65-F5344CB8AC3E}">
        <p14:creationId xmlns:p14="http://schemas.microsoft.com/office/powerpoint/2010/main" val="2680940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20040"/>
            <a:ext cx="4019550" cy="246221"/>
          </a:xfrm>
        </p:spPr>
        <p:txBody>
          <a:bodyPr/>
          <a:lstStyle/>
          <a:p>
            <a:r>
              <a:rPr lang="en-US" dirty="0" smtClean="0"/>
              <a:t>Conclusions and Continuing Work</a:t>
            </a:r>
            <a:endParaRPr lang="en-US" dirty="0"/>
          </a:p>
        </p:txBody>
      </p:sp>
      <p:sp>
        <p:nvSpPr>
          <p:cNvPr id="3" name="Content Placeholder 2"/>
          <p:cNvSpPr>
            <a:spLocks noGrp="1"/>
          </p:cNvSpPr>
          <p:nvPr>
            <p:ph idx="1"/>
          </p:nvPr>
        </p:nvSpPr>
        <p:spPr/>
        <p:txBody>
          <a:bodyPr/>
          <a:lstStyle/>
          <a:p>
            <a:r>
              <a:rPr lang="en-US" dirty="0" smtClean="0"/>
              <a:t>Explosion welding induced cold work at the bond interface does not cause susceptibility to SSC or SCC in Inconel 625 in the TM0177-05 Method B test with more severe test solutions than standard</a:t>
            </a:r>
          </a:p>
          <a:p>
            <a:r>
              <a:rPr lang="en-US" dirty="0" smtClean="0"/>
              <a:t>M. Blakely and W. Salt are working with the 5LD WG to change the API 5LD spec to allow up to 40 HRC hardness in Ni-based alloys</a:t>
            </a:r>
          </a:p>
          <a:p>
            <a:pPr lvl="1"/>
            <a:r>
              <a:rPr lang="en-US" dirty="0" smtClean="0"/>
              <a:t>Revision has been approved by the 5LD WG</a:t>
            </a:r>
          </a:p>
          <a:p>
            <a:pPr lvl="1"/>
            <a:r>
              <a:rPr lang="en-US" dirty="0" smtClean="0"/>
              <a:t>Balloting for formal approval for inclusion in the spec will be completed by Mid-June 2014</a:t>
            </a:r>
            <a:endParaRPr lang="en-US" b="1" dirty="0" smtClean="0">
              <a:solidFill>
                <a:srgbClr val="FF0000"/>
              </a:solidFill>
            </a:endParaRPr>
          </a:p>
          <a:p>
            <a:pPr lvl="1"/>
            <a:r>
              <a:rPr lang="en-US" dirty="0" smtClean="0"/>
              <a:t>If revision is approved, it will appear in the 5LD-2014 spec that is due out by the end of the year</a:t>
            </a:r>
          </a:p>
          <a:p>
            <a:endParaRPr lang="en-US" dirty="0"/>
          </a:p>
        </p:txBody>
      </p:sp>
      <p:sp>
        <p:nvSpPr>
          <p:cNvPr id="4" name="Date Placeholder 3"/>
          <p:cNvSpPr>
            <a:spLocks noGrp="1"/>
          </p:cNvSpPr>
          <p:nvPr>
            <p:ph type="dt" sz="half" idx="10"/>
          </p:nvPr>
        </p:nvSpPr>
        <p:spPr/>
        <p:txBody>
          <a:bodyPr/>
          <a:lstStyle/>
          <a:p>
            <a:fld id="{A04ABC3E-C1C8-4D17-8E08-F6550439BB42}" type="datetime1">
              <a:rPr lang="en-US" smtClean="0"/>
              <a:pPr/>
              <a:t>5/26/2014</a:t>
            </a:fld>
            <a:endParaRPr lang="en-US" dirty="0"/>
          </a:p>
        </p:txBody>
      </p:sp>
      <p:sp>
        <p:nvSpPr>
          <p:cNvPr id="5" name="Footer Placeholder 4"/>
          <p:cNvSpPr>
            <a:spLocks noGrp="1"/>
          </p:cNvSpPr>
          <p:nvPr>
            <p:ph type="ftr" sz="quarter" idx="11"/>
          </p:nvPr>
        </p:nvSpPr>
        <p:spPr/>
        <p:txBody>
          <a:bodyPr/>
          <a:lstStyle/>
          <a:p>
            <a:r>
              <a:rPr lang="en-US" smtClean="0"/>
              <a:t>SSC and SCC Resistance for Explosion Clad Inconel 625</a:t>
            </a:r>
            <a:endParaRPr lang="en-US" dirty="0"/>
          </a:p>
        </p:txBody>
      </p:sp>
      <p:sp>
        <p:nvSpPr>
          <p:cNvPr id="6" name="Slide Number Placeholder 5"/>
          <p:cNvSpPr>
            <a:spLocks noGrp="1"/>
          </p:cNvSpPr>
          <p:nvPr>
            <p:ph type="sldNum" sz="quarter" idx="12"/>
          </p:nvPr>
        </p:nvSpPr>
        <p:spPr/>
        <p:txBody>
          <a:bodyPr/>
          <a:lstStyle/>
          <a:p>
            <a:fld id="{6D84FBB9-B03E-2D40-A848-E5CE3ABFD90C}" type="slidenum">
              <a:rPr lang="en-US" smtClean="0"/>
              <a:pPr/>
              <a:t>9</a:t>
            </a:fld>
            <a:endParaRPr lang="en-US" dirty="0"/>
          </a:p>
        </p:txBody>
      </p:sp>
    </p:spTree>
    <p:extLst>
      <p:ext uri="{BB962C8B-B14F-4D97-AF65-F5344CB8AC3E}">
        <p14:creationId xmlns:p14="http://schemas.microsoft.com/office/powerpoint/2010/main" val="689187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MC (NobleClad Color Set)">
      <a:dk1>
        <a:srgbClr val="000000"/>
      </a:dk1>
      <a:lt1>
        <a:sysClr val="window" lastClr="FFFFFF"/>
      </a:lt1>
      <a:dk2>
        <a:srgbClr val="000000"/>
      </a:dk2>
      <a:lt2>
        <a:srgbClr val="FFFFFF"/>
      </a:lt2>
      <a:accent1>
        <a:srgbClr val="000000"/>
      </a:accent1>
      <a:accent2>
        <a:srgbClr val="D8262E"/>
      </a:accent2>
      <a:accent3>
        <a:srgbClr val="8A8A8D"/>
      </a:accent3>
      <a:accent4>
        <a:srgbClr val="C9C9C7"/>
      </a:accent4>
      <a:accent5>
        <a:srgbClr val="A83338"/>
      </a:accent5>
      <a:accent6>
        <a:srgbClr val="8E7630"/>
      </a:accent6>
      <a:hlink>
        <a:srgbClr val="D8262E"/>
      </a:hlink>
      <a:folHlink>
        <a:srgbClr val="D8262E"/>
      </a:folHlink>
    </a:clrScheme>
    <a:fontScheme name="Custom 1">
      <a:majorFont>
        <a:latin typeface="DINPro-Bold"/>
        <a:ea typeface=""/>
        <a:cs typeface=""/>
      </a:majorFont>
      <a:minorFont>
        <a:latin typeface="DINPro-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4950</TotalTime>
  <Words>963</Words>
  <Application>Microsoft Office PowerPoint</Application>
  <PresentationFormat>On-screen Show (16:9)</PresentationFormat>
  <Paragraphs>130</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EFFECT OF EXPLOSION CLADDING INDUCED HARDNESS ON SULFIDE STRESS CRACKING AND STRESS CORROSION CRACKING RESISTANCE OF INCONEL 625</vt:lpstr>
      <vt:lpstr>Background and Motivation</vt:lpstr>
      <vt:lpstr>API 5LD – Specification for CRA Clad or lined steel pipe</vt:lpstr>
      <vt:lpstr>API 5LD Hardness Requirement and Explosion Clad</vt:lpstr>
      <vt:lpstr>Changing the Specification</vt:lpstr>
      <vt:lpstr>TM0177-05 Method B</vt:lpstr>
      <vt:lpstr>TM0177-05 Method B – Applied Stress on Sample</vt:lpstr>
      <vt:lpstr>TM0177-05 Method B Specimen Details</vt:lpstr>
      <vt:lpstr>Conclusions and Continuing Work</vt:lpstr>
      <vt:lpstr>PowerPoint Presentation</vt:lpstr>
    </vt:vector>
  </TitlesOfParts>
  <Company>KIPdesign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Kip</dc:creator>
  <cp:lastModifiedBy>Hurley, Christoph</cp:lastModifiedBy>
  <cp:revision>123</cp:revision>
  <dcterms:created xsi:type="dcterms:W3CDTF">2013-06-26T14:19:05Z</dcterms:created>
  <dcterms:modified xsi:type="dcterms:W3CDTF">2014-05-26T06:44:44Z</dcterms:modified>
</cp:coreProperties>
</file>