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09" r:id="rId5"/>
  </p:sldMasterIdLst>
  <p:notesMasterIdLst>
    <p:notesMasterId r:id="rId21"/>
  </p:notesMasterIdLst>
  <p:sldIdLst>
    <p:sldId id="257" r:id="rId6"/>
    <p:sldId id="258" r:id="rId7"/>
    <p:sldId id="259" r:id="rId8"/>
    <p:sldId id="260" r:id="rId9"/>
    <p:sldId id="263" r:id="rId10"/>
    <p:sldId id="264" r:id="rId11"/>
    <p:sldId id="265" r:id="rId12"/>
    <p:sldId id="266" r:id="rId13"/>
    <p:sldId id="267" r:id="rId14"/>
    <p:sldId id="268" r:id="rId15"/>
    <p:sldId id="269" r:id="rId16"/>
    <p:sldId id="270" r:id="rId17"/>
    <p:sldId id="271" r:id="rId18"/>
    <p:sldId id="273"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0" y="-1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DB4018-9D0C-4B71-996C-99E381BE58D8}" type="datetimeFigureOut">
              <a:rPr lang="en-US" smtClean="0"/>
              <a:t>5/26/2014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365902-DED2-4D74-AD69-2D945D04C601}" type="slidenum">
              <a:rPr lang="en-US" smtClean="0"/>
              <a:t>‹#›</a:t>
            </a:fld>
            <a:endParaRPr lang="en-US"/>
          </a:p>
        </p:txBody>
      </p:sp>
    </p:spTree>
    <p:extLst>
      <p:ext uri="{BB962C8B-B14F-4D97-AF65-F5344CB8AC3E}">
        <p14:creationId xmlns:p14="http://schemas.microsoft.com/office/powerpoint/2010/main" val="1044133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PlaceHolder 1"/>
          <p:cNvSpPr>
            <a:spLocks noGrp="1"/>
          </p:cNvSpPr>
          <p:nvPr>
            <p:ph type="body"/>
          </p:nvPr>
        </p:nvSpPr>
        <p:spPr>
          <a:xfrm>
            <a:off x="685800" y="4343400"/>
            <a:ext cx="5485320" cy="4113720"/>
          </a:xfrm>
          <a:prstGeom prst="rect">
            <a:avLst/>
          </a:prstGeom>
        </p:spPr>
        <p:txBody>
          <a:bodyPr lIns="0" tIns="0" rIns="0" bIns="0"/>
          <a:lstStyle/>
          <a:p>
            <a:r>
              <a:rPr lang="ru-RU"/>
              <a:t> We have been operating under a strategy, we believe in it, and it has served us well</a:t>
            </a:r>
            <a:endParaRPr/>
          </a:p>
          <a:p>
            <a:endParaRPr/>
          </a:p>
          <a:p>
            <a:r>
              <a:rPr lang="ru-RU"/>
              <a:t>It led to the operations plan, which you approved in October </a:t>
            </a:r>
            <a:endParaRPr/>
          </a:p>
          <a:p>
            <a:endParaRPr/>
          </a:p>
          <a:p>
            <a:r>
              <a:rPr lang="ru-RU"/>
              <a:t>Drafted when much of context and stakeholder expectations were less well known, and when we had no little operational experience</a:t>
            </a:r>
            <a:endParaRPr/>
          </a:p>
          <a:p>
            <a:endParaRPr/>
          </a:p>
          <a:p>
            <a:r>
              <a:rPr lang="ru-RU"/>
              <a:t>Therefore time to update:</a:t>
            </a:r>
            <a:endParaRPr/>
          </a:p>
          <a:p>
            <a:endParaRPr/>
          </a:p>
          <a:p>
            <a:r>
              <a:rPr lang="ru-RU"/>
              <a:t>	fold in stakeholder expectations (3 studies) </a:t>
            </a:r>
            <a:endParaRPr/>
          </a:p>
          <a:p>
            <a:endParaRPr/>
          </a:p>
          <a:p>
            <a:r>
              <a:rPr lang="ru-RU"/>
              <a:t>	learning from past 18 months</a:t>
            </a:r>
            <a:endParaRPr/>
          </a:p>
          <a:p>
            <a:endParaRPr/>
          </a:p>
          <a:p>
            <a:r>
              <a:rPr lang="ru-RU"/>
              <a:t>	benchmarking of peer programs (about 8 – alto, Imperial, ETH, EPFL, HKUST, SUTD, </a:t>
            </a:r>
            <a:endParaRPr/>
          </a:p>
          <a:p>
            <a:r>
              <a:rPr lang="ru-RU"/>
              <a:t>, Stanford)</a:t>
            </a:r>
            <a:endParaRPr/>
          </a:p>
          <a:p>
            <a:endParaRPr/>
          </a:p>
          <a:p>
            <a:r>
              <a:rPr lang="ru-RU"/>
              <a:t>Process was kicked off in March, internally run, with cycles throughout team, mit and foundation, </a:t>
            </a:r>
            <a:endParaRPr/>
          </a:p>
          <a:p>
            <a:endParaRPr/>
          </a:p>
          <a:p>
            <a:r>
              <a:rPr lang="ru-RU"/>
              <a:t>Now a converged draft, but important to get your input and thoughts</a:t>
            </a:r>
            <a:endParaRPr/>
          </a:p>
          <a:p>
            <a:endParaRPr/>
          </a:p>
          <a:p>
            <a:r>
              <a:rPr lang="ru-RU"/>
              <a:t>Intentionally long, because this is how academics communicate, and a shorter concise version will be created</a:t>
            </a:r>
            <a:endParaRPr/>
          </a:p>
          <a:p>
            <a:endParaRPr/>
          </a:p>
          <a:p>
            <a:r>
              <a:rPr lang="ru-RU"/>
              <a:t>Three outcomes : strategy as allocation of resources and guidance for organization; project to gov; and communication plan to stakeholders </a:t>
            </a:r>
            <a:endParaRPr/>
          </a:p>
        </p:txBody>
      </p:sp>
      <p:sp>
        <p:nvSpPr>
          <p:cNvPr id="2" name="Date Placeholder 1"/>
          <p:cNvSpPr>
            <a:spLocks noGrp="1"/>
          </p:cNvSpPr>
          <p:nvPr>
            <p:ph type="dt" idx="10"/>
          </p:nvPr>
        </p:nvSpPr>
        <p:spPr/>
        <p:txBody>
          <a:bodyPr/>
          <a:lstStyle/>
          <a:p>
            <a:r>
              <a:rPr lang="en-US">
                <a:solidFill>
                  <a:prstClr val="black"/>
                </a:solidFill>
              </a:rPr>
              <a:t>01.10.2013</a:t>
            </a:r>
            <a:endParaRPr lang="ru-RU">
              <a:solidFill>
                <a:prstClr val="black"/>
              </a:solidFill>
            </a:endParaRPr>
          </a:p>
        </p:txBody>
      </p:sp>
      <p:sp>
        <p:nvSpPr>
          <p:cNvPr id="3" name="Footer Placeholder 2"/>
          <p:cNvSpPr>
            <a:spLocks noGrp="1"/>
          </p:cNvSpPr>
          <p:nvPr>
            <p:ph type="ftr" sz="quarter" idx="11"/>
          </p:nvPr>
        </p:nvSpPr>
        <p:spPr/>
        <p:txBody>
          <a:bodyPr/>
          <a:lstStyle/>
          <a:p>
            <a:r>
              <a:rPr lang="en-US">
                <a:solidFill>
                  <a:prstClr val="black"/>
                </a:solidFill>
              </a:rPr>
              <a:t>DRAFT</a:t>
            </a:r>
            <a:endParaRPr lang="ru-RU">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2"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eaLnBrk="0" fontAlgn="base" hangingPunct="0">
              <a:spcBef>
                <a:spcPct val="0"/>
              </a:spcBef>
              <a:spcAft>
                <a:spcPct val="0"/>
              </a:spcAft>
              <a:defRPr sz="2400">
                <a:solidFill>
                  <a:schemeClr val="tx1"/>
                </a:solidFill>
                <a:latin typeface="Arial" charset="0"/>
                <a:ea typeface="ＭＳ Ｐゴシック" charset="0"/>
              </a:defRPr>
            </a:lvl6pPr>
            <a:lvl7pPr marL="2971635" indent="-228587" eaLnBrk="0" fontAlgn="base" hangingPunct="0">
              <a:spcBef>
                <a:spcPct val="0"/>
              </a:spcBef>
              <a:spcAft>
                <a:spcPct val="0"/>
              </a:spcAft>
              <a:defRPr sz="2400">
                <a:solidFill>
                  <a:schemeClr val="tx1"/>
                </a:solidFill>
                <a:latin typeface="Arial" charset="0"/>
                <a:ea typeface="ＭＳ Ｐゴシック" charset="0"/>
              </a:defRPr>
            </a:lvl7pPr>
            <a:lvl8pPr marL="3428810" indent="-228587" eaLnBrk="0" fontAlgn="base" hangingPunct="0">
              <a:spcBef>
                <a:spcPct val="0"/>
              </a:spcBef>
              <a:spcAft>
                <a:spcPct val="0"/>
              </a:spcAft>
              <a:defRPr sz="2400">
                <a:solidFill>
                  <a:schemeClr val="tx1"/>
                </a:solidFill>
                <a:latin typeface="Arial" charset="0"/>
                <a:ea typeface="ＭＳ Ｐゴシック" charset="0"/>
              </a:defRPr>
            </a:lvl8pPr>
            <a:lvl9pPr marL="3885985" indent="-22858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47CF53-930B-554C-ABE3-5B03338B0CF8}" type="slidenum">
              <a:rPr lang="en-US" sz="1200">
                <a:solidFill>
                  <a:prstClr val="black"/>
                </a:solidFill>
                <a:latin typeface="Times" charset="0"/>
              </a:rPr>
              <a:pPr eaLnBrk="1" hangingPunct="1"/>
              <a:t>12</a:t>
            </a:fld>
            <a:endParaRPr lang="en-US" sz="1200">
              <a:solidFill>
                <a:prstClr val="black"/>
              </a:solidFill>
              <a:latin typeface="Times"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2"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eaLnBrk="0" fontAlgn="base" hangingPunct="0">
              <a:spcBef>
                <a:spcPct val="0"/>
              </a:spcBef>
              <a:spcAft>
                <a:spcPct val="0"/>
              </a:spcAft>
              <a:defRPr sz="2400">
                <a:solidFill>
                  <a:schemeClr val="tx1"/>
                </a:solidFill>
                <a:latin typeface="Arial" charset="0"/>
                <a:ea typeface="ＭＳ Ｐゴシック" charset="0"/>
              </a:defRPr>
            </a:lvl6pPr>
            <a:lvl7pPr marL="2971635" indent="-228587" eaLnBrk="0" fontAlgn="base" hangingPunct="0">
              <a:spcBef>
                <a:spcPct val="0"/>
              </a:spcBef>
              <a:spcAft>
                <a:spcPct val="0"/>
              </a:spcAft>
              <a:defRPr sz="2400">
                <a:solidFill>
                  <a:schemeClr val="tx1"/>
                </a:solidFill>
                <a:latin typeface="Arial" charset="0"/>
                <a:ea typeface="ＭＳ Ｐゴシック" charset="0"/>
              </a:defRPr>
            </a:lvl7pPr>
            <a:lvl8pPr marL="3428810" indent="-228587" eaLnBrk="0" fontAlgn="base" hangingPunct="0">
              <a:spcBef>
                <a:spcPct val="0"/>
              </a:spcBef>
              <a:spcAft>
                <a:spcPct val="0"/>
              </a:spcAft>
              <a:defRPr sz="2400">
                <a:solidFill>
                  <a:schemeClr val="tx1"/>
                </a:solidFill>
                <a:latin typeface="Arial" charset="0"/>
                <a:ea typeface="ＭＳ Ｐゴシック" charset="0"/>
              </a:defRPr>
            </a:lvl8pPr>
            <a:lvl9pPr marL="3885985" indent="-22858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47CF53-930B-554C-ABE3-5B03338B0CF8}" type="slidenum">
              <a:rPr lang="en-US" sz="1200">
                <a:solidFill>
                  <a:prstClr val="black"/>
                </a:solidFill>
                <a:latin typeface="Times" charset="0"/>
              </a:rPr>
              <a:pPr eaLnBrk="1" hangingPunct="1"/>
              <a:t>13</a:t>
            </a:fld>
            <a:endParaRPr lang="en-US" sz="1200">
              <a:solidFill>
                <a:prstClr val="black"/>
              </a:solidFill>
              <a:latin typeface="Times"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65902-DED2-4D74-AD69-2D945D04C601}" type="slidenum">
              <a:rPr lang="en-US" smtClean="0"/>
              <a:t>14</a:t>
            </a:fld>
            <a:endParaRPr lang="en-US"/>
          </a:p>
        </p:txBody>
      </p:sp>
    </p:spTree>
    <p:extLst>
      <p:ext uri="{BB962C8B-B14F-4D97-AF65-F5344CB8AC3E}">
        <p14:creationId xmlns:p14="http://schemas.microsoft.com/office/powerpoint/2010/main" val="872993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060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21040"/>
            <a:ext cx="8229240" cy="1250280"/>
          </a:xfrm>
          <a:prstGeom prst="rect">
            <a:avLst/>
          </a:prstGeom>
        </p:spPr>
        <p:txBody>
          <a:bodyPr wrap="none" lIns="0" tIns="0" rIns="0" bIns="0" anchor="ctr"/>
          <a:lstStyle/>
          <a:p>
            <a:pPr algn="ctr"/>
            <a:endParaRPr/>
          </a:p>
        </p:txBody>
      </p:sp>
      <p:sp>
        <p:nvSpPr>
          <p:cNvPr id="31" name="PlaceHolder 2"/>
          <p:cNvSpPr>
            <a:spLocks noGrp="1"/>
          </p:cNvSpPr>
          <p:nvPr>
            <p:ph type="body"/>
          </p:nvPr>
        </p:nvSpPr>
        <p:spPr>
          <a:xfrm>
            <a:off x="457200" y="1604520"/>
            <a:ext cx="8229240" cy="1896840"/>
          </a:xfrm>
          <a:prstGeom prst="rect">
            <a:avLst/>
          </a:prstGeom>
        </p:spPr>
        <p:txBody>
          <a:bodyPr wrap="none" lIns="0" tIns="0" rIns="0" bIns="0"/>
          <a:lstStyle/>
          <a:p>
            <a:endParaRPr/>
          </a:p>
        </p:txBody>
      </p:sp>
      <p:sp>
        <p:nvSpPr>
          <p:cNvPr id="32" name="PlaceHolder 3"/>
          <p:cNvSpPr>
            <a:spLocks noGrp="1"/>
          </p:cNvSpPr>
          <p:nvPr>
            <p:ph type="body"/>
          </p:nvPr>
        </p:nvSpPr>
        <p:spPr>
          <a:xfrm>
            <a:off x="457200" y="3681720"/>
            <a:ext cx="8229240" cy="1896840"/>
          </a:xfrm>
          <a:prstGeom prst="rect">
            <a:avLst/>
          </a:prstGeom>
        </p:spPr>
        <p:txBody>
          <a:bodyPr wrap="none" lIns="0" tIns="0" rIns="0" bIns="0"/>
          <a:lstStyle/>
          <a:p>
            <a:endParaRPr/>
          </a:p>
        </p:txBody>
      </p:sp>
    </p:spTree>
    <p:extLst>
      <p:ext uri="{BB962C8B-B14F-4D97-AF65-F5344CB8AC3E}">
        <p14:creationId xmlns:p14="http://schemas.microsoft.com/office/powerpoint/2010/main" val="352287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21040"/>
            <a:ext cx="8229240" cy="1250280"/>
          </a:xfrm>
          <a:prstGeom prst="rect">
            <a:avLst/>
          </a:prstGeom>
        </p:spPr>
        <p:txBody>
          <a:bodyPr wrap="none" lIns="0" tIns="0" rIns="0" bIns="0" anchor="ctr"/>
          <a:lstStyle/>
          <a:p>
            <a:pPr algn="ctr"/>
            <a:endParaRPr/>
          </a:p>
        </p:txBody>
      </p:sp>
      <p:sp>
        <p:nvSpPr>
          <p:cNvPr id="34"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35"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36"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
        <p:nvSpPr>
          <p:cNvPr id="37" name="PlaceHolder 5"/>
          <p:cNvSpPr>
            <a:spLocks noGrp="1"/>
          </p:cNvSpPr>
          <p:nvPr>
            <p:ph type="body"/>
          </p:nvPr>
        </p:nvSpPr>
        <p:spPr>
          <a:xfrm>
            <a:off x="457200" y="3681720"/>
            <a:ext cx="4015440" cy="1896840"/>
          </a:xfrm>
          <a:prstGeom prst="rect">
            <a:avLst/>
          </a:prstGeom>
        </p:spPr>
        <p:txBody>
          <a:bodyPr wrap="none" lIns="0" tIns="0" rIns="0" bIns="0"/>
          <a:lstStyle/>
          <a:p>
            <a:endParaRPr/>
          </a:p>
        </p:txBody>
      </p:sp>
    </p:spTree>
    <p:extLst>
      <p:ext uri="{BB962C8B-B14F-4D97-AF65-F5344CB8AC3E}">
        <p14:creationId xmlns:p14="http://schemas.microsoft.com/office/powerpoint/2010/main" val="3234542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21040"/>
            <a:ext cx="8229240" cy="1250280"/>
          </a:xfrm>
          <a:prstGeom prst="rect">
            <a:avLst/>
          </a:prstGeom>
        </p:spPr>
        <p:txBody>
          <a:bodyPr wrap="none" lIns="0" tIns="0" rIns="0" bIns="0" anchor="ctr"/>
          <a:lstStyle/>
          <a:p>
            <a:pPr algn="ctr"/>
            <a:endParaRPr/>
          </a:p>
        </p:txBody>
      </p:sp>
      <p:sp>
        <p:nvSpPr>
          <p:cNvPr id="39"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40"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Tree>
    <p:extLst>
      <p:ext uri="{BB962C8B-B14F-4D97-AF65-F5344CB8AC3E}">
        <p14:creationId xmlns:p14="http://schemas.microsoft.com/office/powerpoint/2010/main" val="2905952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96752"/>
            <a:ext cx="8892480"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Rectangle 12"/>
          <p:cNvSpPr/>
          <p:nvPr userDrawn="1"/>
        </p:nvSpPr>
        <p:spPr>
          <a:xfrm>
            <a:off x="395536" y="0"/>
            <a:ext cx="144016" cy="6309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 name="Title 1"/>
          <p:cNvSpPr>
            <a:spLocks noGrp="1"/>
          </p:cNvSpPr>
          <p:nvPr>
            <p:ph type="ctrTitle" hasCustomPrompt="1"/>
          </p:nvPr>
        </p:nvSpPr>
        <p:spPr>
          <a:xfrm>
            <a:off x="1331640" y="692697"/>
            <a:ext cx="7124328" cy="1728192"/>
          </a:xfrm>
        </p:spPr>
        <p:txBody>
          <a:bodyPr>
            <a:normAutofit/>
          </a:bodyPr>
          <a:lstStyle>
            <a:lvl1pPr algn="l">
              <a:defRPr sz="4000"/>
            </a:lvl1pPr>
          </a:lstStyle>
          <a:p>
            <a:r>
              <a:rPr lang="en-US" dirty="0" smtClean="0"/>
              <a:t>Click to edit Master</a:t>
            </a:r>
            <a:br>
              <a:rPr lang="en-US" dirty="0" smtClean="0"/>
            </a:br>
            <a:r>
              <a:rPr lang="en-US" dirty="0" smtClean="0"/>
              <a:t>title style</a:t>
            </a:r>
            <a:endParaRPr lang="sv-SE" dirty="0"/>
          </a:p>
        </p:txBody>
      </p:sp>
      <p:sp>
        <p:nvSpPr>
          <p:cNvPr id="3" name="Subtitle 2"/>
          <p:cNvSpPr>
            <a:spLocks noGrp="1"/>
          </p:cNvSpPr>
          <p:nvPr>
            <p:ph type="subTitle" idx="1"/>
          </p:nvPr>
        </p:nvSpPr>
        <p:spPr>
          <a:xfrm>
            <a:off x="1403648" y="2564904"/>
            <a:ext cx="6400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sv-SE" dirty="0"/>
          </a:p>
        </p:txBody>
      </p:sp>
      <p:sp>
        <p:nvSpPr>
          <p:cNvPr id="4" name="Date Placeholder 3"/>
          <p:cNvSpPr>
            <a:spLocks noGrp="1"/>
          </p:cNvSpPr>
          <p:nvPr>
            <p:ph type="dt" sz="half" idx="10"/>
          </p:nvPr>
        </p:nvSpPr>
        <p:spPr/>
        <p:txBody>
          <a:bodyPr/>
          <a:lstStyle/>
          <a:p>
            <a:fld id="{30FAD16A-8099-4950-961B-E52F1FF4F3CC}" type="datetimeFigureOut">
              <a:rPr lang="sv-SE" smtClean="0">
                <a:solidFill>
                  <a:prstClr val="black">
                    <a:tint val="75000"/>
                  </a:prstClr>
                </a:solidFill>
              </a:rPr>
              <a:pPr/>
              <a:t>2014-05-26</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7EC261-C26E-43DE-ADFF-8791023D1E84}" type="slidenum">
              <a:rPr lang="sv-SE" smtClean="0">
                <a:solidFill>
                  <a:prstClr val="black">
                    <a:tint val="75000"/>
                  </a:prstClr>
                </a:solidFill>
              </a:rPr>
              <a:pPr/>
              <a:t>‹#›</a:t>
            </a:fld>
            <a:endParaRPr lang="sv-SE" dirty="0">
              <a:solidFill>
                <a:prstClr val="black">
                  <a:tint val="75000"/>
                </a:prstClr>
              </a:solidFill>
            </a:endParaRPr>
          </a:p>
        </p:txBody>
      </p:sp>
      <p:cxnSp>
        <p:nvCxnSpPr>
          <p:cNvPr id="11" name="Straight Connector 10"/>
          <p:cNvCxnSpPr/>
          <p:nvPr userDrawn="1"/>
        </p:nvCxnSpPr>
        <p:spPr>
          <a:xfrm>
            <a:off x="0" y="2492896"/>
            <a:ext cx="83164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1715008" y="2974640"/>
            <a:ext cx="5949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128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8864" y="404664"/>
            <a:ext cx="8229600" cy="720080"/>
          </a:xfrm>
        </p:spPr>
        <p:txBody>
          <a:bodyPr/>
          <a:lstStyle/>
          <a:p>
            <a:r>
              <a:rPr lang="en-US" smtClean="0"/>
              <a:t>Click to edit Master title style</a:t>
            </a:r>
            <a:endParaRPr lang="sv-SE"/>
          </a:p>
        </p:txBody>
      </p:sp>
      <p:sp>
        <p:nvSpPr>
          <p:cNvPr id="3" name="Content Placeholder 2"/>
          <p:cNvSpPr>
            <a:spLocks noGrp="1"/>
          </p:cNvSpPr>
          <p:nvPr>
            <p:ph idx="1"/>
          </p:nvPr>
        </p:nvSpPr>
        <p:spPr>
          <a:xfrm>
            <a:off x="518864" y="126876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30FAD16A-8099-4950-961B-E52F1FF4F3CC}" type="datetimeFigureOut">
              <a:rPr lang="sv-SE" smtClean="0">
                <a:solidFill>
                  <a:prstClr val="black">
                    <a:tint val="75000"/>
                  </a:prstClr>
                </a:solidFill>
              </a:rPr>
              <a:pPr/>
              <a:t>2014-05-26</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7EC261-C26E-43DE-ADFF-8791023D1E8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9980805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AD16A-8099-4950-961B-E52F1FF4F3CC}" type="datetimeFigureOut">
              <a:rPr lang="sv-SE" smtClean="0">
                <a:solidFill>
                  <a:prstClr val="black">
                    <a:tint val="75000"/>
                  </a:prstClr>
                </a:solidFill>
              </a:rPr>
              <a:pPr/>
              <a:t>2014-05-26</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7EC261-C26E-43DE-ADFF-8791023D1E8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690473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fld id="{30FAD16A-8099-4950-961B-E52F1FF4F3CC}" type="datetimeFigureOut">
              <a:rPr lang="sv-SE" smtClean="0">
                <a:solidFill>
                  <a:prstClr val="black">
                    <a:tint val="75000"/>
                  </a:prstClr>
                </a:solidFill>
              </a:rPr>
              <a:pPr/>
              <a:t>2014-05-26</a:t>
            </a:fld>
            <a:endParaRPr lang="sv-SE"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sv-SE"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7EC261-C26E-43DE-ADFF-8791023D1E8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880451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0FAD16A-8099-4950-961B-E52F1FF4F3CC}" type="datetimeFigureOut">
              <a:rPr lang="sv-SE" smtClean="0">
                <a:solidFill>
                  <a:prstClr val="black">
                    <a:tint val="75000"/>
                  </a:prstClr>
                </a:solidFill>
              </a:rPr>
              <a:pPr/>
              <a:t>2014-05-26</a:t>
            </a:fld>
            <a:endParaRPr lang="sv-SE"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sv-SE"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17EC261-C26E-43DE-ADFF-8791023D1E8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219101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fld id="{30FAD16A-8099-4950-961B-E52F1FF4F3CC}" type="datetimeFigureOut">
              <a:rPr lang="sv-SE" smtClean="0">
                <a:solidFill>
                  <a:prstClr val="black">
                    <a:tint val="75000"/>
                  </a:prstClr>
                </a:solidFill>
              </a:rPr>
              <a:pPr/>
              <a:t>2014-05-26</a:t>
            </a:fld>
            <a:endParaRPr lang="sv-SE"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sv-SE"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17EC261-C26E-43DE-ADFF-8791023D1E8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193890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AD16A-8099-4950-961B-E52F1FF4F3CC}" type="datetimeFigureOut">
              <a:rPr lang="sv-SE" smtClean="0">
                <a:solidFill>
                  <a:prstClr val="black">
                    <a:tint val="75000"/>
                  </a:prstClr>
                </a:solidFill>
              </a:rPr>
              <a:pPr/>
              <a:t>2014-05-26</a:t>
            </a:fld>
            <a:endParaRPr lang="sv-SE"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sv-SE"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17EC261-C26E-43DE-ADFF-8791023D1E8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416677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p:spPr>
        <p:txBody>
          <a:bodyPr wrap="none" lIns="0" tIns="0" rIns="0" bIns="0" anchor="ctr"/>
          <a:lstStyle/>
          <a:p>
            <a:pPr algn="ctr"/>
            <a:endParaRPr/>
          </a:p>
        </p:txBody>
      </p:sp>
      <p:sp>
        <p:nvSpPr>
          <p:cNvPr id="10" name="PlaceHolder 2"/>
          <p:cNvSpPr>
            <a:spLocks noGrp="1"/>
          </p:cNvSpPr>
          <p:nvPr>
            <p:ph type="subTitle"/>
          </p:nvPr>
        </p:nvSpPr>
        <p:spPr>
          <a:xfrm>
            <a:off x="457200" y="1604520"/>
            <a:ext cx="8229240" cy="3977640"/>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4170560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AD16A-8099-4950-961B-E52F1FF4F3CC}" type="datetimeFigureOut">
              <a:rPr lang="sv-SE" smtClean="0">
                <a:solidFill>
                  <a:prstClr val="black">
                    <a:tint val="75000"/>
                  </a:prstClr>
                </a:solidFill>
              </a:rPr>
              <a:pPr/>
              <a:t>2014-05-26</a:t>
            </a:fld>
            <a:endParaRPr lang="sv-SE"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sv-SE"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7EC261-C26E-43DE-ADFF-8791023D1E8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518600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AD16A-8099-4950-961B-E52F1FF4F3CC}" type="datetimeFigureOut">
              <a:rPr lang="sv-SE" smtClean="0">
                <a:solidFill>
                  <a:prstClr val="black">
                    <a:tint val="75000"/>
                  </a:prstClr>
                </a:solidFill>
              </a:rPr>
              <a:pPr/>
              <a:t>2014-05-26</a:t>
            </a:fld>
            <a:endParaRPr lang="sv-SE"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sv-SE"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7EC261-C26E-43DE-ADFF-8791023D1E8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149748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30FAD16A-8099-4950-961B-E52F1FF4F3CC}" type="datetimeFigureOut">
              <a:rPr lang="sv-SE" smtClean="0">
                <a:solidFill>
                  <a:prstClr val="black">
                    <a:tint val="75000"/>
                  </a:prstClr>
                </a:solidFill>
              </a:rPr>
              <a:pPr/>
              <a:t>2014-05-26</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7EC261-C26E-43DE-ADFF-8791023D1E8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528700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30FAD16A-8099-4950-961B-E52F1FF4F3CC}" type="datetimeFigureOut">
              <a:rPr lang="sv-SE" smtClean="0">
                <a:solidFill>
                  <a:prstClr val="black">
                    <a:tint val="75000"/>
                  </a:prstClr>
                </a:solidFill>
              </a:rPr>
              <a:pPr/>
              <a:t>2014-05-26</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7EC261-C26E-43DE-ADFF-8791023D1E8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935961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1196752"/>
            <a:ext cx="8892480"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sv-SE" dirty="0">
              <a:solidFill>
                <a:prstClr val="white"/>
              </a:solidFill>
            </a:endParaRPr>
          </a:p>
        </p:txBody>
      </p:sp>
      <p:sp>
        <p:nvSpPr>
          <p:cNvPr id="13" name="Rectangle 12"/>
          <p:cNvSpPr/>
          <p:nvPr/>
        </p:nvSpPr>
        <p:spPr>
          <a:xfrm>
            <a:off x="395536" y="0"/>
            <a:ext cx="144016" cy="6309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sv-SE" dirty="0">
              <a:solidFill>
                <a:prstClr val="white"/>
              </a:solidFill>
            </a:endParaRPr>
          </a:p>
        </p:txBody>
      </p:sp>
      <p:sp>
        <p:nvSpPr>
          <p:cNvPr id="2" name="Title 1"/>
          <p:cNvSpPr>
            <a:spLocks noGrp="1"/>
          </p:cNvSpPr>
          <p:nvPr>
            <p:ph type="ctrTitle" hasCustomPrompt="1"/>
          </p:nvPr>
        </p:nvSpPr>
        <p:spPr>
          <a:xfrm>
            <a:off x="1331640" y="692697"/>
            <a:ext cx="7124328" cy="1728192"/>
          </a:xfrm>
        </p:spPr>
        <p:txBody>
          <a:bodyPr>
            <a:normAutofit/>
          </a:bodyPr>
          <a:lstStyle>
            <a:lvl1pPr algn="l">
              <a:defRPr sz="4000"/>
            </a:lvl1pPr>
          </a:lstStyle>
          <a:p>
            <a:r>
              <a:rPr lang="en-US" dirty="0" smtClean="0"/>
              <a:t>Click to edit Master</a:t>
            </a:r>
            <a:br>
              <a:rPr lang="en-US" dirty="0" smtClean="0"/>
            </a:br>
            <a:r>
              <a:rPr lang="en-US" dirty="0" smtClean="0"/>
              <a:t>title style</a:t>
            </a:r>
            <a:endParaRPr lang="sv-SE" dirty="0"/>
          </a:p>
        </p:txBody>
      </p:sp>
      <p:sp>
        <p:nvSpPr>
          <p:cNvPr id="3" name="Subtitle 2"/>
          <p:cNvSpPr>
            <a:spLocks noGrp="1"/>
          </p:cNvSpPr>
          <p:nvPr>
            <p:ph type="subTitle" idx="1"/>
          </p:nvPr>
        </p:nvSpPr>
        <p:spPr>
          <a:xfrm>
            <a:off x="1403648" y="2564904"/>
            <a:ext cx="6400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4" name="Date Placeholder 3"/>
          <p:cNvSpPr>
            <a:spLocks noGrp="1"/>
          </p:cNvSpPr>
          <p:nvPr>
            <p:ph type="dt" sz="half" idx="10"/>
          </p:nvPr>
        </p:nvSpPr>
        <p:spPr/>
        <p:txBody>
          <a:bodyPr/>
          <a:lstStyle/>
          <a:p>
            <a:pPr>
              <a:defRPr/>
            </a:pPr>
            <a:fld id="{0E94B439-2BDB-4D43-9510-9BF8889CD6BB}" type="datetime1">
              <a:rPr lang="en-US" smtClean="0">
                <a:solidFill>
                  <a:prstClr val="black">
                    <a:tint val="75000"/>
                  </a:prstClr>
                </a:solidFill>
              </a:rPr>
              <a:pPr>
                <a:defRPr/>
              </a:pPr>
              <a:t>5/26/2014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9A36725-890D-B646-87F7-340514C927F0}" type="slidenum">
              <a:rPr lang="en-US" smtClean="0">
                <a:solidFill>
                  <a:prstClr val="black">
                    <a:tint val="75000"/>
                  </a:prstClr>
                </a:solidFill>
              </a:rPr>
              <a:pPr>
                <a:defRPr/>
              </a:pPr>
              <a:t>‹#›</a:t>
            </a:fld>
            <a:endParaRPr lang="en-US">
              <a:solidFill>
                <a:prstClr val="black">
                  <a:tint val="75000"/>
                </a:prstClr>
              </a:solidFill>
            </a:endParaRPr>
          </a:p>
        </p:txBody>
      </p:sp>
      <p:cxnSp>
        <p:nvCxnSpPr>
          <p:cNvPr id="11" name="Straight Connector 10"/>
          <p:cNvCxnSpPr/>
          <p:nvPr/>
        </p:nvCxnSpPr>
        <p:spPr>
          <a:xfrm>
            <a:off x="0" y="2492896"/>
            <a:ext cx="83164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715008" y="2974640"/>
            <a:ext cx="5949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488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8864" y="404664"/>
            <a:ext cx="8229600" cy="720080"/>
          </a:xfrm>
        </p:spPr>
        <p:txBody>
          <a:bodyPr/>
          <a:lstStyle/>
          <a:p>
            <a:r>
              <a:rPr lang="en-US" smtClean="0"/>
              <a:t>Click to edit Master title style</a:t>
            </a:r>
            <a:endParaRPr lang="sv-SE"/>
          </a:p>
        </p:txBody>
      </p:sp>
      <p:sp>
        <p:nvSpPr>
          <p:cNvPr id="3" name="Content Placeholder 2"/>
          <p:cNvSpPr>
            <a:spLocks noGrp="1"/>
          </p:cNvSpPr>
          <p:nvPr>
            <p:ph idx="1"/>
          </p:nvPr>
        </p:nvSpPr>
        <p:spPr>
          <a:xfrm>
            <a:off x="518864" y="126876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pPr>
              <a:defRPr/>
            </a:pPr>
            <a:fld id="{A594BC70-D7C7-E642-B138-DF68AAFFCA23}" type="datetime1">
              <a:rPr lang="en-US" smtClean="0">
                <a:solidFill>
                  <a:prstClr val="black">
                    <a:tint val="75000"/>
                  </a:prstClr>
                </a:solidFill>
              </a:rPr>
              <a:pPr>
                <a:defRPr/>
              </a:pPr>
              <a:t>5/26/2014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A566ADB-9AC1-534A-8C0F-29C257E36B8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3416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88F274-95D8-CE48-823F-DD7F476FEEA1}" type="datetime1">
              <a:rPr lang="en-US" smtClean="0">
                <a:solidFill>
                  <a:prstClr val="black">
                    <a:tint val="75000"/>
                  </a:prstClr>
                </a:solidFill>
              </a:rPr>
              <a:pPr>
                <a:defRPr/>
              </a:pPr>
              <a:t>5/26/2014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2BC1CB0-4FB6-5741-9CDE-6022F01470F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16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pPr>
              <a:defRPr/>
            </a:pPr>
            <a:fld id="{F937CA76-E6E6-9C44-93C4-AB15AE2C0301}" type="datetime1">
              <a:rPr lang="en-US" smtClean="0">
                <a:solidFill>
                  <a:prstClr val="black">
                    <a:tint val="75000"/>
                  </a:prstClr>
                </a:solidFill>
              </a:rPr>
              <a:pPr>
                <a:defRPr/>
              </a:pPr>
              <a:t>5/26/2014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67B98B2-3727-EB49-8C19-EC26F73D3C9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5885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pPr>
              <a:defRPr/>
            </a:pPr>
            <a:fld id="{06CFBAAA-494C-7747-A1A8-7EFC67016510}" type="datetime1">
              <a:rPr lang="en-US" smtClean="0">
                <a:solidFill>
                  <a:prstClr val="black">
                    <a:tint val="75000"/>
                  </a:prstClr>
                </a:solidFill>
              </a:rPr>
              <a:pPr>
                <a:defRPr/>
              </a:pPr>
              <a:t>5/26/2014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7DDD299-3194-9249-9AFD-7B3809CB79C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3628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pPr>
              <a:defRPr/>
            </a:pPr>
            <a:fld id="{6FDBF8CC-217C-BD49-86F3-AB0F704EDEF8}" type="datetime1">
              <a:rPr lang="en-US" smtClean="0">
                <a:solidFill>
                  <a:prstClr val="black">
                    <a:tint val="75000"/>
                  </a:prstClr>
                </a:solidFill>
              </a:rPr>
              <a:pPr>
                <a:defRPr/>
              </a:pPr>
              <a:t>5/26/2014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4E5A75F8-B92C-2A4F-A997-AF2F8608893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512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1040"/>
            <a:ext cx="8229240" cy="1250280"/>
          </a:xfrm>
          <a:prstGeom prst="rect">
            <a:avLst/>
          </a:prstGeom>
        </p:spPr>
        <p:txBody>
          <a:bodyPr wrap="none" lIns="0" tIns="0" rIns="0" bIns="0" anchor="ctr"/>
          <a:lstStyle/>
          <a:p>
            <a:pPr algn="ctr"/>
            <a:endParaRPr/>
          </a:p>
        </p:txBody>
      </p:sp>
      <p:sp>
        <p:nvSpPr>
          <p:cNvPr id="12"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Tree>
    <p:extLst>
      <p:ext uri="{BB962C8B-B14F-4D97-AF65-F5344CB8AC3E}">
        <p14:creationId xmlns:p14="http://schemas.microsoft.com/office/powerpoint/2010/main" val="2541211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084C3D9-9A45-DF49-8E34-BFD1F8E0EA79}" type="datetime1">
              <a:rPr lang="en-US" smtClean="0">
                <a:solidFill>
                  <a:prstClr val="black">
                    <a:tint val="75000"/>
                  </a:prstClr>
                </a:solidFill>
              </a:rPr>
              <a:pPr>
                <a:defRPr/>
              </a:pPr>
              <a:t>5/26/2014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E18126D2-4C87-9746-A197-4B45027771C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8740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658D7A4-41F5-5F4B-AF72-EC433D8FC4B1}" type="datetime1">
              <a:rPr lang="en-US" smtClean="0">
                <a:solidFill>
                  <a:prstClr val="black">
                    <a:tint val="75000"/>
                  </a:prstClr>
                </a:solidFill>
              </a:rPr>
              <a:pPr>
                <a:defRPr/>
              </a:pPr>
              <a:t>5/26/2014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11405FD-FA27-5A44-AA60-6FADC72000D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6330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sv-S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FBE2BAA-4DDA-2742-8555-AB03758EF74F}" type="datetime1">
              <a:rPr lang="en-US" smtClean="0">
                <a:solidFill>
                  <a:prstClr val="black">
                    <a:tint val="75000"/>
                  </a:prstClr>
                </a:solidFill>
              </a:rPr>
              <a:pPr>
                <a:defRPr/>
              </a:pPr>
              <a:t>5/26/2014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70640B3-79E3-9648-9DE2-DE6C8E3E127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17570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pPr>
              <a:defRPr/>
            </a:pPr>
            <a:fld id="{62500A12-1543-8344-949B-83A1EA0253D1}" type="datetime1">
              <a:rPr lang="en-US" smtClean="0">
                <a:solidFill>
                  <a:prstClr val="black">
                    <a:tint val="75000"/>
                  </a:prstClr>
                </a:solidFill>
              </a:rPr>
              <a:pPr>
                <a:defRPr/>
              </a:pPr>
              <a:t>5/26/2014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A95F6F5-4DC7-4947-B3F8-E78952001B1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5910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pPr>
              <a:defRPr/>
            </a:pPr>
            <a:fld id="{D5EEDACF-67EE-7949-B8D8-CAF6F0E20FE8}" type="datetime1">
              <a:rPr lang="en-US" smtClean="0">
                <a:solidFill>
                  <a:prstClr val="black">
                    <a:tint val="75000"/>
                  </a:prstClr>
                </a:solidFill>
              </a:rPr>
              <a:pPr>
                <a:defRPr/>
              </a:pPr>
              <a:t>5/26/2014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493754D-58E2-1F4E-9EAA-EE2AABA4408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35864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1"/>
          <p:cNvSpPr>
            <a:spLocks noGrp="1" noChangeArrowheads="1"/>
          </p:cNvSpPr>
          <p:nvPr>
            <p:ph type="sldNum" sz="quarter" idx="10"/>
          </p:nvPr>
        </p:nvSpPr>
        <p:spPr>
          <a:extLst>
            <a:ext uri="{FAA26D3D-D897-4be2-8F04-BA451C77F1D7}">
              <ma14:placeholderFlag xmlns="" xmlns:ma14="http://schemas.microsoft.com/office/mac/drawingml/2011/main" val="1"/>
            </a:ext>
          </a:extLst>
        </p:spPr>
        <p:txBody>
          <a:bodyPr/>
          <a:lstStyle>
            <a:lvl1pPr>
              <a:defRPr/>
            </a:lvl1pPr>
          </a:lstStyle>
          <a:p>
            <a:r>
              <a:rPr lang="en-US" dirty="0">
                <a:solidFill>
                  <a:srgbClr val="000000"/>
                </a:solidFill>
              </a:rPr>
              <a:t>March, 2012  |   Page </a:t>
            </a:r>
            <a:fld id="{50B703E6-B7F9-42A1-9A62-B7E9BB6AE89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6309541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extLst>
            <a:ext uri="{FAA26D3D-D897-4be2-8F04-BA451C77F1D7}">
              <ma14:placeholderFlag xmlns="" xmlns:ma14="http://schemas.microsoft.com/office/mac/drawingml/2011/main" val="1"/>
            </a:ext>
          </a:extLst>
        </p:spPr>
        <p:txBody>
          <a:bodyPr/>
          <a:lstStyle>
            <a:lvl1pPr>
              <a:defRPr/>
            </a:lvl1pPr>
          </a:lstStyle>
          <a:p>
            <a:r>
              <a:rPr lang="en-US" dirty="0">
                <a:solidFill>
                  <a:srgbClr val="000000"/>
                </a:solidFill>
              </a:rPr>
              <a:t>March, 2012  |   Page </a:t>
            </a:r>
            <a:fld id="{2801CD2F-DCD3-4409-9070-82145C5D9AF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5505728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extLst>
            <a:ext uri="{FAA26D3D-D897-4be2-8F04-BA451C77F1D7}">
              <ma14:placeholderFlag xmlns="" xmlns:ma14="http://schemas.microsoft.com/office/mac/drawingml/2011/main" val="1"/>
            </a:ext>
          </a:extLst>
        </p:spPr>
        <p:txBody>
          <a:bodyPr/>
          <a:lstStyle>
            <a:lvl1pPr>
              <a:defRPr/>
            </a:lvl1pPr>
          </a:lstStyle>
          <a:p>
            <a:r>
              <a:rPr lang="en-US" dirty="0">
                <a:solidFill>
                  <a:srgbClr val="000000"/>
                </a:solidFill>
              </a:rPr>
              <a:t>March, 2012  |   Page </a:t>
            </a:r>
            <a:fld id="{15F35552-74AF-47E4-8700-00218460798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6221968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5975" y="1981200"/>
            <a:ext cx="3533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2150" y="1981200"/>
            <a:ext cx="353536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extLst>
            <a:ext uri="{FAA26D3D-D897-4be2-8F04-BA451C77F1D7}">
              <ma14:placeholderFlag xmlns="" xmlns:ma14="http://schemas.microsoft.com/office/mac/drawingml/2011/main" val="1"/>
            </a:ext>
          </a:extLst>
        </p:spPr>
        <p:txBody>
          <a:bodyPr/>
          <a:lstStyle>
            <a:lvl1pPr>
              <a:defRPr/>
            </a:lvl1pPr>
          </a:lstStyle>
          <a:p>
            <a:r>
              <a:rPr lang="en-US" dirty="0">
                <a:solidFill>
                  <a:srgbClr val="000000"/>
                </a:solidFill>
              </a:rPr>
              <a:t>March, 2012  |   Page </a:t>
            </a:r>
            <a:fld id="{6947CC94-5B91-4E07-BA14-C9AF5F96767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3822677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extLst>
            <a:ext uri="{FAA26D3D-D897-4be2-8F04-BA451C77F1D7}">
              <ma14:placeholderFlag xmlns="" xmlns:ma14="http://schemas.microsoft.com/office/mac/drawingml/2011/main" val="1"/>
            </a:ext>
          </a:extLst>
        </p:spPr>
        <p:txBody>
          <a:bodyPr/>
          <a:lstStyle>
            <a:lvl1pPr>
              <a:defRPr/>
            </a:lvl1pPr>
          </a:lstStyle>
          <a:p>
            <a:r>
              <a:rPr lang="en-US" dirty="0">
                <a:solidFill>
                  <a:srgbClr val="000000"/>
                </a:solidFill>
              </a:rPr>
              <a:t>March, 2012  |   Page </a:t>
            </a:r>
            <a:fld id="{D99A4234-5A8E-4DDC-88B1-B121BCCB18D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349110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21040"/>
            <a:ext cx="8229240" cy="1250280"/>
          </a:xfrm>
          <a:prstGeom prst="rect">
            <a:avLst/>
          </a:prstGeom>
        </p:spPr>
        <p:txBody>
          <a:bodyPr wrap="none" lIns="0" tIns="0" rIns="0" bIns="0" anchor="ctr"/>
          <a:lstStyle/>
          <a:p>
            <a:pPr algn="ctr"/>
            <a:endParaRPr/>
          </a:p>
        </p:txBody>
      </p:sp>
      <p:sp>
        <p:nvSpPr>
          <p:cNvPr id="14"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15" name="PlaceHolder 3"/>
          <p:cNvSpPr>
            <a:spLocks noGrp="1"/>
          </p:cNvSpPr>
          <p:nvPr>
            <p:ph type="body"/>
          </p:nvPr>
        </p:nvSpPr>
        <p:spPr>
          <a:xfrm>
            <a:off x="4673520" y="1604520"/>
            <a:ext cx="4015440" cy="3977280"/>
          </a:xfrm>
          <a:prstGeom prst="rect">
            <a:avLst/>
          </a:prstGeom>
        </p:spPr>
        <p:txBody>
          <a:bodyPr wrap="none" lIns="0" tIns="0" rIns="0" bIns="0"/>
          <a:lstStyle/>
          <a:p>
            <a:endParaRPr/>
          </a:p>
        </p:txBody>
      </p:sp>
    </p:spTree>
    <p:extLst>
      <p:ext uri="{BB962C8B-B14F-4D97-AF65-F5344CB8AC3E}">
        <p14:creationId xmlns:p14="http://schemas.microsoft.com/office/powerpoint/2010/main" val="343217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extLst>
            <a:ext uri="{FAA26D3D-D897-4be2-8F04-BA451C77F1D7}">
              <ma14:placeholderFlag xmlns="" xmlns:ma14="http://schemas.microsoft.com/office/mac/drawingml/2011/main" val="1"/>
            </a:ext>
          </a:extLst>
        </p:spPr>
        <p:txBody>
          <a:bodyPr/>
          <a:lstStyle>
            <a:lvl1pPr>
              <a:defRPr/>
            </a:lvl1pPr>
          </a:lstStyle>
          <a:p>
            <a:r>
              <a:rPr lang="en-US" dirty="0">
                <a:solidFill>
                  <a:srgbClr val="000000"/>
                </a:solidFill>
              </a:rPr>
              <a:t>March, 2012  |   Page </a:t>
            </a:r>
            <a:fld id="{F9DFF7E5-505B-4A69-B7AA-24B7A22237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9596544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extLst>
            <a:ext uri="{FAA26D3D-D897-4be2-8F04-BA451C77F1D7}">
              <ma14:placeholderFlag xmlns="" xmlns:ma14="http://schemas.microsoft.com/office/mac/drawingml/2011/main" val="1"/>
            </a:ext>
          </a:extLst>
        </p:spPr>
        <p:txBody>
          <a:bodyPr/>
          <a:lstStyle>
            <a:lvl1pPr>
              <a:defRPr/>
            </a:lvl1pPr>
          </a:lstStyle>
          <a:p>
            <a:r>
              <a:rPr lang="en-US" dirty="0">
                <a:solidFill>
                  <a:srgbClr val="000000"/>
                </a:solidFill>
              </a:rPr>
              <a:t>March, 2012  |   Page </a:t>
            </a:r>
            <a:fld id="{B8CBA93B-5CC5-4E7B-8722-36957C92927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98626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extLst>
            <a:ext uri="{FAA26D3D-D897-4be2-8F04-BA451C77F1D7}">
              <ma14:placeholderFlag xmlns="" xmlns:ma14="http://schemas.microsoft.com/office/mac/drawingml/2011/main" val="1"/>
            </a:ext>
          </a:extLst>
        </p:spPr>
        <p:txBody>
          <a:bodyPr/>
          <a:lstStyle>
            <a:lvl1pPr>
              <a:defRPr/>
            </a:lvl1pPr>
          </a:lstStyle>
          <a:p>
            <a:r>
              <a:rPr lang="en-US" dirty="0">
                <a:solidFill>
                  <a:srgbClr val="000000"/>
                </a:solidFill>
              </a:rPr>
              <a:t>March, 2012  |   Page </a:t>
            </a:r>
            <a:fld id="{1E849358-A340-4919-90B0-E556A3A466C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2420015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extLst>
            <a:ext uri="{FAA26D3D-D897-4be2-8F04-BA451C77F1D7}">
              <ma14:placeholderFlag xmlns="" xmlns:ma14="http://schemas.microsoft.com/office/mac/drawingml/2011/main" val="1"/>
            </a:ext>
          </a:extLst>
        </p:spPr>
        <p:txBody>
          <a:bodyPr/>
          <a:lstStyle>
            <a:lvl1pPr>
              <a:defRPr/>
            </a:lvl1pPr>
          </a:lstStyle>
          <a:p>
            <a:r>
              <a:rPr lang="en-US" dirty="0">
                <a:solidFill>
                  <a:srgbClr val="000000"/>
                </a:solidFill>
              </a:rPr>
              <a:t>March, 2012  |   Page </a:t>
            </a:r>
            <a:fld id="{29236106-6BD0-4AC8-90F0-E4CFB8A5544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880510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extLst>
            <a:ext uri="{FAA26D3D-D897-4be2-8F04-BA451C77F1D7}">
              <ma14:placeholderFlag xmlns="" xmlns:ma14="http://schemas.microsoft.com/office/mac/drawingml/2011/main" val="1"/>
            </a:ext>
          </a:extLst>
        </p:spPr>
        <p:txBody>
          <a:bodyPr/>
          <a:lstStyle>
            <a:lvl1pPr>
              <a:defRPr/>
            </a:lvl1pPr>
          </a:lstStyle>
          <a:p>
            <a:r>
              <a:rPr lang="en-US" dirty="0">
                <a:solidFill>
                  <a:srgbClr val="000000"/>
                </a:solidFill>
              </a:rPr>
              <a:t>March, 2012  |   Page </a:t>
            </a:r>
            <a:fld id="{490E733C-52F2-4537-8B80-3AFB3B9E0F1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25194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8563" y="1252538"/>
            <a:ext cx="1819275" cy="4843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5975" y="1252538"/>
            <a:ext cx="5310188" cy="4843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extLst>
            <a:ext uri="{FAA26D3D-D897-4be2-8F04-BA451C77F1D7}">
              <ma14:placeholderFlag xmlns="" xmlns:ma14="http://schemas.microsoft.com/office/mac/drawingml/2011/main" val="1"/>
            </a:ext>
          </a:extLst>
        </p:spPr>
        <p:txBody>
          <a:bodyPr/>
          <a:lstStyle>
            <a:lvl1pPr>
              <a:defRPr/>
            </a:lvl1pPr>
          </a:lstStyle>
          <a:p>
            <a:r>
              <a:rPr lang="en-US" dirty="0">
                <a:solidFill>
                  <a:srgbClr val="000000"/>
                </a:solidFill>
              </a:rPr>
              <a:t>March, 2012  |   Page </a:t>
            </a:r>
            <a:fld id="{D7904861-36B9-4039-B5F4-BA2B543BC97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552546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96752"/>
            <a:ext cx="8892480"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Rectangle 12"/>
          <p:cNvSpPr/>
          <p:nvPr userDrawn="1"/>
        </p:nvSpPr>
        <p:spPr>
          <a:xfrm>
            <a:off x="395536" y="0"/>
            <a:ext cx="144016" cy="6309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 name="Title 1"/>
          <p:cNvSpPr>
            <a:spLocks noGrp="1"/>
          </p:cNvSpPr>
          <p:nvPr>
            <p:ph type="ctrTitle" hasCustomPrompt="1"/>
          </p:nvPr>
        </p:nvSpPr>
        <p:spPr>
          <a:xfrm>
            <a:off x="1331640" y="692697"/>
            <a:ext cx="7124328" cy="1728192"/>
          </a:xfrm>
        </p:spPr>
        <p:txBody>
          <a:bodyPr>
            <a:normAutofit/>
          </a:bodyPr>
          <a:lstStyle>
            <a:lvl1pPr algn="l">
              <a:defRPr sz="4000"/>
            </a:lvl1pPr>
          </a:lstStyle>
          <a:p>
            <a:r>
              <a:rPr lang="en-US" dirty="0" smtClean="0"/>
              <a:t>Click to edit Master</a:t>
            </a:r>
            <a:br>
              <a:rPr lang="en-US" dirty="0" smtClean="0"/>
            </a:br>
            <a:r>
              <a:rPr lang="en-US" dirty="0" smtClean="0"/>
              <a:t>title style</a:t>
            </a:r>
            <a:endParaRPr lang="sv-SE" dirty="0"/>
          </a:p>
        </p:txBody>
      </p:sp>
      <p:sp>
        <p:nvSpPr>
          <p:cNvPr id="3" name="Subtitle 2"/>
          <p:cNvSpPr>
            <a:spLocks noGrp="1"/>
          </p:cNvSpPr>
          <p:nvPr>
            <p:ph type="subTitle" idx="1"/>
          </p:nvPr>
        </p:nvSpPr>
        <p:spPr>
          <a:xfrm>
            <a:off x="1403648" y="2564904"/>
            <a:ext cx="6400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sv-SE" dirty="0"/>
          </a:p>
        </p:txBody>
      </p:sp>
      <p:sp>
        <p:nvSpPr>
          <p:cNvPr id="4" name="Date Placeholder 3"/>
          <p:cNvSpPr>
            <a:spLocks noGrp="1"/>
          </p:cNvSpPr>
          <p:nvPr>
            <p:ph type="dt" sz="half" idx="10"/>
          </p:nvPr>
        </p:nvSpPr>
        <p:spPr/>
        <p:txBody>
          <a:bodyPr/>
          <a:lstStyle/>
          <a:p>
            <a:fld id="{167471F7-157F-D94E-9EB5-C0B0A74378E6}" type="datetime1">
              <a:rPr lang="ru-RU" smtClean="0">
                <a:solidFill>
                  <a:prstClr val="black">
                    <a:tint val="75000"/>
                  </a:prstClr>
                </a:solidFill>
              </a:rPr>
              <a:pPr/>
              <a:t>26.05.2014</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p>
            <a:r>
              <a:rPr lang="sv-SE" dirty="0" smtClean="0">
                <a:solidFill>
                  <a:prstClr val="black">
                    <a:tint val="75000"/>
                  </a:prstClr>
                </a:solidFill>
              </a:rPr>
              <a:t>SkTech Internal Document do not distribute </a:t>
            </a:r>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7EC261-C26E-43DE-ADFF-8791023D1E84}" type="slidenum">
              <a:rPr lang="sv-SE" smtClean="0">
                <a:solidFill>
                  <a:prstClr val="black">
                    <a:tint val="75000"/>
                  </a:prstClr>
                </a:solidFill>
              </a:rPr>
              <a:pPr/>
              <a:t>‹#›</a:t>
            </a:fld>
            <a:endParaRPr lang="sv-SE" dirty="0">
              <a:solidFill>
                <a:prstClr val="black">
                  <a:tint val="75000"/>
                </a:prstClr>
              </a:solidFill>
            </a:endParaRPr>
          </a:p>
        </p:txBody>
      </p:sp>
      <p:cxnSp>
        <p:nvCxnSpPr>
          <p:cNvPr id="11" name="Straight Connector 10"/>
          <p:cNvCxnSpPr/>
          <p:nvPr userDrawn="1"/>
        </p:nvCxnSpPr>
        <p:spPr>
          <a:xfrm>
            <a:off x="0" y="2492896"/>
            <a:ext cx="83164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1715008" y="2974640"/>
            <a:ext cx="5949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3040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8864" y="404664"/>
            <a:ext cx="8229600" cy="720080"/>
          </a:xfrm>
        </p:spPr>
        <p:txBody>
          <a:bodyPr/>
          <a:lstStyle/>
          <a:p>
            <a:r>
              <a:rPr lang="en-US" smtClean="0"/>
              <a:t>Click to edit Master title style</a:t>
            </a:r>
            <a:endParaRPr lang="sv-SE"/>
          </a:p>
        </p:txBody>
      </p:sp>
      <p:sp>
        <p:nvSpPr>
          <p:cNvPr id="3" name="Content Placeholder 2"/>
          <p:cNvSpPr>
            <a:spLocks noGrp="1"/>
          </p:cNvSpPr>
          <p:nvPr>
            <p:ph idx="1"/>
          </p:nvPr>
        </p:nvSpPr>
        <p:spPr>
          <a:xfrm>
            <a:off x="518864" y="126876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E5F78B63-C327-9B4E-8054-CAB447BC7B51}" type="datetime1">
              <a:rPr lang="ru-RU" smtClean="0">
                <a:solidFill>
                  <a:prstClr val="black">
                    <a:tint val="75000"/>
                  </a:prstClr>
                </a:solidFill>
              </a:rPr>
              <a:pPr/>
              <a:t>26.05.2014</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p>
            <a:r>
              <a:rPr lang="sv-SE" dirty="0" smtClean="0">
                <a:solidFill>
                  <a:prstClr val="black">
                    <a:tint val="75000"/>
                  </a:prstClr>
                </a:solidFill>
              </a:rPr>
              <a:t>SkTech Internal Document do not distribute </a:t>
            </a:r>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7EC261-C26E-43DE-ADFF-8791023D1E8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8346073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37A29-D945-CF4C-888A-361DB9618C9A}" type="datetime1">
              <a:rPr lang="ru-RU" smtClean="0">
                <a:solidFill>
                  <a:prstClr val="black">
                    <a:tint val="75000"/>
                  </a:prstClr>
                </a:solidFill>
              </a:rPr>
              <a:pPr/>
              <a:t>26.05.2014</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p>
            <a:r>
              <a:rPr lang="sv-SE" dirty="0" smtClean="0">
                <a:solidFill>
                  <a:prstClr val="black">
                    <a:tint val="75000"/>
                  </a:prstClr>
                </a:solidFill>
              </a:rPr>
              <a:t>SkTech Internal Document do not distribute </a:t>
            </a:r>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7EC261-C26E-43DE-ADFF-8791023D1E8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4925397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fld id="{A519E1CA-39FA-034A-AC63-AFE3341AF7E2}" type="datetime1">
              <a:rPr lang="ru-RU" smtClean="0">
                <a:solidFill>
                  <a:prstClr val="black">
                    <a:tint val="75000"/>
                  </a:prstClr>
                </a:solidFill>
              </a:rPr>
              <a:pPr/>
              <a:t>26.05.2014</a:t>
            </a:fld>
            <a:endParaRPr lang="sv-SE" dirty="0">
              <a:solidFill>
                <a:prstClr val="black">
                  <a:tint val="75000"/>
                </a:prstClr>
              </a:solidFill>
            </a:endParaRPr>
          </a:p>
        </p:txBody>
      </p:sp>
      <p:sp>
        <p:nvSpPr>
          <p:cNvPr id="6" name="Footer Placeholder 5"/>
          <p:cNvSpPr>
            <a:spLocks noGrp="1"/>
          </p:cNvSpPr>
          <p:nvPr>
            <p:ph type="ftr" sz="quarter" idx="11"/>
          </p:nvPr>
        </p:nvSpPr>
        <p:spPr/>
        <p:txBody>
          <a:bodyPr/>
          <a:lstStyle/>
          <a:p>
            <a:r>
              <a:rPr lang="sv-SE" dirty="0" smtClean="0">
                <a:solidFill>
                  <a:prstClr val="black">
                    <a:tint val="75000"/>
                  </a:prstClr>
                </a:solidFill>
              </a:rPr>
              <a:t>SkTech Internal Document do not distribute </a:t>
            </a:r>
            <a:endParaRPr lang="sv-SE"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7EC261-C26E-43DE-ADFF-8791023D1E8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9834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21040"/>
            <a:ext cx="8229240" cy="1250280"/>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3393798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6E5438C5-08F1-2C41-96F5-7F6F2472A741}" type="datetime1">
              <a:rPr lang="ru-RU" smtClean="0">
                <a:solidFill>
                  <a:prstClr val="black">
                    <a:tint val="75000"/>
                  </a:prstClr>
                </a:solidFill>
              </a:rPr>
              <a:pPr/>
              <a:t>26.05.2014</a:t>
            </a:fld>
            <a:endParaRPr lang="sv-SE" dirty="0">
              <a:solidFill>
                <a:prstClr val="black">
                  <a:tint val="75000"/>
                </a:prstClr>
              </a:solidFill>
            </a:endParaRPr>
          </a:p>
        </p:txBody>
      </p:sp>
      <p:sp>
        <p:nvSpPr>
          <p:cNvPr id="8" name="Footer Placeholder 7"/>
          <p:cNvSpPr>
            <a:spLocks noGrp="1"/>
          </p:cNvSpPr>
          <p:nvPr>
            <p:ph type="ftr" sz="quarter" idx="11"/>
          </p:nvPr>
        </p:nvSpPr>
        <p:spPr/>
        <p:txBody>
          <a:bodyPr/>
          <a:lstStyle/>
          <a:p>
            <a:r>
              <a:rPr lang="sv-SE" dirty="0" smtClean="0">
                <a:solidFill>
                  <a:prstClr val="black">
                    <a:tint val="75000"/>
                  </a:prstClr>
                </a:solidFill>
              </a:rPr>
              <a:t>SkTech Internal Document do not distribute </a:t>
            </a:r>
            <a:endParaRPr lang="sv-SE"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17EC261-C26E-43DE-ADFF-8791023D1E8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8926222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fld id="{116AEDBD-24F8-6944-BF0C-F01361D9FFBC}" type="datetime1">
              <a:rPr lang="ru-RU" smtClean="0">
                <a:solidFill>
                  <a:prstClr val="black">
                    <a:tint val="75000"/>
                  </a:prstClr>
                </a:solidFill>
              </a:rPr>
              <a:pPr/>
              <a:t>26.05.2014</a:t>
            </a:fld>
            <a:endParaRPr lang="sv-SE" dirty="0">
              <a:solidFill>
                <a:prstClr val="black">
                  <a:tint val="75000"/>
                </a:prstClr>
              </a:solidFill>
            </a:endParaRPr>
          </a:p>
        </p:txBody>
      </p:sp>
      <p:sp>
        <p:nvSpPr>
          <p:cNvPr id="4" name="Footer Placeholder 3"/>
          <p:cNvSpPr>
            <a:spLocks noGrp="1"/>
          </p:cNvSpPr>
          <p:nvPr>
            <p:ph type="ftr" sz="quarter" idx="11"/>
          </p:nvPr>
        </p:nvSpPr>
        <p:spPr/>
        <p:txBody>
          <a:bodyPr/>
          <a:lstStyle/>
          <a:p>
            <a:r>
              <a:rPr lang="sv-SE" dirty="0" smtClean="0">
                <a:solidFill>
                  <a:prstClr val="black">
                    <a:tint val="75000"/>
                  </a:prstClr>
                </a:solidFill>
              </a:rPr>
              <a:t>SkTech Internal Document do not distribute </a:t>
            </a:r>
            <a:endParaRPr lang="sv-SE"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17EC261-C26E-43DE-ADFF-8791023D1E8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6004719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06586-6BA2-0946-A40A-0C75F1D144B1}" type="datetime1">
              <a:rPr lang="ru-RU" smtClean="0">
                <a:solidFill>
                  <a:prstClr val="black">
                    <a:tint val="75000"/>
                  </a:prstClr>
                </a:solidFill>
              </a:rPr>
              <a:pPr/>
              <a:t>26.05.2014</a:t>
            </a:fld>
            <a:endParaRPr lang="sv-SE" dirty="0">
              <a:solidFill>
                <a:prstClr val="black">
                  <a:tint val="75000"/>
                </a:prstClr>
              </a:solidFill>
            </a:endParaRPr>
          </a:p>
        </p:txBody>
      </p:sp>
      <p:sp>
        <p:nvSpPr>
          <p:cNvPr id="3" name="Footer Placeholder 2"/>
          <p:cNvSpPr>
            <a:spLocks noGrp="1"/>
          </p:cNvSpPr>
          <p:nvPr>
            <p:ph type="ftr" sz="quarter" idx="11"/>
          </p:nvPr>
        </p:nvSpPr>
        <p:spPr/>
        <p:txBody>
          <a:bodyPr/>
          <a:lstStyle/>
          <a:p>
            <a:r>
              <a:rPr lang="sv-SE" dirty="0" smtClean="0">
                <a:solidFill>
                  <a:prstClr val="black">
                    <a:tint val="75000"/>
                  </a:prstClr>
                </a:solidFill>
              </a:rPr>
              <a:t>SkTech Internal Document do not distribute </a:t>
            </a:r>
            <a:endParaRPr lang="sv-SE"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17EC261-C26E-43DE-ADFF-8791023D1E8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5693616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BCBEC-A546-074B-B7BB-66EDF62ECC43}" type="datetime1">
              <a:rPr lang="ru-RU" smtClean="0">
                <a:solidFill>
                  <a:prstClr val="black">
                    <a:tint val="75000"/>
                  </a:prstClr>
                </a:solidFill>
              </a:rPr>
              <a:pPr/>
              <a:t>26.05.2014</a:t>
            </a:fld>
            <a:endParaRPr lang="sv-SE" dirty="0">
              <a:solidFill>
                <a:prstClr val="black">
                  <a:tint val="75000"/>
                </a:prstClr>
              </a:solidFill>
            </a:endParaRPr>
          </a:p>
        </p:txBody>
      </p:sp>
      <p:sp>
        <p:nvSpPr>
          <p:cNvPr id="6" name="Footer Placeholder 5"/>
          <p:cNvSpPr>
            <a:spLocks noGrp="1"/>
          </p:cNvSpPr>
          <p:nvPr>
            <p:ph type="ftr" sz="quarter" idx="11"/>
          </p:nvPr>
        </p:nvSpPr>
        <p:spPr/>
        <p:txBody>
          <a:bodyPr/>
          <a:lstStyle/>
          <a:p>
            <a:r>
              <a:rPr lang="sv-SE" dirty="0" smtClean="0">
                <a:solidFill>
                  <a:prstClr val="black">
                    <a:tint val="75000"/>
                  </a:prstClr>
                </a:solidFill>
              </a:rPr>
              <a:t>SkTech Internal Document do not distribute </a:t>
            </a:r>
            <a:endParaRPr lang="sv-SE"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7EC261-C26E-43DE-ADFF-8791023D1E8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8666504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15162-0CB7-AD43-A5AE-8CF19CDF09F9}" type="datetime1">
              <a:rPr lang="ru-RU" smtClean="0">
                <a:solidFill>
                  <a:prstClr val="black">
                    <a:tint val="75000"/>
                  </a:prstClr>
                </a:solidFill>
              </a:rPr>
              <a:pPr/>
              <a:t>26.05.2014</a:t>
            </a:fld>
            <a:endParaRPr lang="sv-SE" dirty="0">
              <a:solidFill>
                <a:prstClr val="black">
                  <a:tint val="75000"/>
                </a:prstClr>
              </a:solidFill>
            </a:endParaRPr>
          </a:p>
        </p:txBody>
      </p:sp>
      <p:sp>
        <p:nvSpPr>
          <p:cNvPr id="6" name="Footer Placeholder 5"/>
          <p:cNvSpPr>
            <a:spLocks noGrp="1"/>
          </p:cNvSpPr>
          <p:nvPr>
            <p:ph type="ftr" sz="quarter" idx="11"/>
          </p:nvPr>
        </p:nvSpPr>
        <p:spPr/>
        <p:txBody>
          <a:bodyPr/>
          <a:lstStyle/>
          <a:p>
            <a:r>
              <a:rPr lang="sv-SE" dirty="0" smtClean="0">
                <a:solidFill>
                  <a:prstClr val="black">
                    <a:tint val="75000"/>
                  </a:prstClr>
                </a:solidFill>
              </a:rPr>
              <a:t>SkTech Internal Document do not distribute </a:t>
            </a:r>
            <a:endParaRPr lang="sv-SE"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7EC261-C26E-43DE-ADFF-8791023D1E8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7690329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CBBC4BF9-4B0A-E045-B54D-DF914406B1B3}" type="datetime1">
              <a:rPr lang="ru-RU" smtClean="0">
                <a:solidFill>
                  <a:prstClr val="black">
                    <a:tint val="75000"/>
                  </a:prstClr>
                </a:solidFill>
              </a:rPr>
              <a:pPr/>
              <a:t>26.05.2014</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p>
            <a:r>
              <a:rPr lang="sv-SE" dirty="0" smtClean="0">
                <a:solidFill>
                  <a:prstClr val="black">
                    <a:tint val="75000"/>
                  </a:prstClr>
                </a:solidFill>
              </a:rPr>
              <a:t>SkTech Internal Document do not distribute </a:t>
            </a:r>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7EC261-C26E-43DE-ADFF-8791023D1E8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0492936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0B734C54-6033-5745-9DD2-2A294835F079}" type="datetime1">
              <a:rPr lang="ru-RU" smtClean="0">
                <a:solidFill>
                  <a:prstClr val="black">
                    <a:tint val="75000"/>
                  </a:prstClr>
                </a:solidFill>
              </a:rPr>
              <a:pPr/>
              <a:t>26.05.2014</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p>
            <a:r>
              <a:rPr lang="sv-SE" dirty="0" smtClean="0">
                <a:solidFill>
                  <a:prstClr val="black">
                    <a:tint val="75000"/>
                  </a:prstClr>
                </a:solidFill>
              </a:rPr>
              <a:t>SkTech Internal Document do not distribute </a:t>
            </a:r>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7EC261-C26E-43DE-ADFF-8791023D1E8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560309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135025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21040"/>
            <a:ext cx="8229240" cy="1250280"/>
          </a:xfrm>
          <a:prstGeom prst="rect">
            <a:avLst/>
          </a:prstGeom>
        </p:spPr>
        <p:txBody>
          <a:bodyPr wrap="none" lIns="0" tIns="0" rIns="0" bIns="0" anchor="ctr"/>
          <a:lstStyle/>
          <a:p>
            <a:pPr algn="ctr"/>
            <a:endParaRPr/>
          </a:p>
        </p:txBody>
      </p:sp>
      <p:sp>
        <p:nvSpPr>
          <p:cNvPr id="19"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20" name="PlaceHolder 3"/>
          <p:cNvSpPr>
            <a:spLocks noGrp="1"/>
          </p:cNvSpPr>
          <p:nvPr>
            <p:ph type="body"/>
          </p:nvPr>
        </p:nvSpPr>
        <p:spPr>
          <a:xfrm>
            <a:off x="457200" y="3681720"/>
            <a:ext cx="4015440" cy="1896840"/>
          </a:xfrm>
          <a:prstGeom prst="rect">
            <a:avLst/>
          </a:prstGeom>
        </p:spPr>
        <p:txBody>
          <a:bodyPr wrap="none" lIns="0" tIns="0" rIns="0" bIns="0"/>
          <a:lstStyle/>
          <a:p>
            <a:endParaRPr/>
          </a:p>
        </p:txBody>
      </p:sp>
      <p:sp>
        <p:nvSpPr>
          <p:cNvPr id="21" name="PlaceHolder 4"/>
          <p:cNvSpPr>
            <a:spLocks noGrp="1"/>
          </p:cNvSpPr>
          <p:nvPr>
            <p:ph type="body"/>
          </p:nvPr>
        </p:nvSpPr>
        <p:spPr>
          <a:xfrm>
            <a:off x="4673520" y="1604520"/>
            <a:ext cx="4015440" cy="3977280"/>
          </a:xfrm>
          <a:prstGeom prst="rect">
            <a:avLst/>
          </a:prstGeom>
        </p:spPr>
        <p:txBody>
          <a:bodyPr wrap="none" lIns="0" tIns="0" rIns="0" bIns="0"/>
          <a:lstStyle/>
          <a:p>
            <a:endParaRPr/>
          </a:p>
        </p:txBody>
      </p:sp>
    </p:spTree>
    <p:extLst>
      <p:ext uri="{BB962C8B-B14F-4D97-AF65-F5344CB8AC3E}">
        <p14:creationId xmlns:p14="http://schemas.microsoft.com/office/powerpoint/2010/main" val="2218237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21040"/>
            <a:ext cx="8229240" cy="1250280"/>
          </a:xfrm>
          <a:prstGeom prst="rect">
            <a:avLst/>
          </a:prstGeom>
        </p:spPr>
        <p:txBody>
          <a:bodyPr wrap="none" lIns="0" tIns="0" rIns="0" bIns="0" anchor="ctr"/>
          <a:lstStyle/>
          <a:p>
            <a:pPr algn="ctr"/>
            <a:endParaRPr/>
          </a:p>
        </p:txBody>
      </p:sp>
      <p:sp>
        <p:nvSpPr>
          <p:cNvPr id="23"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24"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25"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Tree>
    <p:extLst>
      <p:ext uri="{BB962C8B-B14F-4D97-AF65-F5344CB8AC3E}">
        <p14:creationId xmlns:p14="http://schemas.microsoft.com/office/powerpoint/2010/main" val="199924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p:spPr>
        <p:txBody>
          <a:bodyPr wrap="none" lIns="0" tIns="0" rIns="0" bIns="0" anchor="ctr"/>
          <a:lstStyle/>
          <a:p>
            <a:pPr algn="ctr"/>
            <a:endParaRPr/>
          </a:p>
        </p:txBody>
      </p:sp>
      <p:sp>
        <p:nvSpPr>
          <p:cNvPr id="27"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28"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29" name="PlaceHolder 4"/>
          <p:cNvSpPr>
            <a:spLocks noGrp="1"/>
          </p:cNvSpPr>
          <p:nvPr>
            <p:ph type="body"/>
          </p:nvPr>
        </p:nvSpPr>
        <p:spPr>
          <a:xfrm>
            <a:off x="457200" y="3681720"/>
            <a:ext cx="8228520" cy="1896840"/>
          </a:xfrm>
          <a:prstGeom prst="rect">
            <a:avLst/>
          </a:prstGeom>
        </p:spPr>
        <p:txBody>
          <a:bodyPr wrap="none" lIns="0" tIns="0" rIns="0" bIns="0"/>
          <a:lstStyle/>
          <a:p>
            <a:endParaRPr/>
          </a:p>
        </p:txBody>
      </p:sp>
    </p:spTree>
    <p:extLst>
      <p:ext uri="{BB962C8B-B14F-4D97-AF65-F5344CB8AC3E}">
        <p14:creationId xmlns:p14="http://schemas.microsoft.com/office/powerpoint/2010/main" val="313474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tif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ti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5.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6.tif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Line 1"/>
          <p:cNvSpPr/>
          <p:nvPr/>
        </p:nvSpPr>
        <p:spPr>
          <a:xfrm>
            <a:off x="467280" y="0"/>
            <a:ext cx="0" cy="6237000"/>
          </a:xfrm>
          <a:prstGeom prst="line">
            <a:avLst/>
          </a:prstGeom>
          <a:ln w="9360">
            <a:solidFill>
              <a:srgbClr val="0D0D0D"/>
            </a:solidFill>
            <a:round/>
          </a:ln>
        </p:spPr>
      </p:sp>
      <p:sp>
        <p:nvSpPr>
          <p:cNvPr id="10" name="Line 2"/>
          <p:cNvSpPr/>
          <p:nvPr/>
        </p:nvSpPr>
        <p:spPr>
          <a:xfrm>
            <a:off x="0" y="1196640"/>
            <a:ext cx="8676360" cy="0"/>
          </a:xfrm>
          <a:prstGeom prst="line">
            <a:avLst/>
          </a:prstGeom>
          <a:ln w="9360">
            <a:solidFill>
              <a:srgbClr val="0D0D0D"/>
            </a:solidFill>
            <a:round/>
          </a:ln>
        </p:spPr>
      </p:sp>
      <p:pic>
        <p:nvPicPr>
          <p:cNvPr id="2" name="Picture 6"/>
          <p:cNvPicPr/>
          <p:nvPr/>
        </p:nvPicPr>
        <p:blipFill>
          <a:blip r:embed="rId14"/>
          <a:stretch>
            <a:fillRect/>
          </a:stretch>
        </p:blipFill>
        <p:spPr>
          <a:xfrm>
            <a:off x="6804360" y="6283800"/>
            <a:ext cx="1851480" cy="541080"/>
          </a:xfrm>
          <a:prstGeom prst="rect">
            <a:avLst/>
          </a:prstGeom>
        </p:spPr>
      </p:pic>
      <p:sp>
        <p:nvSpPr>
          <p:cNvPr id="3" name="CustomShape 3"/>
          <p:cNvSpPr/>
          <p:nvPr/>
        </p:nvSpPr>
        <p:spPr>
          <a:xfrm>
            <a:off x="0" y="1196640"/>
            <a:ext cx="8891280" cy="70920"/>
          </a:xfrm>
          <a:prstGeom prst="rect">
            <a:avLst/>
          </a:prstGeom>
          <a:solidFill>
            <a:srgbClr val="FFFFFF"/>
          </a:solidFill>
          <a:ln w="25560">
            <a:solidFill>
              <a:srgbClr val="FFFFFF"/>
            </a:solidFill>
            <a:round/>
          </a:ln>
        </p:spPr>
      </p:sp>
      <p:sp>
        <p:nvSpPr>
          <p:cNvPr id="4" name="CustomShape 4"/>
          <p:cNvSpPr/>
          <p:nvPr/>
        </p:nvSpPr>
        <p:spPr>
          <a:xfrm>
            <a:off x="395640" y="0"/>
            <a:ext cx="142920" cy="6308280"/>
          </a:xfrm>
          <a:prstGeom prst="rect">
            <a:avLst/>
          </a:prstGeom>
          <a:solidFill>
            <a:srgbClr val="FFFFFF"/>
          </a:solidFill>
          <a:ln w="25560">
            <a:solidFill>
              <a:srgbClr val="FFFFFF"/>
            </a:solidFill>
            <a:round/>
          </a:ln>
        </p:spPr>
      </p:sp>
      <p:sp>
        <p:nvSpPr>
          <p:cNvPr id="5" name="Line 5"/>
          <p:cNvSpPr/>
          <p:nvPr/>
        </p:nvSpPr>
        <p:spPr>
          <a:xfrm>
            <a:off x="0" y="2492640"/>
            <a:ext cx="8316360" cy="0"/>
          </a:xfrm>
          <a:prstGeom prst="line">
            <a:avLst/>
          </a:prstGeom>
          <a:ln w="9360">
            <a:solidFill>
              <a:srgbClr val="000000"/>
            </a:solidFill>
            <a:round/>
          </a:ln>
        </p:spPr>
      </p:sp>
      <p:sp>
        <p:nvSpPr>
          <p:cNvPr id="6" name="Line 6"/>
          <p:cNvSpPr/>
          <p:nvPr/>
        </p:nvSpPr>
        <p:spPr>
          <a:xfrm>
            <a:off x="1259280" y="0"/>
            <a:ext cx="0" cy="5949000"/>
          </a:xfrm>
          <a:prstGeom prst="line">
            <a:avLst/>
          </a:prstGeom>
          <a:ln w="9360">
            <a:solidFill>
              <a:srgbClr val="000000"/>
            </a:solidFill>
            <a:round/>
          </a:ln>
        </p:spPr>
      </p:sp>
      <p:sp>
        <p:nvSpPr>
          <p:cNvPr id="7" name="PlaceHolder 7"/>
          <p:cNvSpPr>
            <a:spLocks noGrp="1"/>
          </p:cNvSpPr>
          <p:nvPr>
            <p:ph type="title"/>
          </p:nvPr>
        </p:nvSpPr>
        <p:spPr>
          <a:xfrm>
            <a:off x="457200" y="221040"/>
            <a:ext cx="8228880" cy="1249920"/>
          </a:xfrm>
          <a:prstGeom prst="rect">
            <a:avLst/>
          </a:prstGeom>
        </p:spPr>
        <p:txBody>
          <a:bodyPr wrap="none" lIns="0" tIns="0" rIns="0" bIns="0" anchor="ctr"/>
          <a:lstStyle/>
          <a:p>
            <a:r>
              <a:rPr lang="ru-RU"/>
              <a:t>Для правки текста заголовка щелкните мышью</a:t>
            </a:r>
            <a:endParaRPr/>
          </a:p>
        </p:txBody>
      </p:sp>
      <p:sp>
        <p:nvSpPr>
          <p:cNvPr id="8" name="PlaceHolder 8"/>
          <p:cNvSpPr>
            <a:spLocks noGrp="1"/>
          </p:cNvSpPr>
          <p:nvPr>
            <p:ph type="body"/>
          </p:nvPr>
        </p:nvSpPr>
        <p:spPr>
          <a:xfrm>
            <a:off x="457200" y="1604520"/>
            <a:ext cx="8228880" cy="3976920"/>
          </a:xfrm>
          <a:prstGeom prst="rect">
            <a:avLst/>
          </a:prstGeom>
        </p:spPr>
        <p:txBody>
          <a:bodyPr wrap="none" lIns="0" tIns="0" rIns="0" bIns="0"/>
          <a:lstStyle/>
          <a:p>
            <a:pPr>
              <a:buSzPct val="25000"/>
              <a:buFont typeface="StarSymbol"/>
              <a:buChar char=""/>
            </a:pPr>
            <a:r>
              <a:rPr lang="ru-RU"/>
              <a:t>Для правки структуры щелкните мышью</a:t>
            </a:r>
            <a:endParaRPr/>
          </a:p>
          <a:p>
            <a:pPr lvl="1">
              <a:buSzPct val="25000"/>
              <a:buFont typeface="StarSymbol"/>
              <a:buChar char=""/>
            </a:pPr>
            <a:r>
              <a:rPr lang="ru-RU"/>
              <a:t>Второй уровень структуры</a:t>
            </a:r>
            <a:endParaRPr/>
          </a:p>
          <a:p>
            <a:pPr lvl="2">
              <a:buSzPct val="25000"/>
              <a:buFont typeface="StarSymbol"/>
              <a:buChar char=""/>
            </a:pPr>
            <a:r>
              <a:rPr lang="ru-RU"/>
              <a:t>Третий уровень структуры</a:t>
            </a:r>
            <a:endParaRPr/>
          </a:p>
          <a:p>
            <a:pPr lvl="3">
              <a:buSzPct val="25000"/>
              <a:buFont typeface="StarSymbol"/>
              <a:buChar char=""/>
            </a:pPr>
            <a:r>
              <a:rPr lang="ru-RU"/>
              <a:t>Четвёртый уровень структуры</a:t>
            </a:r>
            <a:endParaRPr/>
          </a:p>
          <a:p>
            <a:pPr lvl="4">
              <a:buSzPct val="25000"/>
              <a:buFont typeface="StarSymbol"/>
              <a:buChar char=""/>
            </a:pPr>
            <a:r>
              <a:rPr lang="ru-RU"/>
              <a:t>Пятый уровень структуры</a:t>
            </a:r>
            <a:endParaRPr/>
          </a:p>
          <a:p>
            <a:pPr lvl="5">
              <a:buSzPct val="25000"/>
              <a:buFont typeface="StarSymbol"/>
              <a:buChar char=""/>
            </a:pPr>
            <a:r>
              <a:rPr lang="ru-RU"/>
              <a:t>Шестой уровень структуры</a:t>
            </a:r>
            <a:endParaRPr/>
          </a:p>
          <a:p>
            <a:pPr lvl="6">
              <a:buSzPct val="25000"/>
              <a:buFont typeface="StarSymbol"/>
              <a:buChar char=""/>
            </a:pPr>
            <a:r>
              <a:rPr lang="ru-RU"/>
              <a:t>Седьмой уровень структуры</a:t>
            </a:r>
            <a:endParaRPr/>
          </a:p>
        </p:txBody>
      </p:sp>
    </p:spTree>
    <p:extLst>
      <p:ext uri="{BB962C8B-B14F-4D97-AF65-F5344CB8AC3E}">
        <p14:creationId xmlns:p14="http://schemas.microsoft.com/office/powerpoint/2010/main" val="3701452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04664"/>
            <a:ext cx="8229600" cy="720080"/>
          </a:xfrm>
          <a:prstGeom prst="rect">
            <a:avLst/>
          </a:prstGeom>
        </p:spPr>
        <p:txBody>
          <a:bodyPr vert="horz" lIns="91440" tIns="45720" rIns="91440" bIns="45720" rtlCol="0" anchor="ctr">
            <a:normAutofit/>
          </a:bodyPr>
          <a:lstStyle/>
          <a:p>
            <a:r>
              <a:rPr lang="en-US" dirty="0" smtClean="0"/>
              <a:t>Click to edit Master title style</a:t>
            </a:r>
            <a:endParaRPr lang="sv-SE" dirty="0"/>
          </a:p>
        </p:txBody>
      </p:sp>
      <p:sp>
        <p:nvSpPr>
          <p:cNvPr id="3" name="Text Placeholder 2"/>
          <p:cNvSpPr>
            <a:spLocks noGrp="1"/>
          </p:cNvSpPr>
          <p:nvPr>
            <p:ph type="body" idx="1"/>
          </p:nvPr>
        </p:nvSpPr>
        <p:spPr>
          <a:xfrm>
            <a:off x="467544" y="126876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AD16A-8099-4950-961B-E52F1FF4F3CC}" type="datetimeFigureOut">
              <a:rPr lang="sv-SE" smtClean="0">
                <a:solidFill>
                  <a:prstClr val="black">
                    <a:tint val="75000"/>
                  </a:prstClr>
                </a:solidFill>
              </a:rPr>
              <a:pPr/>
              <a:t>2014-05-26</a:t>
            </a:fld>
            <a:endParaRPr lang="sv-SE"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EC261-C26E-43DE-ADFF-8791023D1E84}" type="slidenum">
              <a:rPr lang="sv-SE" smtClean="0">
                <a:solidFill>
                  <a:prstClr val="black">
                    <a:tint val="75000"/>
                  </a:prstClr>
                </a:solidFill>
              </a:rPr>
              <a:pPr/>
              <a:t>‹#›</a:t>
            </a:fld>
            <a:endParaRPr lang="sv-SE" dirty="0">
              <a:solidFill>
                <a:prstClr val="black">
                  <a:tint val="75000"/>
                </a:prstClr>
              </a:solidFill>
            </a:endParaRPr>
          </a:p>
        </p:txBody>
      </p:sp>
      <p:cxnSp>
        <p:nvCxnSpPr>
          <p:cNvPr id="9" name="Straight Connector 8"/>
          <p:cNvCxnSpPr/>
          <p:nvPr/>
        </p:nvCxnSpPr>
        <p:spPr>
          <a:xfrm rot="5400000">
            <a:off x="-2651112" y="3118656"/>
            <a:ext cx="6237312"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196752"/>
            <a:ext cx="8676456"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308304" y="6237312"/>
            <a:ext cx="1380709" cy="407861"/>
          </a:xfrm>
          <a:prstGeom prst="rect">
            <a:avLst/>
          </a:prstGeom>
        </p:spPr>
      </p:pic>
    </p:spTree>
    <p:extLst>
      <p:ext uri="{BB962C8B-B14F-4D97-AF65-F5344CB8AC3E}">
        <p14:creationId xmlns:p14="http://schemas.microsoft.com/office/powerpoint/2010/main" val="21597805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l" defTabSz="914400" rtl="0" eaLnBrk="1" latinLnBrk="0" hangingPunct="1">
        <a:spcBef>
          <a:spcPct val="0"/>
        </a:spcBef>
        <a:buNone/>
        <a:defRPr sz="3200" b="1" i="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04664"/>
            <a:ext cx="8229600" cy="72008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67544" y="126876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defRPr/>
            </a:pPr>
            <a:fld id="{15E58A10-1CAA-0645-9385-BA5AEE1F7C84}" type="datetime1">
              <a:rPr lang="en-US" smtClean="0">
                <a:solidFill>
                  <a:prstClr val="black">
                    <a:tint val="75000"/>
                  </a:prstClr>
                </a:solidFill>
                <a:latin typeface="Arial" charset="0"/>
                <a:ea typeface="MS PGothic" charset="0"/>
              </a:rPr>
              <a:pPr defTabSz="457200" fontAlgn="base">
                <a:spcBef>
                  <a:spcPct val="0"/>
                </a:spcBef>
                <a:spcAft>
                  <a:spcPct val="0"/>
                </a:spcAft>
                <a:defRPr/>
              </a:pPr>
              <a:t>5/26/2014</a:t>
            </a:fld>
            <a:endParaRPr lang="en-US">
              <a:solidFill>
                <a:prstClr val="black">
                  <a:tint val="75000"/>
                </a:prstClr>
              </a:solidFill>
              <a:latin typeface="Arial" charset="0"/>
              <a:ea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defRPr/>
            </a:pPr>
            <a:endParaRPr lang="en-US">
              <a:solidFill>
                <a:prstClr val="black">
                  <a:tint val="75000"/>
                </a:prstClr>
              </a:solidFill>
              <a:latin typeface="Arial" charset="0"/>
              <a:ea typeface="MS PGothic" charset="0"/>
            </a:endParaRPr>
          </a:p>
        </p:txBody>
      </p:sp>
      <p:sp>
        <p:nvSpPr>
          <p:cNvPr id="6" name="Slide Number Placeholder 5"/>
          <p:cNvSpPr>
            <a:spLocks noGrp="1"/>
          </p:cNvSpPr>
          <p:nvPr>
            <p:ph type="sldNum" sz="quarter" idx="4"/>
          </p:nvPr>
        </p:nvSpPr>
        <p:spPr>
          <a:xfrm>
            <a:off x="690289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defRPr/>
            </a:pPr>
            <a:endParaRPr lang="en-US">
              <a:solidFill>
                <a:prstClr val="black">
                  <a:tint val="75000"/>
                </a:prstClr>
              </a:solidFill>
              <a:latin typeface="Arial" charset="0"/>
              <a:ea typeface="MS PGothic" charset="0"/>
            </a:endParaRPr>
          </a:p>
        </p:txBody>
      </p:sp>
      <p:cxnSp>
        <p:nvCxnSpPr>
          <p:cNvPr id="9" name="Straight Connector 8"/>
          <p:cNvCxnSpPr/>
          <p:nvPr/>
        </p:nvCxnSpPr>
        <p:spPr>
          <a:xfrm rot="5400000">
            <a:off x="-2651112" y="3118656"/>
            <a:ext cx="6237312"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196752"/>
            <a:ext cx="8676456"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skoltech-logo copy.tiff"/>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804248" y="6283798"/>
            <a:ext cx="1852488" cy="542273"/>
          </a:xfrm>
          <a:prstGeom prst="rect">
            <a:avLst/>
          </a:prstGeom>
        </p:spPr>
      </p:pic>
      <p:pic>
        <p:nvPicPr>
          <p:cNvPr id="10" name="Picture 9" descr="skoltech-logo.tif"/>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6635750" y="6189980"/>
            <a:ext cx="2171700" cy="647700"/>
          </a:xfrm>
          <a:prstGeom prst="rect">
            <a:avLst/>
          </a:prstGeom>
        </p:spPr>
      </p:pic>
    </p:spTree>
    <p:extLst>
      <p:ext uri="{BB962C8B-B14F-4D97-AF65-F5344CB8AC3E}">
        <p14:creationId xmlns:p14="http://schemas.microsoft.com/office/powerpoint/2010/main" val="46442394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spcBef>
          <a:spcPct val="0"/>
        </a:spcBef>
        <a:buNone/>
        <a:defRPr sz="3200" b="1" i="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9425" y="284163"/>
            <a:ext cx="7064375" cy="706437"/>
          </a:xfrm>
          <a:prstGeom prst="rect">
            <a:avLst/>
          </a:prstGeom>
          <a:noFill/>
          <a:ln>
            <a:noFill/>
          </a:ln>
          <a:effectLst/>
          <a:extLst>
            <a:ext uri="{909E8E84-426E-40DD-AFC4-6F175D3DCCD1}">
              <a14:hiddenFill xmlns:a14="http://schemas.microsoft.com/office/drawing/2010/main">
                <a:solidFill>
                  <a:srgbClr val="9933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a:t>
            </a:r>
            <a:r>
              <a:rPr lang="en-US" dirty="0" smtClean="0"/>
              <a:t>title</a:t>
            </a:r>
            <a:endParaRPr lang="en-US" dirty="0"/>
          </a:p>
        </p:txBody>
      </p:sp>
      <p:sp>
        <p:nvSpPr>
          <p:cNvPr id="1027" name="Rectangle 3"/>
          <p:cNvSpPr>
            <a:spLocks noGrp="1" noChangeArrowheads="1"/>
          </p:cNvSpPr>
          <p:nvPr>
            <p:ph type="body" idx="1"/>
          </p:nvPr>
        </p:nvSpPr>
        <p:spPr bwMode="auto">
          <a:xfrm>
            <a:off x="457200" y="1295400"/>
            <a:ext cx="722153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35" name="Rectangle 11"/>
          <p:cNvSpPr>
            <a:spLocks noGrp="1" noChangeArrowheads="1"/>
          </p:cNvSpPr>
          <p:nvPr>
            <p:ph type="sldNum" sz="quarter" idx="4"/>
          </p:nvPr>
        </p:nvSpPr>
        <p:spPr bwMode="auto">
          <a:xfrm>
            <a:off x="381000" y="6477000"/>
            <a:ext cx="2084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eaLnBrk="0" fontAlgn="base" hangingPunct="0">
              <a:spcBef>
                <a:spcPct val="0"/>
              </a:spcBef>
              <a:spcAft>
                <a:spcPct val="0"/>
              </a:spcAft>
            </a:pPr>
            <a:r>
              <a:rPr lang="en-US" dirty="0">
                <a:solidFill>
                  <a:srgbClr val="000000"/>
                </a:solidFill>
              </a:rPr>
              <a:t>April, 2012  |   Page </a:t>
            </a:r>
            <a:fld id="{437D05C5-2415-424A-804C-9719BC28B6AC}" type="slidenum">
              <a:rPr lang="en-US">
                <a:solidFill>
                  <a:srgbClr val="000000"/>
                </a:solidFill>
              </a:rPr>
              <a:pPr eaLnBrk="0" fontAlgn="base" hangingPunct="0">
                <a:spcBef>
                  <a:spcPct val="0"/>
                </a:spcBef>
                <a:spcAft>
                  <a:spcPct val="0"/>
                </a:spcAft>
              </a:pPr>
              <a:t>‹#›</a:t>
            </a:fld>
            <a:endParaRPr lang="en-US" dirty="0">
              <a:solidFill>
                <a:srgbClr val="000000"/>
              </a:solidFill>
            </a:endParaRPr>
          </a:p>
        </p:txBody>
      </p:sp>
      <p:sp>
        <p:nvSpPr>
          <p:cNvPr id="22" name="Line 8"/>
          <p:cNvSpPr>
            <a:spLocks noChangeShapeType="1"/>
          </p:cNvSpPr>
          <p:nvPr/>
        </p:nvSpPr>
        <p:spPr bwMode="auto">
          <a:xfrm>
            <a:off x="533400" y="1143000"/>
            <a:ext cx="8077200" cy="0"/>
          </a:xfrm>
          <a:prstGeom prst="line">
            <a:avLst/>
          </a:prstGeom>
          <a:noFill/>
          <a:ln w="25400">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sz="2400" dirty="0">
              <a:solidFill>
                <a:srgbClr val="000000"/>
              </a:solidFill>
              <a:latin typeface="Times" charset="0"/>
            </a:endParaRPr>
          </a:p>
        </p:txBody>
      </p:sp>
      <p:sp>
        <p:nvSpPr>
          <p:cNvPr id="1031" name="Rectangle 2"/>
          <p:cNvSpPr>
            <a:spLocks noChangeArrowheads="1"/>
          </p:cNvSpPr>
          <p:nvPr/>
        </p:nvSpPr>
        <p:spPr bwMode="auto">
          <a:xfrm>
            <a:off x="-76200" y="0"/>
            <a:ext cx="381000" cy="6248400"/>
          </a:xfrm>
          <a:prstGeom prst="rect">
            <a:avLst/>
          </a:prstGeom>
          <a:solidFill>
            <a:srgbClr val="8E9B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ru-RU" sz="2400" dirty="0">
              <a:solidFill>
                <a:srgbClr val="000000"/>
              </a:solidFill>
              <a:latin typeface="Times" charset="0"/>
            </a:endParaRPr>
          </a:p>
        </p:txBody>
      </p:sp>
      <p:pic>
        <p:nvPicPr>
          <p:cNvPr id="1033" name="Picture 9" descr="C:\Users\Admin\Downloads\skoltech-logo (2).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772400" y="6400800"/>
            <a:ext cx="1066800" cy="30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51866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hf hdr="0" ftr="0" dt="0"/>
  <p:txStyles>
    <p:titleStyle>
      <a:lvl1pPr algn="l" rtl="0" eaLnBrk="1" fontAlgn="base" hangingPunct="1">
        <a:lnSpc>
          <a:spcPts val="4000"/>
        </a:lnSpc>
        <a:spcBef>
          <a:spcPct val="0"/>
        </a:spcBef>
        <a:spcAft>
          <a:spcPct val="0"/>
        </a:spcAft>
        <a:defRPr sz="3000" b="1">
          <a:solidFill>
            <a:srgbClr val="595959"/>
          </a:solidFill>
          <a:latin typeface="+mj-lt"/>
          <a:ea typeface="MS PGothic" pitchFamily="34" charset="-128"/>
          <a:cs typeface="ＭＳ Ｐゴシック" charset="0"/>
        </a:defRPr>
      </a:lvl1pPr>
      <a:lvl2pPr algn="l" rtl="0" eaLnBrk="1" fontAlgn="base" hangingPunct="1">
        <a:lnSpc>
          <a:spcPts val="4000"/>
        </a:lnSpc>
        <a:spcBef>
          <a:spcPct val="0"/>
        </a:spcBef>
        <a:spcAft>
          <a:spcPct val="0"/>
        </a:spcAft>
        <a:defRPr sz="3000" b="1">
          <a:solidFill>
            <a:srgbClr val="595959"/>
          </a:solidFill>
          <a:latin typeface="Arial" charset="0"/>
          <a:ea typeface="MS PGothic" pitchFamily="34" charset="-128"/>
          <a:cs typeface="ＭＳ Ｐゴシック" charset="0"/>
        </a:defRPr>
      </a:lvl2pPr>
      <a:lvl3pPr algn="l" rtl="0" eaLnBrk="1" fontAlgn="base" hangingPunct="1">
        <a:lnSpc>
          <a:spcPts val="4000"/>
        </a:lnSpc>
        <a:spcBef>
          <a:spcPct val="0"/>
        </a:spcBef>
        <a:spcAft>
          <a:spcPct val="0"/>
        </a:spcAft>
        <a:defRPr sz="3000" b="1">
          <a:solidFill>
            <a:srgbClr val="595959"/>
          </a:solidFill>
          <a:latin typeface="Arial" charset="0"/>
          <a:ea typeface="MS PGothic" pitchFamily="34" charset="-128"/>
          <a:cs typeface="ＭＳ Ｐゴシック" charset="0"/>
        </a:defRPr>
      </a:lvl3pPr>
      <a:lvl4pPr algn="l" rtl="0" eaLnBrk="1" fontAlgn="base" hangingPunct="1">
        <a:lnSpc>
          <a:spcPts val="4000"/>
        </a:lnSpc>
        <a:spcBef>
          <a:spcPct val="0"/>
        </a:spcBef>
        <a:spcAft>
          <a:spcPct val="0"/>
        </a:spcAft>
        <a:defRPr sz="3000" b="1">
          <a:solidFill>
            <a:srgbClr val="595959"/>
          </a:solidFill>
          <a:latin typeface="Arial" charset="0"/>
          <a:ea typeface="MS PGothic" pitchFamily="34" charset="-128"/>
          <a:cs typeface="ＭＳ Ｐゴシック" charset="0"/>
        </a:defRPr>
      </a:lvl4pPr>
      <a:lvl5pPr algn="l" rtl="0" eaLnBrk="1" fontAlgn="base" hangingPunct="1">
        <a:lnSpc>
          <a:spcPts val="4000"/>
        </a:lnSpc>
        <a:spcBef>
          <a:spcPct val="0"/>
        </a:spcBef>
        <a:spcAft>
          <a:spcPct val="0"/>
        </a:spcAft>
        <a:defRPr sz="3000" b="1">
          <a:solidFill>
            <a:srgbClr val="595959"/>
          </a:solidFill>
          <a:latin typeface="Arial" charset="0"/>
          <a:ea typeface="MS PGothic" pitchFamily="34" charset="-128"/>
          <a:cs typeface="ＭＳ Ｐゴシック" charset="0"/>
        </a:defRPr>
      </a:lvl5pPr>
      <a:lvl6pPr marL="457200" algn="l" rtl="0" eaLnBrk="1" fontAlgn="base" hangingPunct="1">
        <a:lnSpc>
          <a:spcPts val="4000"/>
        </a:lnSpc>
        <a:spcBef>
          <a:spcPct val="0"/>
        </a:spcBef>
        <a:spcAft>
          <a:spcPct val="0"/>
        </a:spcAft>
        <a:defRPr sz="3400" b="1">
          <a:solidFill>
            <a:srgbClr val="993333"/>
          </a:solidFill>
          <a:latin typeface="Arial" charset="0"/>
          <a:ea typeface="ＭＳ Ｐゴシック" charset="0"/>
        </a:defRPr>
      </a:lvl6pPr>
      <a:lvl7pPr marL="914400" algn="l" rtl="0" eaLnBrk="1" fontAlgn="base" hangingPunct="1">
        <a:lnSpc>
          <a:spcPts val="4000"/>
        </a:lnSpc>
        <a:spcBef>
          <a:spcPct val="0"/>
        </a:spcBef>
        <a:spcAft>
          <a:spcPct val="0"/>
        </a:spcAft>
        <a:defRPr sz="3400" b="1">
          <a:solidFill>
            <a:srgbClr val="993333"/>
          </a:solidFill>
          <a:latin typeface="Arial" charset="0"/>
          <a:ea typeface="ＭＳ Ｐゴシック" charset="0"/>
        </a:defRPr>
      </a:lvl7pPr>
      <a:lvl8pPr marL="1371600" algn="l" rtl="0" eaLnBrk="1" fontAlgn="base" hangingPunct="1">
        <a:lnSpc>
          <a:spcPts val="4000"/>
        </a:lnSpc>
        <a:spcBef>
          <a:spcPct val="0"/>
        </a:spcBef>
        <a:spcAft>
          <a:spcPct val="0"/>
        </a:spcAft>
        <a:defRPr sz="3400" b="1">
          <a:solidFill>
            <a:srgbClr val="993333"/>
          </a:solidFill>
          <a:latin typeface="Arial" charset="0"/>
          <a:ea typeface="ＭＳ Ｐゴシック" charset="0"/>
        </a:defRPr>
      </a:lvl8pPr>
      <a:lvl9pPr marL="1828800" algn="l" rtl="0" eaLnBrk="1" fontAlgn="base" hangingPunct="1">
        <a:lnSpc>
          <a:spcPts val="4000"/>
        </a:lnSpc>
        <a:spcBef>
          <a:spcPct val="0"/>
        </a:spcBef>
        <a:spcAft>
          <a:spcPct val="0"/>
        </a:spcAft>
        <a:defRPr sz="3400" b="1">
          <a:solidFill>
            <a:srgbClr val="993333"/>
          </a:solidFill>
          <a:latin typeface="Arial" charset="0"/>
          <a:ea typeface="ＭＳ Ｐゴシック" charset="0"/>
        </a:defRPr>
      </a:lvl9pPr>
    </p:titleStyle>
    <p:bodyStyle>
      <a:lvl1pPr marL="342900" indent="-342900" algn="l" rtl="0" eaLnBrk="1" fontAlgn="base" hangingPunct="1">
        <a:lnSpc>
          <a:spcPts val="2700"/>
        </a:lnSpc>
        <a:spcBef>
          <a:spcPct val="0"/>
        </a:spcBef>
        <a:spcAft>
          <a:spcPts val="1400"/>
        </a:spcAft>
        <a:buClr>
          <a:srgbClr val="9FAD28"/>
        </a:buClr>
        <a:buFont typeface="Lucida Grande" charset="0"/>
        <a:buChar char="➜"/>
        <a:defRPr sz="2300">
          <a:solidFill>
            <a:schemeClr val="tx1"/>
          </a:solidFill>
          <a:latin typeface="+mj-lt"/>
          <a:ea typeface="MS PGothic" pitchFamily="34" charset="-128"/>
          <a:cs typeface="ＭＳ Ｐゴシック" charset="0"/>
        </a:defRPr>
      </a:lvl1pPr>
      <a:lvl2pPr marL="800100" indent="-342900" algn="l" rtl="0" eaLnBrk="1" fontAlgn="base" hangingPunct="1">
        <a:lnSpc>
          <a:spcPts val="2800"/>
        </a:lnSpc>
        <a:spcBef>
          <a:spcPct val="0"/>
        </a:spcBef>
        <a:spcAft>
          <a:spcPts val="1400"/>
        </a:spcAft>
        <a:buClr>
          <a:srgbClr val="9FAD28"/>
        </a:buClr>
        <a:buFont typeface="Lucida Grande" charset="0"/>
        <a:buChar char="➜"/>
        <a:defRPr sz="2300">
          <a:solidFill>
            <a:schemeClr val="tx1"/>
          </a:solidFill>
          <a:latin typeface="+mj-lt"/>
          <a:ea typeface="MS PGothic" pitchFamily="34" charset="-128"/>
        </a:defRPr>
      </a:lvl2pPr>
      <a:lvl3pPr marL="1257300" indent="-342900" algn="l" rtl="0" eaLnBrk="1" fontAlgn="base" hangingPunct="1">
        <a:spcBef>
          <a:spcPct val="20000"/>
        </a:spcBef>
        <a:spcAft>
          <a:spcPct val="0"/>
        </a:spcAft>
        <a:buClr>
          <a:srgbClr val="9FAD28"/>
        </a:buClr>
        <a:buFont typeface="Lucida Grande" charset="0"/>
        <a:buChar char="➜"/>
        <a:defRPr sz="2300">
          <a:solidFill>
            <a:schemeClr val="tx1"/>
          </a:solidFill>
          <a:latin typeface="+mj-lt"/>
          <a:ea typeface="MS PGothic" pitchFamily="34" charset="-128"/>
        </a:defRPr>
      </a:lvl3pPr>
      <a:lvl4pPr marL="1714500" indent="-342900" algn="l" rtl="0" eaLnBrk="1" fontAlgn="base" hangingPunct="1">
        <a:spcBef>
          <a:spcPct val="20000"/>
        </a:spcBef>
        <a:spcAft>
          <a:spcPct val="0"/>
        </a:spcAft>
        <a:buClr>
          <a:srgbClr val="9FAD28"/>
        </a:buClr>
        <a:buFont typeface="Lucida Grande" charset="0"/>
        <a:buChar char="➜"/>
        <a:defRPr sz="2300">
          <a:solidFill>
            <a:schemeClr val="tx1"/>
          </a:solidFill>
          <a:latin typeface="+mj-lt"/>
          <a:ea typeface="MS PGothic" pitchFamily="34" charset="-128"/>
        </a:defRPr>
      </a:lvl4pPr>
      <a:lvl5pPr marL="2171700" indent="-342900" algn="l" rtl="0" eaLnBrk="1" fontAlgn="base" hangingPunct="1">
        <a:spcBef>
          <a:spcPct val="20000"/>
        </a:spcBef>
        <a:spcAft>
          <a:spcPct val="0"/>
        </a:spcAft>
        <a:buClr>
          <a:srgbClr val="9FAD28"/>
        </a:buClr>
        <a:buFont typeface="Lucida Grande" charset="0"/>
        <a:buChar char="➜"/>
        <a:defRPr sz="2300">
          <a:solidFill>
            <a:schemeClr val="tx1"/>
          </a:solidFill>
          <a:latin typeface="+mj-lt"/>
          <a:ea typeface="MS PGothic" pitchFamily="34" charset="-128"/>
        </a:defRPr>
      </a:lvl5pPr>
      <a:lvl6pPr marL="2514600" indent="-228600" algn="l" rtl="0" eaLnBrk="1" fontAlgn="base" hangingPunct="1">
        <a:spcBef>
          <a:spcPct val="20000"/>
        </a:spcBef>
        <a:spcAft>
          <a:spcPct val="0"/>
        </a:spcAft>
        <a:buChar char="»"/>
        <a:defRPr sz="2300">
          <a:solidFill>
            <a:schemeClr val="tx1"/>
          </a:solidFill>
          <a:latin typeface="+mn-lt"/>
          <a:ea typeface="+mn-ea"/>
        </a:defRPr>
      </a:lvl6pPr>
      <a:lvl7pPr marL="2971800" indent="-228600" algn="l" rtl="0" eaLnBrk="1" fontAlgn="base" hangingPunct="1">
        <a:spcBef>
          <a:spcPct val="20000"/>
        </a:spcBef>
        <a:spcAft>
          <a:spcPct val="0"/>
        </a:spcAft>
        <a:buChar char="»"/>
        <a:defRPr sz="2300">
          <a:solidFill>
            <a:schemeClr val="tx1"/>
          </a:solidFill>
          <a:latin typeface="+mn-lt"/>
          <a:ea typeface="+mn-ea"/>
        </a:defRPr>
      </a:lvl7pPr>
      <a:lvl8pPr marL="3429000" indent="-228600" algn="l" rtl="0" eaLnBrk="1" fontAlgn="base" hangingPunct="1">
        <a:spcBef>
          <a:spcPct val="20000"/>
        </a:spcBef>
        <a:spcAft>
          <a:spcPct val="0"/>
        </a:spcAft>
        <a:buChar char="»"/>
        <a:defRPr sz="2300">
          <a:solidFill>
            <a:schemeClr val="tx1"/>
          </a:solidFill>
          <a:latin typeface="+mn-lt"/>
          <a:ea typeface="+mn-ea"/>
        </a:defRPr>
      </a:lvl8pPr>
      <a:lvl9pPr marL="3886200" indent="-228600" algn="l" rtl="0" eaLnBrk="1" fontAlgn="base" hangingPunct="1">
        <a:spcBef>
          <a:spcPct val="20000"/>
        </a:spcBef>
        <a:spcAft>
          <a:spcPct val="0"/>
        </a:spcAft>
        <a:buChar char="»"/>
        <a:defRPr sz="23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04664"/>
            <a:ext cx="8229600" cy="720080"/>
          </a:xfrm>
          <a:prstGeom prst="rect">
            <a:avLst/>
          </a:prstGeom>
        </p:spPr>
        <p:txBody>
          <a:bodyPr vert="horz" lIns="91440" tIns="45720" rIns="91440" bIns="45720" rtlCol="0" anchor="ctr">
            <a:normAutofit/>
          </a:bodyPr>
          <a:lstStyle/>
          <a:p>
            <a:r>
              <a:rPr lang="en-US" dirty="0" smtClean="0"/>
              <a:t>Click to edit Master title style</a:t>
            </a:r>
            <a:endParaRPr lang="sv-SE" dirty="0"/>
          </a:p>
        </p:txBody>
      </p:sp>
      <p:sp>
        <p:nvSpPr>
          <p:cNvPr id="3" name="Text Placeholder 2"/>
          <p:cNvSpPr>
            <a:spLocks noGrp="1"/>
          </p:cNvSpPr>
          <p:nvPr>
            <p:ph type="body" idx="1"/>
          </p:nvPr>
        </p:nvSpPr>
        <p:spPr>
          <a:xfrm>
            <a:off x="467544" y="126876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B4C01-9847-3E42-9A39-FCC9F6B8C49B}" type="datetime1">
              <a:rPr lang="ru-RU" smtClean="0">
                <a:solidFill>
                  <a:prstClr val="black">
                    <a:tint val="75000"/>
                  </a:prstClr>
                </a:solidFill>
              </a:rPr>
              <a:pPr/>
              <a:t>26.05.2014</a:t>
            </a:fld>
            <a:endParaRPr lang="sv-SE"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dirty="0" smtClean="0">
                <a:solidFill>
                  <a:prstClr val="black">
                    <a:tint val="75000"/>
                  </a:prstClr>
                </a:solidFill>
              </a:rPr>
              <a:t>SkTech Internal Document do not distribute </a:t>
            </a:r>
            <a:endParaRPr lang="sv-SE" dirty="0">
              <a:solidFill>
                <a:prstClr val="black">
                  <a:tint val="75000"/>
                </a:prstClr>
              </a:solidFill>
            </a:endParaRPr>
          </a:p>
        </p:txBody>
      </p:sp>
      <p:sp>
        <p:nvSpPr>
          <p:cNvPr id="6" name="Slide Number Placeholder 5"/>
          <p:cNvSpPr>
            <a:spLocks noGrp="1"/>
          </p:cNvSpPr>
          <p:nvPr>
            <p:ph type="sldNum" sz="quarter" idx="4"/>
          </p:nvPr>
        </p:nvSpPr>
        <p:spPr>
          <a:xfrm>
            <a:off x="690289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08F99-7B96-5342-8028-761C43C4361B}" type="slidenum">
              <a:rPr lang="sv-SE" smtClean="0">
                <a:solidFill>
                  <a:prstClr val="black">
                    <a:tint val="75000"/>
                  </a:prstClr>
                </a:solidFill>
              </a:rPr>
              <a:pPr/>
              <a:t>‹#›</a:t>
            </a:fld>
            <a:endParaRPr lang="sv-SE" dirty="0">
              <a:solidFill>
                <a:prstClr val="black">
                  <a:tint val="75000"/>
                </a:prstClr>
              </a:solidFill>
            </a:endParaRPr>
          </a:p>
        </p:txBody>
      </p:sp>
      <p:cxnSp>
        <p:nvCxnSpPr>
          <p:cNvPr id="9" name="Straight Connector 8"/>
          <p:cNvCxnSpPr/>
          <p:nvPr/>
        </p:nvCxnSpPr>
        <p:spPr>
          <a:xfrm rot="5400000">
            <a:off x="-2651112" y="3118656"/>
            <a:ext cx="6237312"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196752"/>
            <a:ext cx="8676456"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skoltech-logo copy.tiff"/>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804248" y="6283798"/>
            <a:ext cx="1852488" cy="542273"/>
          </a:xfrm>
          <a:prstGeom prst="rect">
            <a:avLst/>
          </a:prstGeom>
        </p:spPr>
      </p:pic>
    </p:spTree>
    <p:extLst>
      <p:ext uri="{BB962C8B-B14F-4D97-AF65-F5344CB8AC3E}">
        <p14:creationId xmlns:p14="http://schemas.microsoft.com/office/powerpoint/2010/main" val="332245373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defTabSz="914400" rtl="0" eaLnBrk="1" latinLnBrk="0" hangingPunct="1">
        <a:spcBef>
          <a:spcPct val="0"/>
        </a:spcBef>
        <a:buNone/>
        <a:defRPr sz="3200" b="1" i="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image" Target="../media/image37.jpeg"/><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3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1331640" y="692640"/>
            <a:ext cx="7123320" cy="1974360"/>
          </a:xfrm>
          <a:prstGeom prst="rect">
            <a:avLst/>
          </a:prstGeom>
        </p:spPr>
        <p:txBody>
          <a:bodyPr lIns="90000" tIns="45000" rIns="90000" bIns="45000" anchor="ctr"/>
          <a:lstStyle/>
          <a:p>
            <a:r>
              <a:rPr lang="ru-RU" sz="4000" b="1" dirty="0">
                <a:solidFill>
                  <a:srgbClr val="000000"/>
                </a:solidFill>
                <a:latin typeface="Calibri"/>
              </a:rPr>
              <a:t>Skol</a:t>
            </a:r>
            <a:r>
              <a:rPr lang="ru-RU" sz="4000" b="1" dirty="0">
                <a:solidFill>
                  <a:srgbClr val="C7D83E"/>
                </a:solidFill>
                <a:latin typeface="Calibri"/>
              </a:rPr>
              <a:t>tech</a:t>
            </a:r>
            <a:endParaRPr dirty="0">
              <a:solidFill>
                <a:prstClr val="black"/>
              </a:solidFill>
            </a:endParaRPr>
          </a:p>
          <a:p>
            <a:r>
              <a:rPr lang="en-US" sz="2800" b="1" dirty="0">
                <a:solidFill>
                  <a:srgbClr val="EEECE1">
                    <a:lumMod val="50000"/>
                  </a:srgbClr>
                </a:solidFill>
                <a:latin typeface="Calibri"/>
              </a:rPr>
              <a:t>Education for </a:t>
            </a:r>
            <a:r>
              <a:rPr lang="en-US" sz="2800" b="1" dirty="0">
                <a:solidFill>
                  <a:srgbClr val="EEECE1">
                    <a:lumMod val="50000"/>
                  </a:srgbClr>
                </a:solidFill>
                <a:latin typeface="Calibri"/>
              </a:rPr>
              <a:t>Innovation</a:t>
            </a:r>
            <a:endParaRPr sz="2800" dirty="0">
              <a:solidFill>
                <a:srgbClr val="EEECE1">
                  <a:lumMod val="50000"/>
                </a:srgbClr>
              </a:solidFill>
            </a:endParaRPr>
          </a:p>
          <a:p>
            <a:endParaRPr dirty="0">
              <a:solidFill>
                <a:prstClr val="black"/>
              </a:solidFill>
            </a:endParaRPr>
          </a:p>
        </p:txBody>
      </p:sp>
      <p:sp>
        <p:nvSpPr>
          <p:cNvPr id="160" name="CustomShape 2"/>
          <p:cNvSpPr/>
          <p:nvPr/>
        </p:nvSpPr>
        <p:spPr>
          <a:xfrm>
            <a:off x="1386720" y="3124200"/>
            <a:ext cx="6399720" cy="1828800"/>
          </a:xfrm>
          <a:prstGeom prst="rect">
            <a:avLst/>
          </a:prstGeom>
          <a:solidFill>
            <a:schemeClr val="accent3">
              <a:lumMod val="40000"/>
              <a:lumOff val="60000"/>
            </a:schemeClr>
          </a:solidFill>
        </p:spPr>
        <p:txBody>
          <a:bodyPr lIns="90000" tIns="45000" rIns="90000" bIns="45000"/>
          <a:lstStyle/>
          <a:p>
            <a:r>
              <a:rPr lang="ru-RU" sz="2000" b="1" dirty="0" err="1">
                <a:solidFill>
                  <a:srgbClr val="4F81BD">
                    <a:lumMod val="75000"/>
                  </a:srgbClr>
                </a:solidFill>
                <a:latin typeface="Calibri"/>
              </a:rPr>
              <a:t>Dr</a:t>
            </a:r>
            <a:r>
              <a:rPr lang="ru-RU" sz="2000" b="1" dirty="0">
                <a:solidFill>
                  <a:srgbClr val="4F81BD">
                    <a:lumMod val="75000"/>
                  </a:srgbClr>
                </a:solidFill>
                <a:latin typeface="Calibri"/>
              </a:rPr>
              <a:t>. Maxim Kiselev</a:t>
            </a:r>
            <a:endParaRPr lang="en-US" sz="2000" b="1" dirty="0">
              <a:solidFill>
                <a:srgbClr val="4F81BD">
                  <a:lumMod val="75000"/>
                </a:srgbClr>
              </a:solidFill>
              <a:latin typeface="Calibri"/>
            </a:endParaRPr>
          </a:p>
          <a:p>
            <a:endParaRPr lang="en-US" sz="2000" b="1" dirty="0">
              <a:solidFill>
                <a:srgbClr val="898989"/>
              </a:solidFill>
              <a:latin typeface="Calibri"/>
            </a:endParaRPr>
          </a:p>
          <a:p>
            <a:r>
              <a:rPr lang="en-US" sz="2000" b="1" dirty="0">
                <a:solidFill>
                  <a:srgbClr val="4BACC6">
                    <a:lumMod val="75000"/>
                  </a:srgbClr>
                </a:solidFill>
                <a:latin typeface="Calibri"/>
              </a:rPr>
              <a:t>Global Technology Symposium </a:t>
            </a:r>
          </a:p>
          <a:p>
            <a:r>
              <a:rPr lang="en-US" sz="2000" b="1" dirty="0">
                <a:solidFill>
                  <a:srgbClr val="4BACC6">
                    <a:lumMod val="75000"/>
                  </a:srgbClr>
                </a:solidFill>
                <a:latin typeface="Calibri"/>
              </a:rPr>
              <a:t>San-Mateo</a:t>
            </a:r>
          </a:p>
          <a:p>
            <a:r>
              <a:rPr lang="en-US" sz="2000" b="1" dirty="0">
                <a:solidFill>
                  <a:srgbClr val="4BACC6">
                    <a:lumMod val="75000"/>
                  </a:srgbClr>
                </a:solidFill>
                <a:latin typeface="Calibri"/>
              </a:rPr>
              <a:t>March 26-28, 2014</a:t>
            </a:r>
          </a:p>
          <a:p>
            <a:endParaRPr lang="en-US" sz="2400" dirty="0">
              <a:solidFill>
                <a:srgbClr val="898989"/>
              </a:solidFill>
              <a:latin typeface="Calibri"/>
            </a:endParaRPr>
          </a:p>
          <a:p>
            <a:endParaRPr lang="en-US" sz="2400" dirty="0">
              <a:solidFill>
                <a:srgbClr val="898989"/>
              </a:solidFill>
              <a:latin typeface="Calibri"/>
            </a:endParaRPr>
          </a:p>
          <a:p>
            <a:endParaRPr dirty="0">
              <a:solidFill>
                <a:prstClr val="black"/>
              </a:solidFill>
            </a:endParaRPr>
          </a:p>
          <a:p>
            <a:endParaRPr dirty="0">
              <a:solidFill>
                <a:prstClr val="black"/>
              </a:solidFill>
            </a:endParaRPr>
          </a:p>
        </p:txBody>
      </p:sp>
      <p:pic>
        <p:nvPicPr>
          <p:cNvPr id="4" name="Picture 3"/>
          <p:cNvPicPr>
            <a:picLocks noChangeAspect="1"/>
          </p:cNvPicPr>
          <p:nvPr/>
        </p:nvPicPr>
        <p:blipFill>
          <a:blip r:embed="rId3"/>
          <a:stretch>
            <a:fillRect/>
          </a:stretch>
        </p:blipFill>
        <p:spPr>
          <a:xfrm>
            <a:off x="6187949" y="858028"/>
            <a:ext cx="2267011" cy="1643583"/>
          </a:xfrm>
          <a:prstGeom prst="rect">
            <a:avLst/>
          </a:prstGeom>
        </p:spPr>
      </p:pic>
    </p:spTree>
    <p:extLst>
      <p:ext uri="{BB962C8B-B14F-4D97-AF65-F5344CB8AC3E}">
        <p14:creationId xmlns:p14="http://schemas.microsoft.com/office/powerpoint/2010/main" val="186169984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Georgia"/>
                <a:cs typeface="Georgia"/>
              </a:rPr>
              <a:t>Start-up Organizational Goal</a:t>
            </a:r>
            <a:endParaRPr lang="en-US" sz="3600" dirty="0">
              <a:latin typeface="Georgia"/>
              <a:cs typeface="Georgia"/>
            </a:endParaRPr>
          </a:p>
        </p:txBody>
      </p:sp>
      <p:sp>
        <p:nvSpPr>
          <p:cNvPr id="3" name="Content Placeholder 2"/>
          <p:cNvSpPr>
            <a:spLocks noGrp="1"/>
          </p:cNvSpPr>
          <p:nvPr>
            <p:ph idx="1"/>
          </p:nvPr>
        </p:nvSpPr>
        <p:spPr>
          <a:xfrm>
            <a:off x="518864" y="1268760"/>
            <a:ext cx="3981128" cy="4525963"/>
          </a:xfrm>
        </p:spPr>
        <p:txBody>
          <a:bodyPr>
            <a:normAutofit fontScale="85000" lnSpcReduction="20000"/>
          </a:bodyPr>
          <a:lstStyle/>
          <a:p>
            <a:r>
              <a:rPr lang="en-US" dirty="0" smtClean="0">
                <a:latin typeface="Georgia"/>
                <a:cs typeface="Georgia"/>
              </a:rPr>
              <a:t>Make </a:t>
            </a:r>
            <a:r>
              <a:rPr lang="en-US" dirty="0" err="1">
                <a:latin typeface="Georgia"/>
                <a:cs typeface="Georgia"/>
              </a:rPr>
              <a:t>Skoltech</a:t>
            </a:r>
            <a:r>
              <a:rPr lang="en-US" dirty="0">
                <a:latin typeface="Georgia"/>
                <a:cs typeface="Georgia"/>
              </a:rPr>
              <a:t> </a:t>
            </a:r>
            <a:r>
              <a:rPr lang="en-US" dirty="0" smtClean="0">
                <a:latin typeface="Georgia"/>
                <a:cs typeface="Georgia"/>
              </a:rPr>
              <a:t>comparable in scientific and engineering excellence to the best universities in the world</a:t>
            </a:r>
          </a:p>
          <a:p>
            <a:r>
              <a:rPr lang="en-US" dirty="0" smtClean="0">
                <a:latin typeface="Georgia"/>
                <a:cs typeface="Georgia"/>
              </a:rPr>
              <a:t>Make Skoltech the most </a:t>
            </a:r>
            <a:r>
              <a:rPr lang="en-US" dirty="0">
                <a:latin typeface="Georgia"/>
                <a:cs typeface="Georgia"/>
              </a:rPr>
              <a:t>economically impactful institute of science and technology in the world </a:t>
            </a:r>
          </a:p>
          <a:p>
            <a:endParaRPr lang="en-US" dirty="0"/>
          </a:p>
        </p:txBody>
      </p:sp>
      <p:sp>
        <p:nvSpPr>
          <p:cNvPr id="4" name="Slide Number Placeholder 3"/>
          <p:cNvSpPr>
            <a:spLocks noGrp="1"/>
          </p:cNvSpPr>
          <p:nvPr>
            <p:ph type="sldNum" sz="quarter" idx="12"/>
          </p:nvPr>
        </p:nvSpPr>
        <p:spPr/>
        <p:txBody>
          <a:bodyPr/>
          <a:lstStyle/>
          <a:p>
            <a:fld id="{517EC261-C26E-43DE-ADFF-8791023D1E84}" type="slidenum">
              <a:rPr lang="sv-SE" smtClean="0">
                <a:solidFill>
                  <a:prstClr val="black">
                    <a:tint val="75000"/>
                  </a:prstClr>
                </a:solidFill>
              </a:rPr>
              <a:pPr/>
              <a:t>10</a:t>
            </a:fld>
            <a:endParaRPr lang="sv-SE" dirty="0">
              <a:solidFill>
                <a:prstClr val="black">
                  <a:tint val="75000"/>
                </a:prstClr>
              </a:solidFill>
            </a:endParaRPr>
          </a:p>
        </p:txBody>
      </p:sp>
      <p:cxnSp>
        <p:nvCxnSpPr>
          <p:cNvPr id="6" name="Straight Arrow Connector 5"/>
          <p:cNvCxnSpPr/>
          <p:nvPr/>
        </p:nvCxnSpPr>
        <p:spPr>
          <a:xfrm>
            <a:off x="5292080" y="5373216"/>
            <a:ext cx="367240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5292080" y="1916832"/>
            <a:ext cx="0" cy="34563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292080" y="5589240"/>
            <a:ext cx="3629457" cy="369332"/>
          </a:xfrm>
          <a:prstGeom prst="rect">
            <a:avLst/>
          </a:prstGeom>
          <a:noFill/>
        </p:spPr>
        <p:txBody>
          <a:bodyPr wrap="none" rtlCol="0">
            <a:spAutoFit/>
          </a:bodyPr>
          <a:lstStyle/>
          <a:p>
            <a:r>
              <a:rPr lang="en-US" dirty="0">
                <a:solidFill>
                  <a:prstClr val="black"/>
                </a:solidFill>
              </a:rPr>
              <a:t>Scientific and engineering excellence</a:t>
            </a:r>
          </a:p>
        </p:txBody>
      </p:sp>
      <p:pic>
        <p:nvPicPr>
          <p:cNvPr id="12" name="Picture 11" descr="MIT-Logo-1024x67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88226" y="2797329"/>
            <a:ext cx="1840358" cy="1207735"/>
          </a:xfrm>
          <a:prstGeom prst="rect">
            <a:avLst/>
          </a:prstGeom>
        </p:spPr>
      </p:pic>
      <p:sp>
        <p:nvSpPr>
          <p:cNvPr id="11" name="TextBox 10"/>
          <p:cNvSpPr txBox="1"/>
          <p:nvPr/>
        </p:nvSpPr>
        <p:spPr>
          <a:xfrm rot="16200000">
            <a:off x="4000436" y="3568516"/>
            <a:ext cx="1800493" cy="369332"/>
          </a:xfrm>
          <a:prstGeom prst="rect">
            <a:avLst/>
          </a:prstGeom>
          <a:noFill/>
        </p:spPr>
        <p:txBody>
          <a:bodyPr wrap="none" rtlCol="0">
            <a:spAutoFit/>
          </a:bodyPr>
          <a:lstStyle/>
          <a:p>
            <a:r>
              <a:rPr lang="en-US" dirty="0">
                <a:solidFill>
                  <a:prstClr val="black"/>
                </a:solidFill>
              </a:rPr>
              <a:t>Economic Impact</a:t>
            </a:r>
          </a:p>
        </p:txBody>
      </p:sp>
      <p:sp>
        <p:nvSpPr>
          <p:cNvPr id="15" name="Right Arrow 14"/>
          <p:cNvSpPr/>
          <p:nvPr/>
        </p:nvSpPr>
        <p:spPr>
          <a:xfrm rot="16200000">
            <a:off x="7452320" y="2486105"/>
            <a:ext cx="1008112" cy="7336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nchorCtr="0">
            <a:spAutoFit/>
          </a:bodyPr>
          <a:lstStyle/>
          <a:p>
            <a:pPr algn="ctr">
              <a:spcAft>
                <a:spcPts val="600"/>
              </a:spcAft>
            </a:pPr>
            <a:r>
              <a:rPr lang="en-US" dirty="0">
                <a:solidFill>
                  <a:prstClr val="white"/>
                </a:solidFill>
              </a:rPr>
              <a:t>Better</a:t>
            </a:r>
          </a:p>
        </p:txBody>
      </p:sp>
      <p:grpSp>
        <p:nvGrpSpPr>
          <p:cNvPr id="19" name="Group 18"/>
          <p:cNvGrpSpPr/>
          <p:nvPr/>
        </p:nvGrpSpPr>
        <p:grpSpPr>
          <a:xfrm>
            <a:off x="7884368" y="3717032"/>
            <a:ext cx="792088" cy="504056"/>
            <a:chOff x="8028384" y="3212976"/>
            <a:chExt cx="792088" cy="504056"/>
          </a:xfrm>
        </p:grpSpPr>
        <p:sp>
          <p:nvSpPr>
            <p:cNvPr id="13" name="Left-Right Arrow 12"/>
            <p:cNvSpPr/>
            <p:nvPr/>
          </p:nvSpPr>
          <p:spPr>
            <a:xfrm>
              <a:off x="8028384" y="3212976"/>
              <a:ext cx="792088" cy="504056"/>
            </a:xfrm>
            <a:prstGeom prst="leftRightArrow">
              <a:avLst>
                <a:gd name="adj1" fmla="val 60609"/>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prstClr val="white"/>
                </a:solidFill>
              </a:endParaRPr>
            </a:p>
          </p:txBody>
        </p:sp>
        <p:sp>
          <p:nvSpPr>
            <p:cNvPr id="18" name="TextBox 17"/>
            <p:cNvSpPr txBox="1"/>
            <p:nvPr/>
          </p:nvSpPr>
          <p:spPr>
            <a:xfrm>
              <a:off x="8055120" y="3248956"/>
              <a:ext cx="687583" cy="369332"/>
            </a:xfrm>
            <a:prstGeom prst="rect">
              <a:avLst/>
            </a:prstGeom>
            <a:noFill/>
          </p:spPr>
          <p:txBody>
            <a:bodyPr wrap="none" rtlCol="0">
              <a:spAutoFit/>
            </a:bodyPr>
            <a:lstStyle/>
            <a:p>
              <a:r>
                <a:rPr lang="en-US" dirty="0">
                  <a:solidFill>
                    <a:prstClr val="white"/>
                  </a:solidFill>
                </a:rPr>
                <a:t>Close</a:t>
              </a:r>
            </a:p>
          </p:txBody>
        </p:sp>
      </p:grpSp>
      <p:pic>
        <p:nvPicPr>
          <p:cNvPr id="21" name="Picture 20" descr="skoltech-logo copy.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0312" y="2060848"/>
            <a:ext cx="1114517" cy="326249"/>
          </a:xfrm>
          <a:prstGeom prst="rect">
            <a:avLst/>
          </a:prstGeom>
        </p:spPr>
      </p:pic>
      <p:sp>
        <p:nvSpPr>
          <p:cNvPr id="16" name="TextBox 15"/>
          <p:cNvSpPr txBox="1"/>
          <p:nvPr/>
        </p:nvSpPr>
        <p:spPr>
          <a:xfrm>
            <a:off x="611560" y="6165304"/>
            <a:ext cx="6112270" cy="400110"/>
          </a:xfrm>
          <a:prstGeom prst="rect">
            <a:avLst/>
          </a:prstGeom>
          <a:noFill/>
          <a:ln>
            <a:solidFill>
              <a:srgbClr val="000000"/>
            </a:solidFill>
          </a:ln>
        </p:spPr>
        <p:txBody>
          <a:bodyPr wrap="none" rtlCol="0">
            <a:spAutoFit/>
          </a:bodyPr>
          <a:lstStyle/>
          <a:p>
            <a:r>
              <a:rPr lang="en-US" sz="2000" dirty="0" err="1">
                <a:solidFill>
                  <a:prstClr val="black"/>
                </a:solidFill>
              </a:rPr>
              <a:t>Skoltech</a:t>
            </a:r>
            <a:r>
              <a:rPr lang="en-US" sz="2000" dirty="0">
                <a:solidFill>
                  <a:prstClr val="black"/>
                </a:solidFill>
              </a:rPr>
              <a:t> is designed to be an engine of economic growth</a:t>
            </a:r>
          </a:p>
        </p:txBody>
      </p:sp>
      <p:sp>
        <p:nvSpPr>
          <p:cNvPr id="17" name="Rectangle 16"/>
          <p:cNvSpPr/>
          <p:nvPr/>
        </p:nvSpPr>
        <p:spPr>
          <a:xfrm>
            <a:off x="8892480" y="3140968"/>
            <a:ext cx="1008112" cy="57606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58013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20080"/>
          </a:xfrm>
        </p:spPr>
        <p:txBody>
          <a:bodyPr>
            <a:normAutofit fontScale="90000"/>
          </a:bodyPr>
          <a:lstStyle/>
          <a:p>
            <a:r>
              <a:rPr lang="en-US" dirty="0" smtClean="0">
                <a:latin typeface="Georgia"/>
                <a:cs typeface="Georgia"/>
              </a:rPr>
              <a:t>Start-Up Principle (A University Organized by Research &amp; Innovation)</a:t>
            </a:r>
            <a:endParaRPr lang="en-US" dirty="0">
              <a:latin typeface="Georgia"/>
              <a:cs typeface="Georgia"/>
            </a:endParaRPr>
          </a:p>
        </p:txBody>
      </p:sp>
      <p:sp>
        <p:nvSpPr>
          <p:cNvPr id="4" name="object 7"/>
          <p:cNvSpPr/>
          <p:nvPr/>
        </p:nvSpPr>
        <p:spPr>
          <a:xfrm>
            <a:off x="1187624" y="1268760"/>
            <a:ext cx="7632848" cy="511256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spAutoFit/>
          </a:bodyPr>
          <a:lstStyle/>
          <a:p>
            <a:endParaRPr>
              <a:solidFill>
                <a:prstClr val="black"/>
              </a:solidFill>
            </a:endParaRPr>
          </a:p>
        </p:txBody>
      </p:sp>
    </p:spTree>
    <p:extLst>
      <p:ext uri="{BB962C8B-B14F-4D97-AF65-F5344CB8AC3E}">
        <p14:creationId xmlns:p14="http://schemas.microsoft.com/office/powerpoint/2010/main" val="1956260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539552" y="76200"/>
            <a:ext cx="8299648" cy="1143000"/>
          </a:xfrm>
        </p:spPr>
        <p:txBody>
          <a:bodyPr/>
          <a:lstStyle/>
          <a:p>
            <a:pPr eaLnBrk="1" hangingPunct="1"/>
            <a:r>
              <a:rPr lang="en-US" sz="3200" b="1" dirty="0" smtClean="0">
                <a:latin typeface="Georgia"/>
                <a:ea typeface="ＭＳ Ｐゴシック" charset="0"/>
                <a:cs typeface="Georgia"/>
              </a:rPr>
              <a:t>What is a Skoltech CREI?</a:t>
            </a:r>
            <a:endParaRPr lang="en-US" sz="3200" b="1" dirty="0">
              <a:latin typeface="Georgia"/>
              <a:ea typeface="ＭＳ Ｐゴシック" charset="0"/>
              <a:cs typeface="Georgia"/>
            </a:endParaRPr>
          </a:p>
        </p:txBody>
      </p:sp>
      <p:sp>
        <p:nvSpPr>
          <p:cNvPr id="23554" name="Rectangle 3"/>
          <p:cNvSpPr>
            <a:spLocks noGrp="1" noChangeArrowheads="1"/>
          </p:cNvSpPr>
          <p:nvPr>
            <p:ph type="body" idx="1"/>
          </p:nvPr>
        </p:nvSpPr>
        <p:spPr>
          <a:xfrm>
            <a:off x="539552" y="1268760"/>
            <a:ext cx="8071048" cy="4289648"/>
          </a:xfrm>
        </p:spPr>
        <p:txBody>
          <a:bodyPr>
            <a:normAutofit/>
          </a:bodyPr>
          <a:lstStyle/>
          <a:p>
            <a:pPr eaLnBrk="1" hangingPunct="1">
              <a:lnSpc>
                <a:spcPct val="90000"/>
              </a:lnSpc>
            </a:pPr>
            <a:r>
              <a:rPr lang="en-US" sz="2000" dirty="0" smtClean="0">
                <a:latin typeface="Georgia"/>
                <a:ea typeface="ＭＳ Ｐゴシック" charset="0"/>
                <a:cs typeface="Georgia"/>
              </a:rPr>
              <a:t>Interdisciplinary or post-disciplinary center for research, education, and innovation</a:t>
            </a:r>
          </a:p>
          <a:p>
            <a:pPr lvl="1">
              <a:lnSpc>
                <a:spcPct val="90000"/>
              </a:lnSpc>
            </a:pPr>
            <a:r>
              <a:rPr lang="en-US" sz="1600" dirty="0" smtClean="0">
                <a:latin typeface="Georgia"/>
                <a:ea typeface="ＭＳ Ｐゴシック" charset="0"/>
                <a:cs typeface="Georgia"/>
              </a:rPr>
              <a:t>Skoltech does not have “departments” (faculties, </a:t>
            </a:r>
            <a:r>
              <a:rPr lang="en-US" sz="1600" dirty="0" err="1" smtClean="0">
                <a:latin typeface="Georgia"/>
                <a:ea typeface="ＭＳ Ｐゴシック" charset="0"/>
                <a:cs typeface="Georgia"/>
              </a:rPr>
              <a:t>kafedras</a:t>
            </a:r>
            <a:r>
              <a:rPr lang="en-US" sz="1600" dirty="0" smtClean="0">
                <a:latin typeface="Georgia"/>
                <a:ea typeface="ＭＳ Ｐゴシック" charset="0"/>
                <a:cs typeface="Georgia"/>
              </a:rPr>
              <a:t>)</a:t>
            </a:r>
          </a:p>
          <a:p>
            <a:pPr eaLnBrk="1" hangingPunct="1">
              <a:lnSpc>
                <a:spcPct val="90000"/>
              </a:lnSpc>
            </a:pPr>
            <a:r>
              <a:rPr lang="en-US" sz="2000" dirty="0" smtClean="0">
                <a:latin typeface="Georgia"/>
                <a:ea typeface="ＭＳ Ｐゴシック" charset="0"/>
                <a:cs typeface="Georgia"/>
              </a:rPr>
              <a:t>Each center is organized around a “problem” in need of solutions (in information, energy, life sciences/health, space technology, and nuclear technologies)</a:t>
            </a:r>
          </a:p>
          <a:p>
            <a:pPr eaLnBrk="1" hangingPunct="1">
              <a:lnSpc>
                <a:spcPct val="90000"/>
              </a:lnSpc>
            </a:pPr>
            <a:r>
              <a:rPr lang="en-US" sz="2000" dirty="0" smtClean="0">
                <a:latin typeface="Georgia"/>
                <a:ea typeface="ＭＳ Ｐゴシック" charset="0"/>
                <a:cs typeface="Georgia"/>
              </a:rPr>
              <a:t>Each center is a COLLABORATION: Skoltech + 1 Russian partner university + 1 international university</a:t>
            </a:r>
            <a:endParaRPr lang="en-US" sz="2000" dirty="0">
              <a:latin typeface="Georgia"/>
              <a:ea typeface="ＭＳ Ｐゴシック" charset="0"/>
              <a:cs typeface="Georgia"/>
            </a:endParaRPr>
          </a:p>
          <a:p>
            <a:pPr eaLnBrk="1" hangingPunct="1">
              <a:lnSpc>
                <a:spcPct val="90000"/>
              </a:lnSpc>
            </a:pPr>
            <a:r>
              <a:rPr lang="en-US" sz="2000" dirty="0" smtClean="0">
                <a:latin typeface="Georgia"/>
                <a:ea typeface="ＭＳ Ｐゴシック" charset="0"/>
                <a:cs typeface="Georgia"/>
              </a:rPr>
              <a:t>10-15 faculty members, 30 postdocs, 40-50 Ph.D. students</a:t>
            </a:r>
          </a:p>
          <a:p>
            <a:pPr eaLnBrk="1" hangingPunct="1">
              <a:lnSpc>
                <a:spcPct val="90000"/>
              </a:lnSpc>
            </a:pPr>
            <a:r>
              <a:rPr lang="en-US" sz="2000" dirty="0" smtClean="0">
                <a:latin typeface="Georgia"/>
                <a:ea typeface="ＭＳ Ｐゴシック" charset="0"/>
                <a:cs typeface="Georgia"/>
              </a:rPr>
              <a:t>$5-10 million annual budget</a:t>
            </a:r>
          </a:p>
          <a:p>
            <a:pPr marL="0" indent="0" eaLnBrk="1" hangingPunct="1">
              <a:lnSpc>
                <a:spcPct val="90000"/>
              </a:lnSpc>
              <a:buNone/>
            </a:pPr>
            <a:endParaRPr lang="en-US" sz="2000" dirty="0" smtClean="0">
              <a:latin typeface="Georgia"/>
              <a:ea typeface="ＭＳ Ｐゴシック" charset="0"/>
              <a:cs typeface="Georgia"/>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4048" y="4316553"/>
            <a:ext cx="3672408" cy="2450185"/>
          </a:xfrm>
          <a:prstGeom prst="rect">
            <a:avLst/>
          </a:prstGeom>
        </p:spPr>
      </p:pic>
      <p:pic>
        <p:nvPicPr>
          <p:cNvPr id="4" name="Picture 3"/>
          <p:cNvPicPr>
            <a:picLocks noChangeAspect="1"/>
          </p:cNvPicPr>
          <p:nvPr/>
        </p:nvPicPr>
        <p:blipFill>
          <a:blip r:embed="rId4"/>
          <a:stretch>
            <a:fillRect/>
          </a:stretch>
        </p:blipFill>
        <p:spPr>
          <a:xfrm>
            <a:off x="1043608" y="4437112"/>
            <a:ext cx="3606800" cy="2247900"/>
          </a:xfrm>
          <a:prstGeom prst="rect">
            <a:avLst/>
          </a:prstGeom>
        </p:spPr>
      </p:pic>
    </p:spTree>
    <p:extLst>
      <p:ext uri="{BB962C8B-B14F-4D97-AF65-F5344CB8AC3E}">
        <p14:creationId xmlns:p14="http://schemas.microsoft.com/office/powerpoint/2010/main" val="697231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539552" y="76200"/>
            <a:ext cx="8299648" cy="1143000"/>
          </a:xfrm>
        </p:spPr>
        <p:txBody>
          <a:bodyPr/>
          <a:lstStyle/>
          <a:p>
            <a:pPr eaLnBrk="1" hangingPunct="1"/>
            <a:r>
              <a:rPr lang="en-US" dirty="0" smtClean="0">
                <a:latin typeface="Georgia"/>
                <a:ea typeface="ＭＳ Ｐゴシック" charset="0"/>
                <a:cs typeface="Georgia"/>
              </a:rPr>
              <a:t>CREIs in 20</a:t>
            </a:r>
            <a:r>
              <a:rPr lang="ru-RU" dirty="0" smtClean="0">
                <a:latin typeface="Georgia"/>
                <a:ea typeface="ＭＳ Ｐゴシック" charset="0"/>
                <a:cs typeface="Georgia"/>
              </a:rPr>
              <a:t>13</a:t>
            </a:r>
            <a:r>
              <a:rPr lang="en-US" dirty="0" smtClean="0">
                <a:latin typeface="Georgia"/>
                <a:ea typeface="ＭＳ Ｐゴシック" charset="0"/>
                <a:cs typeface="Georgia"/>
              </a:rPr>
              <a:t>-2014 (&amp; Ph.D. Studies!)</a:t>
            </a:r>
            <a:endParaRPr lang="en-US" sz="3200" b="1" dirty="0">
              <a:latin typeface="Georgia"/>
              <a:ea typeface="ＭＳ Ｐゴシック" charset="0"/>
              <a:cs typeface="Georgia"/>
            </a:endParaRPr>
          </a:p>
        </p:txBody>
      </p:sp>
      <p:sp>
        <p:nvSpPr>
          <p:cNvPr id="23554" name="Rectangle 3"/>
          <p:cNvSpPr>
            <a:spLocks noGrp="1" noChangeArrowheads="1"/>
          </p:cNvSpPr>
          <p:nvPr>
            <p:ph type="body" idx="1"/>
          </p:nvPr>
        </p:nvSpPr>
        <p:spPr>
          <a:xfrm>
            <a:off x="539552" y="1268760"/>
            <a:ext cx="8496944" cy="5400600"/>
          </a:xfrm>
        </p:spPr>
        <p:txBody>
          <a:bodyPr>
            <a:normAutofit fontScale="85000" lnSpcReduction="20000"/>
          </a:bodyPr>
          <a:lstStyle/>
          <a:p>
            <a:pPr eaLnBrk="1" hangingPunct="1">
              <a:lnSpc>
                <a:spcPct val="90000"/>
              </a:lnSpc>
            </a:pPr>
            <a:r>
              <a:rPr lang="en-US" sz="2000" b="1" dirty="0" smtClean="0">
                <a:latin typeface="Georgia"/>
                <a:ea typeface="ＭＳ Ｐゴシック" charset="0"/>
                <a:cs typeface="Georgia"/>
              </a:rPr>
              <a:t>Bio: </a:t>
            </a:r>
            <a:r>
              <a:rPr lang="en-US" sz="2000" dirty="0" smtClean="0">
                <a:latin typeface="Georgia"/>
                <a:ea typeface="ＭＳ Ｐゴシック" charset="0"/>
                <a:cs typeface="Georgia"/>
              </a:rPr>
              <a:t>Stem Cell Center (Skoltech + U of Groningen + Vavilov Institute)</a:t>
            </a:r>
          </a:p>
          <a:p>
            <a:pPr eaLnBrk="1" hangingPunct="1">
              <a:lnSpc>
                <a:spcPct val="90000"/>
              </a:lnSpc>
            </a:pPr>
            <a:endParaRPr lang="en-US" sz="2000" dirty="0" smtClean="0">
              <a:latin typeface="Georgia"/>
              <a:ea typeface="ＭＳ Ｐゴシック" charset="0"/>
              <a:cs typeface="Georgia"/>
            </a:endParaRPr>
          </a:p>
          <a:p>
            <a:pPr eaLnBrk="1" hangingPunct="1">
              <a:lnSpc>
                <a:spcPct val="90000"/>
              </a:lnSpc>
            </a:pPr>
            <a:r>
              <a:rPr lang="en-US" sz="2000" b="1" dirty="0" smtClean="0">
                <a:latin typeface="Georgia"/>
                <a:ea typeface="ＭＳ Ｐゴシック" charset="0"/>
                <a:cs typeface="Georgia"/>
              </a:rPr>
              <a:t>Materials: </a:t>
            </a:r>
            <a:r>
              <a:rPr lang="en-US" sz="2000" dirty="0" smtClean="0">
                <a:latin typeface="Georgia"/>
                <a:ea typeface="ＭＳ Ｐゴシック" charset="0"/>
                <a:cs typeface="Georgia"/>
              </a:rPr>
              <a:t>Advanced Structures, Processes, and Engineered Materials (Skoltech + Delft + TU Berlin + U Dayton + U South Carolina) </a:t>
            </a:r>
          </a:p>
          <a:p>
            <a:pPr eaLnBrk="1" hangingPunct="1">
              <a:lnSpc>
                <a:spcPct val="90000"/>
              </a:lnSpc>
            </a:pPr>
            <a:endParaRPr lang="en-US" sz="2000" dirty="0" smtClean="0">
              <a:latin typeface="Georgia"/>
              <a:ea typeface="ＭＳ Ｐゴシック" charset="0"/>
              <a:cs typeface="Georgia"/>
            </a:endParaRPr>
          </a:p>
          <a:p>
            <a:pPr eaLnBrk="1" hangingPunct="1">
              <a:lnSpc>
                <a:spcPct val="90000"/>
              </a:lnSpc>
            </a:pPr>
            <a:r>
              <a:rPr lang="en-US" sz="2000" b="1" dirty="0" smtClean="0">
                <a:latin typeface="Georgia"/>
                <a:ea typeface="ＭＳ Ｐゴシック" charset="0"/>
                <a:cs typeface="Georgia"/>
              </a:rPr>
              <a:t>Energy: </a:t>
            </a:r>
            <a:r>
              <a:rPr lang="en-US" sz="2000" dirty="0" smtClean="0">
                <a:latin typeface="Georgia"/>
                <a:ea typeface="ＭＳ Ｐゴシック" charset="0"/>
                <a:cs typeface="Georgia"/>
              </a:rPr>
              <a:t>Electrochemical Storage (Skoltech + MSU + MIT)</a:t>
            </a:r>
          </a:p>
          <a:p>
            <a:pPr eaLnBrk="1" hangingPunct="1">
              <a:lnSpc>
                <a:spcPct val="90000"/>
              </a:lnSpc>
            </a:pPr>
            <a:endParaRPr lang="en-US" sz="2000" dirty="0" smtClean="0">
              <a:latin typeface="Georgia"/>
              <a:ea typeface="ＭＳ Ｐゴシック" charset="0"/>
              <a:cs typeface="Georgia"/>
            </a:endParaRPr>
          </a:p>
          <a:p>
            <a:pPr eaLnBrk="1" hangingPunct="1">
              <a:lnSpc>
                <a:spcPct val="90000"/>
              </a:lnSpc>
            </a:pPr>
            <a:r>
              <a:rPr lang="en-US" sz="2000" b="1" dirty="0" smtClean="0">
                <a:latin typeface="Georgia"/>
                <a:ea typeface="ＭＳ Ｐゴシック" charset="0"/>
                <a:cs typeface="Georgia"/>
              </a:rPr>
              <a:t>Bio: </a:t>
            </a:r>
            <a:r>
              <a:rPr lang="en-US" sz="2000" dirty="0" smtClean="0">
                <a:latin typeface="Georgia"/>
                <a:ea typeface="ＭＳ Ｐゴシック" charset="0"/>
                <a:cs typeface="Georgia"/>
              </a:rPr>
              <a:t>Infectious Diseases and RNA Therapeutics (Skoltech + MSU + MIT)</a:t>
            </a:r>
          </a:p>
          <a:p>
            <a:pPr eaLnBrk="1" hangingPunct="1">
              <a:lnSpc>
                <a:spcPct val="90000"/>
              </a:lnSpc>
            </a:pPr>
            <a:endParaRPr lang="en-US" sz="2000" dirty="0" smtClean="0">
              <a:latin typeface="Georgia"/>
              <a:ea typeface="ＭＳ Ｐゴシック" charset="0"/>
              <a:cs typeface="Georgia"/>
            </a:endParaRPr>
          </a:p>
          <a:p>
            <a:pPr eaLnBrk="1" hangingPunct="1">
              <a:lnSpc>
                <a:spcPct val="90000"/>
              </a:lnSpc>
            </a:pPr>
            <a:r>
              <a:rPr lang="en-US" sz="2000" b="1" dirty="0" smtClean="0">
                <a:latin typeface="Georgia"/>
                <a:ea typeface="ＭＳ Ｐゴシック" charset="0"/>
                <a:cs typeface="Georgia"/>
              </a:rPr>
              <a:t>Energy: </a:t>
            </a:r>
            <a:r>
              <a:rPr lang="en-US" sz="2000" dirty="0" smtClean="0">
                <a:latin typeface="Georgia"/>
                <a:ea typeface="ＭＳ Ｐゴシック" charset="0"/>
                <a:cs typeface="Georgia"/>
              </a:rPr>
              <a:t>Center for Modeling, Design, &amp; Analysis of Energy Systems (Skoltech + NSU + MIT)</a:t>
            </a:r>
          </a:p>
          <a:p>
            <a:pPr eaLnBrk="1" hangingPunct="1">
              <a:lnSpc>
                <a:spcPct val="90000"/>
              </a:lnSpc>
            </a:pPr>
            <a:r>
              <a:rPr lang="en-US" sz="2000" dirty="0" smtClean="0">
                <a:latin typeface="Georgia"/>
                <a:ea typeface="ＭＳ Ｐゴシック" charset="0"/>
                <a:cs typeface="Georgia"/>
              </a:rPr>
              <a:t> </a:t>
            </a:r>
            <a:endParaRPr lang="en-US" sz="1600" dirty="0" smtClean="0">
              <a:latin typeface="Georgia"/>
              <a:ea typeface="ＭＳ Ｐゴシック" charset="0"/>
              <a:cs typeface="Georgia"/>
            </a:endParaRPr>
          </a:p>
          <a:p>
            <a:pPr eaLnBrk="1" hangingPunct="1">
              <a:lnSpc>
                <a:spcPct val="90000"/>
              </a:lnSpc>
            </a:pPr>
            <a:r>
              <a:rPr lang="en-US" sz="2000" b="1" dirty="0" smtClean="0">
                <a:latin typeface="Georgia"/>
                <a:ea typeface="ＭＳ Ｐゴシック" charset="0"/>
                <a:cs typeface="Georgia"/>
              </a:rPr>
              <a:t>Energy: </a:t>
            </a:r>
            <a:r>
              <a:rPr lang="en-US" sz="2000" dirty="0" smtClean="0">
                <a:latin typeface="Georgia"/>
                <a:ea typeface="ＭＳ Ｐゴシック" charset="0"/>
                <a:cs typeface="Georgia"/>
              </a:rPr>
              <a:t>Center for Integrated Hydrocarbon Recovery (Skoltech + U of Texas + Texas A&amp;M + U of Calgary + Bashkir State)</a:t>
            </a:r>
          </a:p>
          <a:p>
            <a:pPr eaLnBrk="1" hangingPunct="1">
              <a:lnSpc>
                <a:spcPct val="90000"/>
              </a:lnSpc>
            </a:pPr>
            <a:endParaRPr lang="en-US" sz="2000" dirty="0" smtClean="0">
              <a:latin typeface="Georgia"/>
              <a:ea typeface="ＭＳ Ｐゴシック" charset="0"/>
              <a:cs typeface="Georgia"/>
            </a:endParaRPr>
          </a:p>
          <a:p>
            <a:pPr eaLnBrk="1" hangingPunct="1">
              <a:lnSpc>
                <a:spcPct val="90000"/>
              </a:lnSpc>
            </a:pPr>
            <a:r>
              <a:rPr lang="en-US" sz="2000" b="1" dirty="0" smtClean="0">
                <a:latin typeface="Georgia"/>
                <a:ea typeface="ＭＳ Ｐゴシック" charset="0"/>
                <a:cs typeface="Georgia"/>
              </a:rPr>
              <a:t>IT: </a:t>
            </a:r>
            <a:r>
              <a:rPr lang="en-US" sz="2000" dirty="0" smtClean="0">
                <a:latin typeface="Georgia"/>
                <a:ea typeface="ＭＳ Ｐゴシック" charset="0"/>
                <a:cs typeface="Georgia"/>
              </a:rPr>
              <a:t>Center for Data-Intensive Science and Engineering (Skoltech + U of Texas + MIPT)</a:t>
            </a:r>
          </a:p>
          <a:p>
            <a:pPr eaLnBrk="1" hangingPunct="1">
              <a:lnSpc>
                <a:spcPct val="90000"/>
              </a:lnSpc>
            </a:pPr>
            <a:endParaRPr lang="en-US" sz="2000" dirty="0" smtClean="0">
              <a:latin typeface="Georgia"/>
              <a:ea typeface="ＭＳ Ｐゴシック" charset="0"/>
              <a:cs typeface="Georgia"/>
            </a:endParaRPr>
          </a:p>
          <a:p>
            <a:pPr eaLnBrk="1" hangingPunct="1">
              <a:lnSpc>
                <a:spcPct val="90000"/>
              </a:lnSpc>
            </a:pPr>
            <a:r>
              <a:rPr lang="en-US" sz="2000" b="1" dirty="0" smtClean="0">
                <a:latin typeface="Georgia"/>
                <a:ea typeface="ＭＳ Ｐゴシック" charset="0"/>
                <a:cs typeface="Georgia"/>
              </a:rPr>
              <a:t>IT/Nuclear: </a:t>
            </a:r>
            <a:r>
              <a:rPr lang="en-US" sz="2000" dirty="0" smtClean="0">
                <a:latin typeface="Georgia"/>
                <a:ea typeface="ＭＳ Ｐゴシック" charset="0"/>
                <a:cs typeface="Georgia"/>
              </a:rPr>
              <a:t>Center for Quantum Materials (Skoltech + MIPT + Stony Brook U)</a:t>
            </a:r>
          </a:p>
          <a:p>
            <a:pPr eaLnBrk="1" hangingPunct="1">
              <a:lnSpc>
                <a:spcPct val="90000"/>
              </a:lnSpc>
            </a:pPr>
            <a:endParaRPr lang="en-US" sz="2000" dirty="0" smtClean="0">
              <a:latin typeface="Georgia"/>
              <a:ea typeface="ＭＳ Ｐゴシック" charset="0"/>
              <a:cs typeface="Georgia"/>
            </a:endParaRPr>
          </a:p>
          <a:p>
            <a:pPr eaLnBrk="1" hangingPunct="1">
              <a:lnSpc>
                <a:spcPct val="90000"/>
              </a:lnSpc>
            </a:pPr>
            <a:r>
              <a:rPr lang="en-US" sz="2000" b="1" dirty="0" smtClean="0">
                <a:latin typeface="Georgia"/>
                <a:ea typeface="ＭＳ Ｐゴシック" charset="0"/>
                <a:cs typeface="Georgia"/>
              </a:rPr>
              <a:t>IT: </a:t>
            </a:r>
            <a:r>
              <a:rPr lang="en-US" sz="2000" dirty="0" smtClean="0">
                <a:latin typeface="Georgia"/>
                <a:ea typeface="ＭＳ Ｐゴシック" charset="0"/>
                <a:cs typeface="Georgia"/>
              </a:rPr>
              <a:t>Center for Scalable Hardware for Big Data (Skoltech + MIT + many others)</a:t>
            </a:r>
          </a:p>
          <a:p>
            <a:pPr eaLnBrk="1" hangingPunct="1">
              <a:lnSpc>
                <a:spcPct val="90000"/>
              </a:lnSpc>
            </a:pPr>
            <a:endParaRPr lang="en-US" sz="2000" dirty="0" smtClean="0">
              <a:latin typeface="Georgia"/>
              <a:ea typeface="ＭＳ Ｐゴシック" charset="0"/>
              <a:cs typeface="Georgia"/>
            </a:endParaRPr>
          </a:p>
          <a:p>
            <a:pPr eaLnBrk="1" hangingPunct="1">
              <a:lnSpc>
                <a:spcPct val="90000"/>
              </a:lnSpc>
            </a:pPr>
            <a:r>
              <a:rPr lang="en-US" sz="2000" b="1" dirty="0" smtClean="0">
                <a:latin typeface="Georgia"/>
                <a:ea typeface="ＭＳ Ｐゴシック" charset="0"/>
                <a:cs typeface="Georgia"/>
              </a:rPr>
              <a:t>Space: </a:t>
            </a:r>
            <a:r>
              <a:rPr lang="en-US" sz="2000" dirty="0" smtClean="0">
                <a:latin typeface="Georgia"/>
                <a:ea typeface="ＭＳ Ｐゴシック" charset="0"/>
                <a:cs typeface="Georgia"/>
              </a:rPr>
              <a:t>Center for Space Technology (Skoltech + many others)</a:t>
            </a:r>
          </a:p>
          <a:p>
            <a:pPr eaLnBrk="1" hangingPunct="1">
              <a:lnSpc>
                <a:spcPct val="90000"/>
              </a:lnSpc>
            </a:pPr>
            <a:endParaRPr lang="en-US" sz="2000" dirty="0" smtClean="0">
              <a:latin typeface="Georgia"/>
              <a:ea typeface="ＭＳ Ｐゴシック" charset="0"/>
              <a:cs typeface="Georgia"/>
            </a:endParaRPr>
          </a:p>
          <a:p>
            <a:pPr marL="0" indent="0" eaLnBrk="1" hangingPunct="1">
              <a:lnSpc>
                <a:spcPct val="90000"/>
              </a:lnSpc>
              <a:buNone/>
            </a:pPr>
            <a:endParaRPr lang="en-US" sz="2000" dirty="0" smtClean="0">
              <a:latin typeface="Georgia"/>
              <a:ea typeface="ＭＳ Ｐゴシック" charset="0"/>
              <a:cs typeface="Georgia"/>
            </a:endParaRPr>
          </a:p>
        </p:txBody>
      </p:sp>
    </p:spTree>
    <p:extLst>
      <p:ext uri="{BB962C8B-B14F-4D97-AF65-F5344CB8AC3E}">
        <p14:creationId xmlns:p14="http://schemas.microsoft.com/office/powerpoint/2010/main" val="537882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CREI Energy Systems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40565"/>
            <a:ext cx="1447800" cy="1888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86000" y="1454471"/>
            <a:ext cx="6172200" cy="4801314"/>
          </a:xfrm>
          <a:prstGeom prst="rect">
            <a:avLst/>
          </a:prstGeom>
        </p:spPr>
        <p:txBody>
          <a:bodyPr wrap="square">
            <a:spAutoFit/>
          </a:bodyPr>
          <a:lstStyle/>
          <a:p>
            <a:r>
              <a:rPr lang="en-US" dirty="0" smtClean="0"/>
              <a:t> </a:t>
            </a:r>
            <a:r>
              <a:rPr lang="en-US" b="1" dirty="0" err="1" smtClean="0"/>
              <a:t>Janusz</a:t>
            </a:r>
            <a:r>
              <a:rPr lang="en-US" b="1" dirty="0" smtClean="0"/>
              <a:t> </a:t>
            </a:r>
            <a:r>
              <a:rPr lang="en-US" b="1" dirty="0" err="1" smtClean="0"/>
              <a:t>Bialek</a:t>
            </a:r>
            <a:endParaRPr lang="en-US" b="1" dirty="0" smtClean="0"/>
          </a:p>
          <a:p>
            <a:r>
              <a:rPr lang="en-US" dirty="0" smtClean="0"/>
              <a:t>Professor, Director-Designate of Energy Systems CREI (from July 2014)</a:t>
            </a:r>
          </a:p>
          <a:p>
            <a:endParaRPr lang="en-US" dirty="0" smtClean="0"/>
          </a:p>
          <a:p>
            <a:r>
              <a:rPr lang="en-US" dirty="0" smtClean="0"/>
              <a:t>Professor </a:t>
            </a:r>
            <a:r>
              <a:rPr lang="en-US" dirty="0" err="1" smtClean="0"/>
              <a:t>Janusz</a:t>
            </a:r>
            <a:r>
              <a:rPr lang="en-US" dirty="0" smtClean="0"/>
              <a:t> </a:t>
            </a:r>
            <a:r>
              <a:rPr lang="en-US" dirty="0" err="1" smtClean="0"/>
              <a:t>Bialek</a:t>
            </a:r>
            <a:r>
              <a:rPr lang="en-US" dirty="0" smtClean="0"/>
              <a:t> received his MEng and PhD degrees in Electrical Engineering from Warsaw University of Technology in 1977 and 1981, respectively. From 1981 to 1989 he was a lecturer at Warsaw University of Technology. In 1989 he moved to a lectureship in Durham University. From 2003 to 2009 he held Bert Whittington Chair of Electrical Engineering at the University of Edinburgh. He returned to Durham University in September 2009 to take up the Chair of Electrical Power and Control. From June to December 2012 he was seconded to Department of Energy and Climate Change (DECC) as DECC/EPSRC Science Policy Fellow. He was also a Visiting Professor at Swiss Federal Institute of Technology (EPFL) in 2000, and at Hong Kong University in 2008.</a:t>
            </a:r>
            <a:endParaRPr lang="en-US" dirty="0"/>
          </a:p>
        </p:txBody>
      </p:sp>
    </p:spTree>
    <p:extLst>
      <p:ext uri="{BB962C8B-B14F-4D97-AF65-F5344CB8AC3E}">
        <p14:creationId xmlns:p14="http://schemas.microsoft.com/office/powerpoint/2010/main" val="1421318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a:cs typeface="Georgia"/>
              </a:rPr>
              <a:t>Research Priorities (CREIs)</a:t>
            </a:r>
            <a:endParaRPr lang="en-US" dirty="0">
              <a:latin typeface="Georgia"/>
              <a:cs typeface="Georgia"/>
            </a:endParaRPr>
          </a:p>
        </p:txBody>
      </p:sp>
      <p:sp>
        <p:nvSpPr>
          <p:cNvPr id="3" name="Content Placeholder 2"/>
          <p:cNvSpPr>
            <a:spLocks noGrp="1"/>
          </p:cNvSpPr>
          <p:nvPr>
            <p:ph sz="half" idx="2"/>
          </p:nvPr>
        </p:nvSpPr>
        <p:spPr>
          <a:xfrm>
            <a:off x="531812" y="1295400"/>
            <a:ext cx="4040188" cy="5029200"/>
          </a:xfrm>
        </p:spPr>
        <p:txBody>
          <a:bodyPr>
            <a:normAutofit fontScale="85000" lnSpcReduction="20000"/>
          </a:bodyPr>
          <a:lstStyle/>
          <a:p>
            <a:r>
              <a:rPr lang="en-US" dirty="0" smtClean="0">
                <a:latin typeface="Georgia"/>
                <a:cs typeface="Georgia"/>
              </a:rPr>
              <a:t>Biomedicine:</a:t>
            </a:r>
          </a:p>
          <a:p>
            <a:pPr lvl="1"/>
            <a:r>
              <a:rPr lang="en-US" dirty="0" smtClean="0">
                <a:latin typeface="Georgia"/>
                <a:cs typeface="Georgia"/>
              </a:rPr>
              <a:t>Computational and systems biology</a:t>
            </a:r>
          </a:p>
          <a:p>
            <a:pPr lvl="1"/>
            <a:r>
              <a:rPr lang="en-US" dirty="0" smtClean="0">
                <a:latin typeface="Georgia"/>
                <a:cs typeface="Georgia"/>
              </a:rPr>
              <a:t>RNA-therapy/infectious diseases</a:t>
            </a:r>
          </a:p>
          <a:p>
            <a:pPr lvl="1"/>
            <a:r>
              <a:rPr lang="en-US" dirty="0" smtClean="0">
                <a:latin typeface="Georgia"/>
                <a:cs typeface="Georgia"/>
              </a:rPr>
              <a:t>Biomedical visualization/imaging </a:t>
            </a:r>
          </a:p>
          <a:p>
            <a:pPr lvl="1"/>
            <a:r>
              <a:rPr lang="en-US" dirty="0" smtClean="0">
                <a:latin typeface="Georgia"/>
                <a:cs typeface="Georgia"/>
              </a:rPr>
              <a:t>Regenerative medicine (Stem cells)</a:t>
            </a:r>
          </a:p>
          <a:p>
            <a:r>
              <a:rPr lang="en-US" dirty="0" smtClean="0">
                <a:latin typeface="Georgia"/>
                <a:cs typeface="Georgia"/>
              </a:rPr>
              <a:t>Energy:</a:t>
            </a:r>
          </a:p>
          <a:p>
            <a:pPr lvl="1"/>
            <a:r>
              <a:rPr lang="en-US" dirty="0" smtClean="0">
                <a:latin typeface="Georgia"/>
                <a:cs typeface="Georgia"/>
              </a:rPr>
              <a:t>Hydrocarbon fuel production and transportation (Upstream)</a:t>
            </a:r>
          </a:p>
          <a:p>
            <a:pPr lvl="1"/>
            <a:r>
              <a:rPr lang="en-US" dirty="0" smtClean="0">
                <a:latin typeface="Georgia"/>
                <a:cs typeface="Georgia"/>
              </a:rPr>
              <a:t>Materials and </a:t>
            </a:r>
            <a:r>
              <a:rPr lang="en-US" dirty="0">
                <a:latin typeface="Georgia"/>
                <a:cs typeface="Georgia"/>
              </a:rPr>
              <a:t>devices</a:t>
            </a:r>
          </a:p>
          <a:p>
            <a:pPr lvl="1"/>
            <a:r>
              <a:rPr lang="en-US" dirty="0" smtClean="0">
                <a:latin typeface="Georgia"/>
                <a:cs typeface="Georgia"/>
              </a:rPr>
              <a:t>Electrical power systems generation and distribution (Grids)</a:t>
            </a:r>
          </a:p>
          <a:p>
            <a:pPr lvl="1"/>
            <a:r>
              <a:rPr lang="en-US" dirty="0" smtClean="0">
                <a:latin typeface="Georgia"/>
                <a:cs typeface="Georgia"/>
              </a:rPr>
              <a:t>Electrical energy storage</a:t>
            </a:r>
          </a:p>
          <a:p>
            <a:r>
              <a:rPr lang="en-US" dirty="0" smtClean="0">
                <a:latin typeface="Georgia"/>
                <a:cs typeface="Georgia"/>
              </a:rPr>
              <a:t>Nuclear:</a:t>
            </a:r>
          </a:p>
          <a:p>
            <a:pPr lvl="1"/>
            <a:r>
              <a:rPr lang="en-US" dirty="0" smtClean="0">
                <a:latin typeface="Georgia"/>
                <a:cs typeface="Georgia"/>
              </a:rPr>
              <a:t>Nuclear sciences	</a:t>
            </a:r>
          </a:p>
          <a:p>
            <a:pPr lvl="1"/>
            <a:r>
              <a:rPr lang="en-US" dirty="0" smtClean="0">
                <a:latin typeface="Georgia"/>
                <a:cs typeface="Georgia"/>
              </a:rPr>
              <a:t>Nuclear operations &amp; safety</a:t>
            </a:r>
          </a:p>
          <a:p>
            <a:endParaRPr lang="en-US" dirty="0" smtClean="0"/>
          </a:p>
          <a:p>
            <a:pPr lvl="1"/>
            <a:endParaRPr lang="en-US" b="1" dirty="0" smtClean="0"/>
          </a:p>
          <a:p>
            <a:pPr lvl="1"/>
            <a:endParaRPr lang="en-US" dirty="0" smtClean="0"/>
          </a:p>
          <a:p>
            <a:pPr lvl="1"/>
            <a:endParaRPr lang="en-US" dirty="0"/>
          </a:p>
        </p:txBody>
      </p:sp>
      <p:sp>
        <p:nvSpPr>
          <p:cNvPr id="6" name="Content Placeholder 5"/>
          <p:cNvSpPr>
            <a:spLocks noGrp="1"/>
          </p:cNvSpPr>
          <p:nvPr>
            <p:ph sz="quarter" idx="4"/>
          </p:nvPr>
        </p:nvSpPr>
        <p:spPr>
          <a:xfrm>
            <a:off x="4648200" y="1295400"/>
            <a:ext cx="4041775" cy="5105400"/>
          </a:xfrm>
        </p:spPr>
        <p:txBody>
          <a:bodyPr>
            <a:normAutofit fontScale="85000" lnSpcReduction="10000"/>
          </a:bodyPr>
          <a:lstStyle/>
          <a:p>
            <a:r>
              <a:rPr lang="en-US" dirty="0" smtClean="0">
                <a:latin typeface="Georgia"/>
                <a:cs typeface="Georgia"/>
              </a:rPr>
              <a:t>IT:</a:t>
            </a:r>
          </a:p>
          <a:p>
            <a:pPr lvl="1"/>
            <a:r>
              <a:rPr lang="en-US" dirty="0" smtClean="0">
                <a:latin typeface="Georgia"/>
                <a:cs typeface="Georgia"/>
              </a:rPr>
              <a:t>Machine learning and AI</a:t>
            </a:r>
          </a:p>
          <a:p>
            <a:pPr lvl="1"/>
            <a:r>
              <a:rPr lang="en-US" dirty="0" smtClean="0">
                <a:latin typeface="Georgia"/>
                <a:cs typeface="Georgia"/>
              </a:rPr>
              <a:t>Advanced computing systems</a:t>
            </a:r>
          </a:p>
          <a:p>
            <a:pPr lvl="1"/>
            <a:r>
              <a:rPr lang="en-US" dirty="0" smtClean="0">
                <a:latin typeface="Georgia"/>
                <a:cs typeface="Georgia"/>
              </a:rPr>
              <a:t>Big Data</a:t>
            </a:r>
          </a:p>
          <a:p>
            <a:pPr lvl="1"/>
            <a:r>
              <a:rPr lang="en-US" dirty="0" smtClean="0">
                <a:latin typeface="Georgia"/>
                <a:cs typeface="Georgia"/>
              </a:rPr>
              <a:t>Quantum physics/technology</a:t>
            </a:r>
          </a:p>
          <a:p>
            <a:r>
              <a:rPr lang="en-US" dirty="0" smtClean="0">
                <a:latin typeface="Georgia"/>
                <a:cs typeface="Georgia"/>
              </a:rPr>
              <a:t>Space:</a:t>
            </a:r>
          </a:p>
          <a:p>
            <a:pPr lvl="1"/>
            <a:r>
              <a:rPr lang="en-US" dirty="0" smtClean="0">
                <a:latin typeface="Georgia"/>
                <a:cs typeface="Georgia"/>
              </a:rPr>
              <a:t>Supporting humans in long term space exploration</a:t>
            </a:r>
          </a:p>
          <a:p>
            <a:pPr lvl="1"/>
            <a:r>
              <a:rPr lang="en-US" dirty="0" smtClean="0">
                <a:latin typeface="Georgia"/>
                <a:cs typeface="Georgia"/>
              </a:rPr>
              <a:t>Sensors, payloads, systems engineering</a:t>
            </a:r>
          </a:p>
          <a:p>
            <a:pPr lvl="1"/>
            <a:r>
              <a:rPr lang="en-US" dirty="0" smtClean="0">
                <a:latin typeface="Georgia"/>
                <a:cs typeface="Georgia"/>
              </a:rPr>
              <a:t>Utilization of space data</a:t>
            </a:r>
          </a:p>
          <a:p>
            <a:r>
              <a:rPr lang="en-US" dirty="0" smtClean="0">
                <a:latin typeface="Georgia"/>
                <a:cs typeface="Georgia"/>
              </a:rPr>
              <a:t>Cross-cutting:</a:t>
            </a:r>
          </a:p>
          <a:p>
            <a:pPr lvl="1"/>
            <a:r>
              <a:rPr lang="en-US" dirty="0" smtClean="0">
                <a:latin typeface="Georgia"/>
                <a:cs typeface="Georgia"/>
              </a:rPr>
              <a:t>Composite materials</a:t>
            </a:r>
          </a:p>
          <a:p>
            <a:pPr lvl="1"/>
            <a:r>
              <a:rPr lang="en-US" dirty="0">
                <a:solidFill>
                  <a:srgbClr val="000000"/>
                </a:solidFill>
                <a:latin typeface="Georgia"/>
                <a:ea typeface="ＭＳ Ｐゴシック" pitchFamily="-1" charset="-128"/>
                <a:cs typeface="Georgia"/>
              </a:rPr>
              <a:t>C</a:t>
            </a:r>
            <a:r>
              <a:rPr lang="en-US" dirty="0" smtClean="0">
                <a:solidFill>
                  <a:srgbClr val="000000"/>
                </a:solidFill>
                <a:latin typeface="Georgia"/>
                <a:ea typeface="ＭＳ Ｐゴシック" pitchFamily="-1" charset="-128"/>
                <a:cs typeface="Georgia"/>
              </a:rPr>
              <a:t>omputational </a:t>
            </a:r>
            <a:r>
              <a:rPr lang="en-US" dirty="0" smtClean="0">
                <a:solidFill>
                  <a:srgbClr val="000000"/>
                </a:solidFill>
                <a:latin typeface="Georgia"/>
                <a:cs typeface="Georgia"/>
              </a:rPr>
              <a:t>and data-intensive science &amp; engineering </a:t>
            </a:r>
            <a:endParaRPr lang="en-US" dirty="0" smtClean="0">
              <a:solidFill>
                <a:srgbClr val="000000"/>
              </a:solidFill>
              <a:latin typeface="Georgia"/>
              <a:ea typeface="ＭＳ Ｐゴシック" pitchFamily="-1" charset="-128"/>
              <a:cs typeface="Georgia"/>
            </a:endParaRPr>
          </a:p>
          <a:p>
            <a:pPr lvl="1"/>
            <a:r>
              <a:rPr lang="en-US" dirty="0" smtClean="0">
                <a:solidFill>
                  <a:prstClr val="black"/>
                </a:solidFill>
                <a:latin typeface="Georgia"/>
                <a:ea typeface="ＭＳ Ｐゴシック" pitchFamily="-1" charset="-128"/>
                <a:cs typeface="Georgia"/>
              </a:rPr>
              <a:t>Human engineering and cognition</a:t>
            </a:r>
          </a:p>
          <a:p>
            <a:pPr lvl="1"/>
            <a:endParaRPr lang="en-US" dirty="0" smtClean="0"/>
          </a:p>
          <a:p>
            <a:endParaRPr lang="en-US" dirty="0"/>
          </a:p>
        </p:txBody>
      </p:sp>
      <p:sp>
        <p:nvSpPr>
          <p:cNvPr id="4" name="Slide Number Placeholder 3"/>
          <p:cNvSpPr>
            <a:spLocks noGrp="1"/>
          </p:cNvSpPr>
          <p:nvPr>
            <p:ph type="sldNum" sz="quarter" idx="12"/>
          </p:nvPr>
        </p:nvSpPr>
        <p:spPr>
          <a:xfrm>
            <a:off x="6804248" y="6381328"/>
            <a:ext cx="2237099" cy="365125"/>
          </a:xfrm>
        </p:spPr>
        <p:txBody>
          <a:bodyPr/>
          <a:lstStyle/>
          <a:p>
            <a:fld id="{517EC261-C26E-43DE-ADFF-8791023D1E84}" type="slidenum">
              <a:rPr lang="sv-SE" smtClean="0">
                <a:solidFill>
                  <a:prstClr val="black">
                    <a:tint val="75000"/>
                  </a:prstClr>
                </a:solidFill>
              </a:rPr>
              <a:pPr/>
              <a:t>15</a:t>
            </a:fld>
            <a:endParaRPr lang="sv-SE" dirty="0">
              <a:solidFill>
                <a:prstClr val="black">
                  <a:tint val="75000"/>
                </a:prstClr>
              </a:solidFill>
            </a:endParaRPr>
          </a:p>
        </p:txBody>
      </p:sp>
      <p:sp>
        <p:nvSpPr>
          <p:cNvPr id="5" name="TextBox 4"/>
          <p:cNvSpPr txBox="1"/>
          <p:nvPr/>
        </p:nvSpPr>
        <p:spPr>
          <a:xfrm>
            <a:off x="755576" y="6317424"/>
            <a:ext cx="4008917" cy="338554"/>
          </a:xfrm>
          <a:prstGeom prst="rect">
            <a:avLst/>
          </a:prstGeom>
          <a:noFill/>
          <a:ln>
            <a:solidFill>
              <a:schemeClr val="tx1"/>
            </a:solidFill>
          </a:ln>
        </p:spPr>
        <p:txBody>
          <a:bodyPr wrap="none" rtlCol="0">
            <a:spAutoFit/>
          </a:bodyPr>
          <a:lstStyle/>
          <a:p>
            <a:r>
              <a:rPr lang="sv-SE" sz="1600" i="1" dirty="0">
                <a:solidFill>
                  <a:prstClr val="black"/>
                </a:solidFill>
              </a:rPr>
              <a:t>On the </a:t>
            </a:r>
            <a:r>
              <a:rPr lang="sv-SE" sz="1600" i="1" dirty="0" err="1">
                <a:solidFill>
                  <a:prstClr val="black"/>
                </a:solidFill>
              </a:rPr>
              <a:t>margins</a:t>
            </a:r>
            <a:r>
              <a:rPr lang="sv-SE" sz="1600" i="1" dirty="0">
                <a:solidFill>
                  <a:prstClr val="black"/>
                </a:solidFill>
              </a:rPr>
              <a:t> / </a:t>
            </a:r>
            <a:r>
              <a:rPr lang="sv-SE" sz="1600" i="1" dirty="0" err="1">
                <a:solidFill>
                  <a:prstClr val="black"/>
                </a:solidFill>
              </a:rPr>
              <a:t>excellence</a:t>
            </a:r>
            <a:r>
              <a:rPr lang="sv-SE" sz="1600" i="1" dirty="0">
                <a:solidFill>
                  <a:prstClr val="black"/>
                </a:solidFill>
              </a:rPr>
              <a:t> in </a:t>
            </a:r>
            <a:r>
              <a:rPr lang="sv-SE" sz="1600" i="1" dirty="0" err="1">
                <a:solidFill>
                  <a:prstClr val="black"/>
                </a:solidFill>
              </a:rPr>
              <a:t>targeted</a:t>
            </a:r>
            <a:r>
              <a:rPr lang="sv-SE" sz="1600" i="1" dirty="0">
                <a:solidFill>
                  <a:prstClr val="black"/>
                </a:solidFill>
              </a:rPr>
              <a:t> areas </a:t>
            </a:r>
            <a:endParaRPr lang="en-US" sz="1600" i="1" dirty="0">
              <a:solidFill>
                <a:prstClr val="black"/>
              </a:solidFill>
            </a:endParaRPr>
          </a:p>
        </p:txBody>
      </p:sp>
    </p:spTree>
    <p:extLst>
      <p:ext uri="{BB962C8B-B14F-4D97-AF65-F5344CB8AC3E}">
        <p14:creationId xmlns:p14="http://schemas.microsoft.com/office/powerpoint/2010/main" val="3008368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US" dirty="0" smtClean="0">
                <a:solidFill>
                  <a:prstClr val="black">
                    <a:tint val="75000"/>
                  </a:prstClr>
                </a:solidFill>
              </a:rPr>
              <a:t>July, 2013  |   Page </a:t>
            </a:r>
            <a:fld id="{B8CBA93B-5CC5-4E7B-8722-36957C92927F}" type="slidenum">
              <a:rPr lang="en-US" smtClean="0">
                <a:solidFill>
                  <a:prstClr val="black">
                    <a:tint val="75000"/>
                  </a:prstClr>
                </a:solidFill>
              </a:rPr>
              <a:pPr/>
              <a:t>2</a:t>
            </a:fld>
            <a:endParaRPr lang="en-US" dirty="0">
              <a:solidFill>
                <a:prstClr val="black">
                  <a:tint val="75000"/>
                </a:prstClr>
              </a:solidFill>
            </a:endParaRPr>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364" y="0"/>
            <a:ext cx="924736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skoltech-logo.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7503" y="247795"/>
            <a:ext cx="2700000" cy="790909"/>
          </a:xfrm>
          <a:prstGeom prst="rect">
            <a:avLst/>
          </a:prstGeom>
        </p:spPr>
      </p:pic>
      <p:sp>
        <p:nvSpPr>
          <p:cNvPr id="3" name="TextBox 2"/>
          <p:cNvSpPr txBox="1"/>
          <p:nvPr/>
        </p:nvSpPr>
        <p:spPr>
          <a:xfrm>
            <a:off x="107503" y="5399782"/>
            <a:ext cx="8233544" cy="1077218"/>
          </a:xfrm>
          <a:prstGeom prst="rect">
            <a:avLst/>
          </a:prstGeom>
          <a:noFill/>
        </p:spPr>
        <p:txBody>
          <a:bodyPr wrap="none" rtlCol="0">
            <a:spAutoFit/>
          </a:bodyPr>
          <a:lstStyle/>
          <a:p>
            <a:r>
              <a:rPr lang="en-US" sz="3200" b="1" dirty="0">
                <a:solidFill>
                  <a:prstClr val="white"/>
                </a:solidFill>
              </a:rPr>
              <a:t>A NEW TYPE OF UNIVERSITY DESIGNED </a:t>
            </a:r>
          </a:p>
          <a:p>
            <a:r>
              <a:rPr lang="en-US" sz="3200" b="1" dirty="0">
                <a:solidFill>
                  <a:prstClr val="white"/>
                </a:solidFill>
              </a:rPr>
              <a:t>TO ACCELERATE INNOVATION</a:t>
            </a:r>
          </a:p>
        </p:txBody>
      </p:sp>
    </p:spTree>
    <p:extLst>
      <p:ext uri="{BB962C8B-B14F-4D97-AF65-F5344CB8AC3E}">
        <p14:creationId xmlns:p14="http://schemas.microsoft.com/office/powerpoint/2010/main" val="2671116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0" y="1237622"/>
            <a:ext cx="8820473" cy="5071698"/>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2" name="Заголовок 1"/>
          <p:cNvSpPr>
            <a:spLocks noGrp="1"/>
          </p:cNvSpPr>
          <p:nvPr>
            <p:ph type="title"/>
          </p:nvPr>
        </p:nvSpPr>
        <p:spPr>
          <a:xfrm>
            <a:off x="539552" y="332656"/>
            <a:ext cx="8229600" cy="720080"/>
          </a:xfrm>
        </p:spPr>
        <p:txBody>
          <a:bodyPr>
            <a:noAutofit/>
          </a:bodyPr>
          <a:lstStyle/>
          <a:p>
            <a:r>
              <a:rPr lang="en-US" sz="2800" dirty="0" smtClean="0"/>
              <a:t>Skoltech is a Partner in Developing the Skolkovo Innovation </a:t>
            </a:r>
            <a:r>
              <a:rPr lang="en-US" sz="2800" dirty="0"/>
              <a:t>E</a:t>
            </a:r>
            <a:r>
              <a:rPr lang="en-US" sz="2800" dirty="0" smtClean="0"/>
              <a:t>cosystem </a:t>
            </a:r>
            <a:endParaRPr lang="ru-RU" sz="2800" dirty="0"/>
          </a:p>
        </p:txBody>
      </p:sp>
      <p:sp>
        <p:nvSpPr>
          <p:cNvPr id="19" name="Стрелка вправо 18"/>
          <p:cNvSpPr/>
          <p:nvPr/>
        </p:nvSpPr>
        <p:spPr>
          <a:xfrm rot="2717739">
            <a:off x="-217349" y="2344432"/>
            <a:ext cx="2307175" cy="743542"/>
          </a:xfrm>
          <a:prstGeom prst="rightArrow">
            <a:avLst/>
          </a:prstGeom>
          <a:noFill/>
          <a:ln cmpd="sng">
            <a:solidFill>
              <a:schemeClr val="bg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grpSp>
        <p:nvGrpSpPr>
          <p:cNvPr id="23" name="Группа 22"/>
          <p:cNvGrpSpPr/>
          <p:nvPr/>
        </p:nvGrpSpPr>
        <p:grpSpPr>
          <a:xfrm>
            <a:off x="6959157" y="3312046"/>
            <a:ext cx="2168046" cy="1154098"/>
            <a:chOff x="6285665" y="3343314"/>
            <a:chExt cx="2754970" cy="1154098"/>
          </a:xfrm>
        </p:grpSpPr>
        <p:sp>
          <p:nvSpPr>
            <p:cNvPr id="17" name="Стрелка вправо 16"/>
            <p:cNvSpPr/>
            <p:nvPr/>
          </p:nvSpPr>
          <p:spPr>
            <a:xfrm>
              <a:off x="6285665" y="3495675"/>
              <a:ext cx="2667835" cy="842960"/>
            </a:xfrm>
            <a:prstGeom prst="rightArrow">
              <a:avLst/>
            </a:prstGeom>
            <a:solidFill>
              <a:schemeClr val="bg2"/>
            </a:solidFill>
            <a:ln cmpd="sng">
              <a:solidFill>
                <a:schemeClr val="bg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22" name="Стрелка вправо 21"/>
            <p:cNvSpPr/>
            <p:nvPr/>
          </p:nvSpPr>
          <p:spPr>
            <a:xfrm>
              <a:off x="6366285" y="3343314"/>
              <a:ext cx="2674350" cy="1154098"/>
            </a:xfrm>
            <a:prstGeom prst="rightArrow">
              <a:avLst/>
            </a:prstGeom>
            <a:noFill/>
            <a:ln cmpd="sng">
              <a:solidFill>
                <a:schemeClr val="bg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grpSp>
      <p:sp>
        <p:nvSpPr>
          <p:cNvPr id="12" name="Стрелка вправо 11"/>
          <p:cNvSpPr/>
          <p:nvPr/>
        </p:nvSpPr>
        <p:spPr>
          <a:xfrm>
            <a:off x="251520" y="3685750"/>
            <a:ext cx="1271189" cy="514350"/>
          </a:xfrm>
          <a:prstGeom prst="rightArrow">
            <a:avLst/>
          </a:prstGeom>
          <a:solidFill>
            <a:schemeClr val="bg2"/>
          </a:solidFill>
          <a:ln cmpd="sng">
            <a:solidFill>
              <a:schemeClr val="bg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25" name="Стрелка вправо 24"/>
          <p:cNvSpPr/>
          <p:nvPr/>
        </p:nvSpPr>
        <p:spPr>
          <a:xfrm>
            <a:off x="0" y="3573693"/>
            <a:ext cx="1581978" cy="743542"/>
          </a:xfrm>
          <a:prstGeom prst="rightArrow">
            <a:avLst/>
          </a:prstGeom>
          <a:noFill/>
          <a:ln cmpd="sng">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grpSp>
        <p:nvGrpSpPr>
          <p:cNvPr id="29" name="Группа 28"/>
          <p:cNvGrpSpPr/>
          <p:nvPr/>
        </p:nvGrpSpPr>
        <p:grpSpPr>
          <a:xfrm>
            <a:off x="1806018" y="1224500"/>
            <a:ext cx="743542" cy="2154227"/>
            <a:chOff x="2559876" y="1243259"/>
            <a:chExt cx="743542" cy="2154227"/>
          </a:xfrm>
        </p:grpSpPr>
        <p:sp>
          <p:nvSpPr>
            <p:cNvPr id="14" name="Стрелка вправо 13"/>
            <p:cNvSpPr/>
            <p:nvPr/>
          </p:nvSpPr>
          <p:spPr>
            <a:xfrm rot="5400000">
              <a:off x="1924393" y="2061817"/>
              <a:ext cx="2000936" cy="514350"/>
            </a:xfrm>
            <a:prstGeom prst="rightArrow">
              <a:avLst/>
            </a:prstGeom>
            <a:solidFill>
              <a:schemeClr val="bg2"/>
            </a:solidFill>
            <a:ln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26" name="Стрелка вправо 25"/>
            <p:cNvSpPr/>
            <p:nvPr/>
          </p:nvSpPr>
          <p:spPr>
            <a:xfrm rot="5400000">
              <a:off x="1854533" y="1948602"/>
              <a:ext cx="2154227" cy="743542"/>
            </a:xfrm>
            <a:prstGeom prst="rightArrow">
              <a:avLst/>
            </a:prstGeom>
            <a:noFill/>
            <a:ln cmpd="sng">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grpSp>
      <p:sp>
        <p:nvSpPr>
          <p:cNvPr id="32" name="Прямоугольник 31"/>
          <p:cNvSpPr/>
          <p:nvPr/>
        </p:nvSpPr>
        <p:spPr>
          <a:xfrm>
            <a:off x="2703473" y="3782312"/>
            <a:ext cx="1749181" cy="262393"/>
          </a:xfrm>
          <a:prstGeom prst="rect">
            <a:avLst/>
          </a:prstGeom>
          <a:gradFill>
            <a:gsLst>
              <a:gs pos="0">
                <a:srgbClr val="92D050"/>
              </a:gs>
              <a:gs pos="100000">
                <a:srgbClr val="002060"/>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36" name="Прямоугольник 35"/>
          <p:cNvSpPr/>
          <p:nvPr/>
        </p:nvSpPr>
        <p:spPr>
          <a:xfrm rot="7217503">
            <a:off x="3789438" y="4698374"/>
            <a:ext cx="1316819" cy="262393"/>
          </a:xfrm>
          <a:prstGeom prst="rect">
            <a:avLst/>
          </a:prstGeom>
          <a:gradFill>
            <a:gsLst>
              <a:gs pos="0">
                <a:srgbClr val="002060"/>
              </a:gs>
              <a:gs pos="100000">
                <a:srgbClr val="00B0F0"/>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37" name="Прямоугольник 36"/>
          <p:cNvSpPr/>
          <p:nvPr/>
        </p:nvSpPr>
        <p:spPr>
          <a:xfrm rot="10800000">
            <a:off x="5391031" y="3782311"/>
            <a:ext cx="1113136" cy="262393"/>
          </a:xfrm>
          <a:prstGeom prst="rect">
            <a:avLst/>
          </a:prstGeom>
          <a:gradFill>
            <a:gsLst>
              <a:gs pos="0">
                <a:srgbClr val="7030A0"/>
              </a:gs>
              <a:gs pos="100000">
                <a:srgbClr val="002060"/>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39" name="Прямоугольник 38"/>
          <p:cNvSpPr/>
          <p:nvPr/>
        </p:nvSpPr>
        <p:spPr>
          <a:xfrm rot="2532950">
            <a:off x="1975643" y="4764052"/>
            <a:ext cx="2238409" cy="262393"/>
          </a:xfrm>
          <a:prstGeom prst="rect">
            <a:avLst/>
          </a:prstGeom>
          <a:gradFill>
            <a:gsLst>
              <a:gs pos="0">
                <a:srgbClr val="92D050"/>
              </a:gs>
              <a:gs pos="100000">
                <a:srgbClr val="00B0F0"/>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41" name="Прямоугольник 40"/>
          <p:cNvSpPr/>
          <p:nvPr/>
        </p:nvSpPr>
        <p:spPr>
          <a:xfrm rot="2532950">
            <a:off x="1873845" y="4837556"/>
            <a:ext cx="1794831" cy="262393"/>
          </a:xfrm>
          <a:prstGeom prst="rect">
            <a:avLst/>
          </a:prstGeom>
          <a:gradFill>
            <a:gsLst>
              <a:gs pos="0">
                <a:srgbClr val="92D050"/>
              </a:gs>
              <a:gs pos="100000">
                <a:srgbClr val="00B0F0"/>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42" name="Прямоугольник 41"/>
          <p:cNvSpPr/>
          <p:nvPr/>
        </p:nvSpPr>
        <p:spPr>
          <a:xfrm rot="2532950">
            <a:off x="2352248" y="4538133"/>
            <a:ext cx="1794831" cy="262393"/>
          </a:xfrm>
          <a:prstGeom prst="rect">
            <a:avLst/>
          </a:prstGeom>
          <a:gradFill>
            <a:gsLst>
              <a:gs pos="0">
                <a:srgbClr val="92D050"/>
              </a:gs>
              <a:gs pos="100000">
                <a:srgbClr val="00B0F0"/>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46" name="Прямоугольник 45"/>
          <p:cNvSpPr/>
          <p:nvPr/>
        </p:nvSpPr>
        <p:spPr>
          <a:xfrm rot="3454072">
            <a:off x="4869516" y="4669813"/>
            <a:ext cx="1316819" cy="262393"/>
          </a:xfrm>
          <a:prstGeom prst="rect">
            <a:avLst/>
          </a:prstGeom>
          <a:gradFill>
            <a:gsLst>
              <a:gs pos="0">
                <a:srgbClr val="002060"/>
              </a:gs>
              <a:gs pos="100000">
                <a:schemeClr val="accent3"/>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52" name="Скругленный прямоугольник 51"/>
          <p:cNvSpPr/>
          <p:nvPr/>
        </p:nvSpPr>
        <p:spPr>
          <a:xfrm>
            <a:off x="3094848" y="5049078"/>
            <a:ext cx="5226366" cy="1239422"/>
          </a:xfrm>
          <a:prstGeom prst="roundRect">
            <a:avLst/>
          </a:prstGeom>
          <a:noFill/>
          <a:ln>
            <a:solidFill>
              <a:schemeClr val="bg1">
                <a:lumMod val="5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53" name="TextBox 52"/>
          <p:cNvSpPr txBox="1"/>
          <p:nvPr/>
        </p:nvSpPr>
        <p:spPr>
          <a:xfrm>
            <a:off x="7421408" y="5989552"/>
            <a:ext cx="812145" cy="307777"/>
          </a:xfrm>
          <a:prstGeom prst="rect">
            <a:avLst/>
          </a:prstGeom>
          <a:noFill/>
          <a:ln>
            <a:noFill/>
          </a:ln>
        </p:spPr>
        <p:txBody>
          <a:bodyPr wrap="none" rtlCol="0">
            <a:spAutoFit/>
          </a:bodyPr>
          <a:lstStyle/>
          <a:p>
            <a:pPr defTabSz="457200" fontAlgn="base">
              <a:spcBef>
                <a:spcPct val="0"/>
              </a:spcBef>
              <a:spcAft>
                <a:spcPct val="0"/>
              </a:spcAft>
            </a:pPr>
            <a:r>
              <a:rPr lang="en-US" sz="1400" b="1" dirty="0">
                <a:solidFill>
                  <a:prstClr val="white">
                    <a:lumMod val="50000"/>
                  </a:prstClr>
                </a:solidFill>
                <a:latin typeface="Arial" charset="0"/>
                <a:ea typeface="MS PGothic" charset="0"/>
              </a:rPr>
              <a:t>Partners</a:t>
            </a:r>
            <a:endParaRPr lang="ru-RU" sz="1400" b="1" dirty="0">
              <a:solidFill>
                <a:prstClr val="white">
                  <a:lumMod val="50000"/>
                </a:prstClr>
              </a:solidFill>
              <a:latin typeface="Arial" charset="0"/>
              <a:ea typeface="MS PGothic" charset="0"/>
            </a:endParaRPr>
          </a:p>
        </p:txBody>
      </p:sp>
      <p:sp>
        <p:nvSpPr>
          <p:cNvPr id="54" name="Стрелка вправо 53"/>
          <p:cNvSpPr/>
          <p:nvPr/>
        </p:nvSpPr>
        <p:spPr>
          <a:xfrm rot="8484991">
            <a:off x="1189508" y="4263352"/>
            <a:ext cx="707666" cy="514529"/>
          </a:xfrm>
          <a:prstGeom prst="rightArrow">
            <a:avLst/>
          </a:prstGeom>
          <a:gradFill>
            <a:gsLst>
              <a:gs pos="0">
                <a:srgbClr val="92D050"/>
              </a:gs>
              <a:gs pos="100000">
                <a:schemeClr val="bg1"/>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61" name="Стрелка вправо 60"/>
          <p:cNvSpPr/>
          <p:nvPr/>
        </p:nvSpPr>
        <p:spPr>
          <a:xfrm rot="2635997">
            <a:off x="7247687" y="4342433"/>
            <a:ext cx="1008536" cy="514529"/>
          </a:xfrm>
          <a:prstGeom prst="rightArrow">
            <a:avLst/>
          </a:prstGeom>
          <a:gradFill>
            <a:gsLst>
              <a:gs pos="0">
                <a:srgbClr val="7030A0"/>
              </a:gs>
              <a:gs pos="100000">
                <a:schemeClr val="bg1"/>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63" name="Стрелка вправо 62"/>
          <p:cNvSpPr/>
          <p:nvPr/>
        </p:nvSpPr>
        <p:spPr>
          <a:xfrm rot="19421711">
            <a:off x="6506365" y="4981863"/>
            <a:ext cx="971554" cy="514529"/>
          </a:xfrm>
          <a:prstGeom prst="rightArrow">
            <a:avLst/>
          </a:prstGeom>
          <a:gradFill>
            <a:gsLst>
              <a:gs pos="0">
                <a:schemeClr val="accent3"/>
              </a:gs>
              <a:gs pos="100000">
                <a:schemeClr val="bg1"/>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64" name="Стрелка вправо 63"/>
          <p:cNvSpPr/>
          <p:nvPr/>
        </p:nvSpPr>
        <p:spPr>
          <a:xfrm>
            <a:off x="6639402" y="5530013"/>
            <a:ext cx="919829" cy="514529"/>
          </a:xfrm>
          <a:prstGeom prst="rightArrow">
            <a:avLst/>
          </a:prstGeom>
          <a:gradFill>
            <a:gsLst>
              <a:gs pos="0">
                <a:schemeClr val="accent3"/>
              </a:gs>
              <a:gs pos="100000">
                <a:schemeClr val="bg1"/>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65" name="Стрелка вправо 64"/>
          <p:cNvSpPr/>
          <p:nvPr/>
        </p:nvSpPr>
        <p:spPr>
          <a:xfrm rot="18344786">
            <a:off x="6156166" y="4675872"/>
            <a:ext cx="879683" cy="514529"/>
          </a:xfrm>
          <a:prstGeom prst="rightArrow">
            <a:avLst/>
          </a:prstGeom>
          <a:gradFill>
            <a:gsLst>
              <a:gs pos="0">
                <a:schemeClr val="accent3"/>
              </a:gs>
              <a:gs pos="100000">
                <a:schemeClr val="bg1"/>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grpSp>
        <p:nvGrpSpPr>
          <p:cNvPr id="59" name="Группа 58"/>
          <p:cNvGrpSpPr/>
          <p:nvPr/>
        </p:nvGrpSpPr>
        <p:grpSpPr>
          <a:xfrm>
            <a:off x="5535402" y="5155025"/>
            <a:ext cx="1200150" cy="1133475"/>
            <a:chOff x="5535402" y="5155025"/>
            <a:chExt cx="1200150" cy="1133475"/>
          </a:xfrm>
        </p:grpSpPr>
        <p:sp>
          <p:nvSpPr>
            <p:cNvPr id="8" name="Овал 7"/>
            <p:cNvSpPr/>
            <p:nvPr/>
          </p:nvSpPr>
          <p:spPr>
            <a:xfrm>
              <a:off x="5535402" y="5155025"/>
              <a:ext cx="1200150" cy="1133475"/>
            </a:xfrm>
            <a:prstGeom prst="ellipse">
              <a:avLst/>
            </a:prstGeom>
            <a:solidFill>
              <a:schemeClr val="bg2"/>
            </a:solid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51" name="TextBox 50"/>
            <p:cNvSpPr txBox="1"/>
            <p:nvPr/>
          </p:nvSpPr>
          <p:spPr>
            <a:xfrm>
              <a:off x="5774456" y="5482827"/>
              <a:ext cx="776110" cy="523220"/>
            </a:xfrm>
            <a:prstGeom prst="rect">
              <a:avLst/>
            </a:prstGeom>
            <a:noFill/>
          </p:spPr>
          <p:txBody>
            <a:bodyPr wrap="none" rtlCol="0">
              <a:spAutoFit/>
            </a:bodyPr>
            <a:lstStyle/>
            <a:p>
              <a:pPr algn="ctr" defTabSz="457200" fontAlgn="base">
                <a:spcBef>
                  <a:spcPct val="0"/>
                </a:spcBef>
                <a:spcAft>
                  <a:spcPct val="0"/>
                </a:spcAft>
              </a:pPr>
              <a:r>
                <a:rPr lang="en-US" sz="1400" b="1" dirty="0">
                  <a:solidFill>
                    <a:prstClr val="black"/>
                  </a:solidFill>
                  <a:latin typeface="Arial" charset="0"/>
                  <a:ea typeface="MS PGothic" charset="0"/>
                </a:rPr>
                <a:t>Venture</a:t>
              </a:r>
            </a:p>
            <a:p>
              <a:pPr algn="ctr" defTabSz="457200" fontAlgn="base">
                <a:spcBef>
                  <a:spcPct val="0"/>
                </a:spcBef>
                <a:spcAft>
                  <a:spcPct val="0"/>
                </a:spcAft>
              </a:pPr>
              <a:r>
                <a:rPr lang="en-US" sz="1400" b="1" dirty="0">
                  <a:solidFill>
                    <a:prstClr val="black"/>
                  </a:solidFill>
                  <a:latin typeface="Arial" charset="0"/>
                  <a:ea typeface="MS PGothic" charset="0"/>
                </a:rPr>
                <a:t>Funds</a:t>
              </a:r>
              <a:endParaRPr lang="ru-RU" sz="1400" b="1" dirty="0">
                <a:solidFill>
                  <a:prstClr val="black"/>
                </a:solidFill>
                <a:latin typeface="Arial" charset="0"/>
                <a:ea typeface="MS PGothic" charset="0"/>
              </a:endParaRPr>
            </a:p>
          </p:txBody>
        </p:sp>
      </p:grpSp>
      <p:sp>
        <p:nvSpPr>
          <p:cNvPr id="66" name="Стрелка вправо 65"/>
          <p:cNvSpPr/>
          <p:nvPr/>
        </p:nvSpPr>
        <p:spPr>
          <a:xfrm>
            <a:off x="4375398" y="5440410"/>
            <a:ext cx="898966" cy="514529"/>
          </a:xfrm>
          <a:prstGeom prst="rightArrow">
            <a:avLst/>
          </a:prstGeom>
          <a:gradFill>
            <a:gsLst>
              <a:gs pos="0">
                <a:srgbClr val="00B0F0"/>
              </a:gs>
              <a:gs pos="100000">
                <a:schemeClr val="bg1"/>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7" name="Овал 6"/>
          <p:cNvSpPr/>
          <p:nvPr/>
        </p:nvSpPr>
        <p:spPr>
          <a:xfrm>
            <a:off x="3252504" y="5155025"/>
            <a:ext cx="1200150" cy="1133475"/>
          </a:xfrm>
          <a:prstGeom prst="ellipse">
            <a:avLst/>
          </a:prstGeom>
          <a:solidFill>
            <a:schemeClr val="bg2"/>
          </a:solid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50" name="TextBox 49"/>
          <p:cNvSpPr txBox="1"/>
          <p:nvPr/>
        </p:nvSpPr>
        <p:spPr>
          <a:xfrm>
            <a:off x="3264379" y="5472461"/>
            <a:ext cx="1200150" cy="523220"/>
          </a:xfrm>
          <a:prstGeom prst="rect">
            <a:avLst/>
          </a:prstGeom>
          <a:noFill/>
        </p:spPr>
        <p:txBody>
          <a:bodyPr wrap="square" rtlCol="0">
            <a:spAutoFit/>
          </a:bodyPr>
          <a:lstStyle/>
          <a:p>
            <a:pPr algn="ctr" defTabSz="457200" fontAlgn="base">
              <a:spcBef>
                <a:spcPct val="0"/>
              </a:spcBef>
              <a:spcAft>
                <a:spcPct val="0"/>
              </a:spcAft>
            </a:pPr>
            <a:r>
              <a:rPr lang="en-US" sz="1400" b="1" dirty="0">
                <a:solidFill>
                  <a:prstClr val="black"/>
                </a:solidFill>
                <a:latin typeface="Arial" charset="0"/>
                <a:ea typeface="MS PGothic" charset="0"/>
              </a:rPr>
              <a:t>Industrial</a:t>
            </a:r>
          </a:p>
          <a:p>
            <a:pPr algn="ctr" defTabSz="457200" fontAlgn="base">
              <a:spcBef>
                <a:spcPct val="0"/>
              </a:spcBef>
              <a:spcAft>
                <a:spcPct val="0"/>
              </a:spcAft>
            </a:pPr>
            <a:r>
              <a:rPr lang="en-US" sz="1400" b="1" dirty="0">
                <a:solidFill>
                  <a:prstClr val="black"/>
                </a:solidFill>
                <a:latin typeface="Arial" charset="0"/>
                <a:ea typeface="MS PGothic" charset="0"/>
              </a:rPr>
              <a:t>Companies</a:t>
            </a:r>
            <a:endParaRPr lang="ru-RU" sz="1400" b="1" dirty="0">
              <a:solidFill>
                <a:prstClr val="black"/>
              </a:solidFill>
              <a:latin typeface="Arial" charset="0"/>
              <a:ea typeface="MS PGothic" charset="0"/>
            </a:endParaRPr>
          </a:p>
        </p:txBody>
      </p:sp>
      <p:sp>
        <p:nvSpPr>
          <p:cNvPr id="69" name="TextBox 68"/>
          <p:cNvSpPr txBox="1"/>
          <p:nvPr/>
        </p:nvSpPr>
        <p:spPr>
          <a:xfrm rot="2748358">
            <a:off x="7232330" y="4351339"/>
            <a:ext cx="882596" cy="338554"/>
          </a:xfrm>
          <a:prstGeom prst="rect">
            <a:avLst/>
          </a:prstGeom>
          <a:noFill/>
        </p:spPr>
        <p:txBody>
          <a:bodyPr wrap="square" rtlCol="0">
            <a:spAutoFit/>
          </a:bodyPr>
          <a:lstStyle/>
          <a:p>
            <a:pPr defTabSz="457200" fontAlgn="base">
              <a:spcBef>
                <a:spcPct val="0"/>
              </a:spcBef>
              <a:spcAft>
                <a:spcPct val="0"/>
              </a:spcAft>
            </a:pPr>
            <a:r>
              <a:rPr lang="en-US" sz="800" dirty="0">
                <a:solidFill>
                  <a:prstClr val="black"/>
                </a:solidFill>
                <a:latin typeface="Arial" charset="0"/>
                <a:ea typeface="MS PGothic" charset="0"/>
              </a:rPr>
              <a:t>Market feedback</a:t>
            </a:r>
            <a:endParaRPr lang="ru-RU" sz="800" dirty="0">
              <a:solidFill>
                <a:prstClr val="black"/>
              </a:solidFill>
              <a:latin typeface="Arial" charset="0"/>
              <a:ea typeface="MS PGothic" charset="0"/>
            </a:endParaRPr>
          </a:p>
        </p:txBody>
      </p:sp>
      <p:sp>
        <p:nvSpPr>
          <p:cNvPr id="70" name="TextBox 69"/>
          <p:cNvSpPr txBox="1"/>
          <p:nvPr/>
        </p:nvSpPr>
        <p:spPr>
          <a:xfrm>
            <a:off x="4383186" y="5531443"/>
            <a:ext cx="882596" cy="338554"/>
          </a:xfrm>
          <a:prstGeom prst="rect">
            <a:avLst/>
          </a:prstGeom>
          <a:noFill/>
        </p:spPr>
        <p:txBody>
          <a:bodyPr wrap="square" rtlCol="0">
            <a:spAutoFit/>
          </a:bodyPr>
          <a:lstStyle/>
          <a:p>
            <a:pPr defTabSz="457200" fontAlgn="base">
              <a:spcBef>
                <a:spcPct val="0"/>
              </a:spcBef>
              <a:spcAft>
                <a:spcPct val="0"/>
              </a:spcAft>
            </a:pPr>
            <a:r>
              <a:rPr lang="en-US" sz="800" dirty="0">
                <a:solidFill>
                  <a:prstClr val="black"/>
                </a:solidFill>
                <a:latin typeface="Arial" charset="0"/>
                <a:ea typeface="MS PGothic" charset="0"/>
              </a:rPr>
              <a:t>Market feedback</a:t>
            </a:r>
            <a:endParaRPr lang="ru-RU" sz="800" dirty="0">
              <a:solidFill>
                <a:prstClr val="black"/>
              </a:solidFill>
              <a:latin typeface="Arial" charset="0"/>
              <a:ea typeface="MS PGothic" charset="0"/>
            </a:endParaRPr>
          </a:p>
        </p:txBody>
      </p:sp>
      <p:sp>
        <p:nvSpPr>
          <p:cNvPr id="71" name="TextBox 70"/>
          <p:cNvSpPr txBox="1"/>
          <p:nvPr/>
        </p:nvSpPr>
        <p:spPr>
          <a:xfrm>
            <a:off x="6691411" y="5682734"/>
            <a:ext cx="882596" cy="338554"/>
          </a:xfrm>
          <a:prstGeom prst="rect">
            <a:avLst/>
          </a:prstGeom>
          <a:noFill/>
        </p:spPr>
        <p:txBody>
          <a:bodyPr wrap="square" rtlCol="0">
            <a:spAutoFit/>
          </a:bodyPr>
          <a:lstStyle/>
          <a:p>
            <a:pPr defTabSz="457200" fontAlgn="base">
              <a:spcBef>
                <a:spcPct val="0"/>
              </a:spcBef>
              <a:spcAft>
                <a:spcPct val="0"/>
              </a:spcAft>
            </a:pPr>
            <a:r>
              <a:rPr lang="en-US" sz="800" dirty="0">
                <a:solidFill>
                  <a:prstClr val="black"/>
                </a:solidFill>
                <a:latin typeface="Arial" charset="0"/>
                <a:ea typeface="MS PGothic" charset="0"/>
              </a:rPr>
              <a:t>Market feedback</a:t>
            </a:r>
            <a:endParaRPr lang="ru-RU" sz="800" dirty="0">
              <a:solidFill>
                <a:prstClr val="black"/>
              </a:solidFill>
              <a:latin typeface="Arial" charset="0"/>
              <a:ea typeface="MS PGothic" charset="0"/>
            </a:endParaRPr>
          </a:p>
        </p:txBody>
      </p:sp>
      <p:sp>
        <p:nvSpPr>
          <p:cNvPr id="72" name="TextBox 71"/>
          <p:cNvSpPr txBox="1"/>
          <p:nvPr/>
        </p:nvSpPr>
        <p:spPr>
          <a:xfrm rot="19401898">
            <a:off x="6543365" y="5068040"/>
            <a:ext cx="979251" cy="215444"/>
          </a:xfrm>
          <a:prstGeom prst="rect">
            <a:avLst/>
          </a:prstGeom>
          <a:noFill/>
        </p:spPr>
        <p:txBody>
          <a:bodyPr wrap="square" rtlCol="0">
            <a:spAutoFit/>
          </a:bodyPr>
          <a:lstStyle/>
          <a:p>
            <a:pPr defTabSz="457200" fontAlgn="base">
              <a:spcBef>
                <a:spcPct val="0"/>
              </a:spcBef>
              <a:spcAft>
                <a:spcPct val="0"/>
              </a:spcAft>
            </a:pPr>
            <a:r>
              <a:rPr lang="en-US" sz="800" dirty="0">
                <a:solidFill>
                  <a:prstClr val="black"/>
                </a:solidFill>
                <a:latin typeface="Arial" charset="0"/>
                <a:ea typeface="MS PGothic" charset="0"/>
              </a:rPr>
              <a:t>Financing</a:t>
            </a:r>
            <a:endParaRPr lang="ru-RU" sz="800" dirty="0">
              <a:solidFill>
                <a:prstClr val="black"/>
              </a:solidFill>
              <a:latin typeface="Arial" charset="0"/>
              <a:ea typeface="MS PGothic" charset="0"/>
            </a:endParaRPr>
          </a:p>
        </p:txBody>
      </p:sp>
      <p:sp>
        <p:nvSpPr>
          <p:cNvPr id="73" name="TextBox 72"/>
          <p:cNvSpPr txBox="1"/>
          <p:nvPr/>
        </p:nvSpPr>
        <p:spPr>
          <a:xfrm rot="18217385">
            <a:off x="6189420" y="4741743"/>
            <a:ext cx="826145" cy="338554"/>
          </a:xfrm>
          <a:prstGeom prst="rect">
            <a:avLst/>
          </a:prstGeom>
          <a:noFill/>
        </p:spPr>
        <p:txBody>
          <a:bodyPr wrap="square" rtlCol="0">
            <a:spAutoFit/>
          </a:bodyPr>
          <a:lstStyle/>
          <a:p>
            <a:pPr defTabSz="457200" fontAlgn="base">
              <a:spcBef>
                <a:spcPct val="0"/>
              </a:spcBef>
              <a:spcAft>
                <a:spcPct val="0"/>
              </a:spcAft>
            </a:pPr>
            <a:r>
              <a:rPr lang="en-US" sz="800" dirty="0">
                <a:solidFill>
                  <a:prstClr val="black"/>
                </a:solidFill>
                <a:latin typeface="Arial" charset="0"/>
                <a:ea typeface="MS PGothic" charset="0"/>
              </a:rPr>
              <a:t>Business expertise</a:t>
            </a:r>
            <a:endParaRPr lang="ru-RU" sz="800" dirty="0">
              <a:solidFill>
                <a:prstClr val="black"/>
              </a:solidFill>
              <a:latin typeface="Arial" charset="0"/>
              <a:ea typeface="MS PGothic" charset="0"/>
            </a:endParaRPr>
          </a:p>
        </p:txBody>
      </p:sp>
      <p:sp>
        <p:nvSpPr>
          <p:cNvPr id="74" name="TextBox 73"/>
          <p:cNvSpPr txBox="1"/>
          <p:nvPr/>
        </p:nvSpPr>
        <p:spPr>
          <a:xfrm>
            <a:off x="251520" y="3717032"/>
            <a:ext cx="1512168" cy="415498"/>
          </a:xfrm>
          <a:prstGeom prst="rect">
            <a:avLst/>
          </a:prstGeom>
          <a:noFill/>
          <a:ln>
            <a:noFill/>
          </a:ln>
        </p:spPr>
        <p:txBody>
          <a:bodyPr wrap="square" rtlCol="0">
            <a:spAutoFit/>
          </a:bodyPr>
          <a:lstStyle/>
          <a:p>
            <a:pPr defTabSz="457200" fontAlgn="base">
              <a:spcBef>
                <a:spcPct val="0"/>
              </a:spcBef>
              <a:spcAft>
                <a:spcPct val="0"/>
              </a:spcAft>
            </a:pPr>
            <a:r>
              <a:rPr lang="en-US" sz="1050" b="1" dirty="0">
                <a:solidFill>
                  <a:prstClr val="white">
                    <a:lumMod val="50000"/>
                  </a:prstClr>
                </a:solidFill>
                <a:latin typeface="Arial" charset="0"/>
                <a:ea typeface="MS PGothic" charset="0"/>
              </a:rPr>
              <a:t>International universities</a:t>
            </a:r>
            <a:endParaRPr lang="ru-RU" sz="1050" b="1" dirty="0">
              <a:solidFill>
                <a:prstClr val="white">
                  <a:lumMod val="50000"/>
                </a:prstClr>
              </a:solidFill>
              <a:latin typeface="Arial" charset="0"/>
              <a:ea typeface="MS PGothic" charset="0"/>
            </a:endParaRPr>
          </a:p>
        </p:txBody>
      </p:sp>
      <p:grpSp>
        <p:nvGrpSpPr>
          <p:cNvPr id="77" name="Группа 76"/>
          <p:cNvGrpSpPr/>
          <p:nvPr/>
        </p:nvGrpSpPr>
        <p:grpSpPr>
          <a:xfrm>
            <a:off x="413433" y="1829756"/>
            <a:ext cx="867874" cy="1918122"/>
            <a:chOff x="413433" y="1829756"/>
            <a:chExt cx="867874" cy="1918122"/>
          </a:xfrm>
        </p:grpSpPr>
        <p:sp>
          <p:nvSpPr>
            <p:cNvPr id="13" name="Стрелка вправо 12"/>
            <p:cNvSpPr/>
            <p:nvPr/>
          </p:nvSpPr>
          <p:spPr>
            <a:xfrm rot="2717739">
              <a:off x="65071" y="2531642"/>
              <a:ext cx="1918122" cy="514350"/>
            </a:xfrm>
            <a:prstGeom prst="rightArrow">
              <a:avLst/>
            </a:prstGeom>
            <a:solidFill>
              <a:schemeClr val="bg2"/>
            </a:solidFill>
            <a:ln cmpd="sng">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75" name="TextBox 74"/>
            <p:cNvSpPr txBox="1"/>
            <p:nvPr/>
          </p:nvSpPr>
          <p:spPr>
            <a:xfrm rot="2676828">
              <a:off x="413433" y="2394351"/>
              <a:ext cx="679994" cy="253916"/>
            </a:xfrm>
            <a:prstGeom prst="rect">
              <a:avLst/>
            </a:prstGeom>
            <a:noFill/>
            <a:ln>
              <a:noFill/>
            </a:ln>
          </p:spPr>
          <p:txBody>
            <a:bodyPr wrap="none" rtlCol="0">
              <a:spAutoFit/>
            </a:bodyPr>
            <a:lstStyle/>
            <a:p>
              <a:pPr defTabSz="457200" fontAlgn="base">
                <a:spcBef>
                  <a:spcPct val="0"/>
                </a:spcBef>
                <a:spcAft>
                  <a:spcPct val="0"/>
                </a:spcAft>
              </a:pPr>
              <a:r>
                <a:rPr lang="en-US" sz="1050" b="1" dirty="0">
                  <a:solidFill>
                    <a:prstClr val="white">
                      <a:lumMod val="50000"/>
                    </a:prstClr>
                  </a:solidFill>
                  <a:latin typeface="Arial" charset="0"/>
                  <a:ea typeface="MS PGothic" charset="0"/>
                </a:rPr>
                <a:t>Students</a:t>
              </a:r>
              <a:endParaRPr lang="ru-RU" sz="1050" b="1" dirty="0">
                <a:solidFill>
                  <a:prstClr val="white">
                    <a:lumMod val="50000"/>
                  </a:prstClr>
                </a:solidFill>
                <a:latin typeface="Arial" charset="0"/>
                <a:ea typeface="MS PGothic" charset="0"/>
              </a:endParaRPr>
            </a:p>
          </p:txBody>
        </p:sp>
      </p:grpSp>
      <p:sp>
        <p:nvSpPr>
          <p:cNvPr id="76" name="TextBox 75"/>
          <p:cNvSpPr txBox="1"/>
          <p:nvPr/>
        </p:nvSpPr>
        <p:spPr>
          <a:xfrm rot="5400000">
            <a:off x="1392966" y="2152853"/>
            <a:ext cx="1569660" cy="253916"/>
          </a:xfrm>
          <a:prstGeom prst="rect">
            <a:avLst/>
          </a:prstGeom>
          <a:noFill/>
          <a:ln>
            <a:noFill/>
          </a:ln>
        </p:spPr>
        <p:txBody>
          <a:bodyPr wrap="none" rtlCol="0">
            <a:spAutoFit/>
          </a:bodyPr>
          <a:lstStyle/>
          <a:p>
            <a:pPr defTabSz="457200" fontAlgn="base">
              <a:spcBef>
                <a:spcPct val="0"/>
              </a:spcBef>
              <a:spcAft>
                <a:spcPct val="0"/>
              </a:spcAft>
            </a:pPr>
            <a:r>
              <a:rPr lang="en-US" sz="1050" b="1" dirty="0">
                <a:solidFill>
                  <a:prstClr val="white">
                    <a:lumMod val="50000"/>
                  </a:prstClr>
                </a:solidFill>
                <a:latin typeface="Arial" charset="0"/>
                <a:ea typeface="MS PGothic" charset="0"/>
              </a:rPr>
              <a:t>Technology corporations</a:t>
            </a:r>
            <a:endParaRPr lang="ru-RU" sz="1050" b="1" dirty="0">
              <a:solidFill>
                <a:prstClr val="white">
                  <a:lumMod val="50000"/>
                </a:prstClr>
              </a:solidFill>
              <a:latin typeface="Arial" charset="0"/>
              <a:ea typeface="MS PGothic" charset="0"/>
            </a:endParaRPr>
          </a:p>
        </p:txBody>
      </p:sp>
      <p:cxnSp>
        <p:nvCxnSpPr>
          <p:cNvPr id="80" name="Прямая со стрелкой 79"/>
          <p:cNvCxnSpPr/>
          <p:nvPr/>
        </p:nvCxnSpPr>
        <p:spPr>
          <a:xfrm>
            <a:off x="3924300" y="3903955"/>
            <a:ext cx="366174" cy="0"/>
          </a:xfrm>
          <a:prstGeom prst="straightConnector1">
            <a:avLst/>
          </a:prstGeom>
          <a:ln w="38100">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rot="19333433">
            <a:off x="1178380" y="4330998"/>
            <a:ext cx="882596" cy="215444"/>
          </a:xfrm>
          <a:prstGeom prst="rect">
            <a:avLst/>
          </a:prstGeom>
          <a:noFill/>
        </p:spPr>
        <p:txBody>
          <a:bodyPr wrap="square" rtlCol="0">
            <a:spAutoFit/>
          </a:bodyPr>
          <a:lstStyle/>
          <a:p>
            <a:pPr defTabSz="457200" fontAlgn="base">
              <a:spcBef>
                <a:spcPct val="0"/>
              </a:spcBef>
              <a:spcAft>
                <a:spcPct val="0"/>
              </a:spcAft>
            </a:pPr>
            <a:r>
              <a:rPr lang="en-US" sz="800" dirty="0">
                <a:solidFill>
                  <a:prstClr val="black"/>
                </a:solidFill>
                <a:latin typeface="Arial" charset="0"/>
                <a:ea typeface="MS PGothic" charset="0"/>
              </a:rPr>
              <a:t>Expertise</a:t>
            </a:r>
            <a:endParaRPr lang="ru-RU" sz="800" dirty="0">
              <a:solidFill>
                <a:prstClr val="black"/>
              </a:solidFill>
              <a:latin typeface="Arial" charset="0"/>
              <a:ea typeface="MS PGothic" charset="0"/>
            </a:endParaRPr>
          </a:p>
        </p:txBody>
      </p:sp>
      <p:sp>
        <p:nvSpPr>
          <p:cNvPr id="85" name="TextBox 84"/>
          <p:cNvSpPr txBox="1"/>
          <p:nvPr/>
        </p:nvSpPr>
        <p:spPr>
          <a:xfrm>
            <a:off x="2755451" y="3755837"/>
            <a:ext cx="1124026" cy="338554"/>
          </a:xfrm>
          <a:prstGeom prst="rect">
            <a:avLst/>
          </a:prstGeom>
          <a:noFill/>
        </p:spPr>
        <p:txBody>
          <a:bodyPr wrap="none" rtlCol="0">
            <a:spAutoFit/>
          </a:bodyPr>
          <a:lstStyle/>
          <a:p>
            <a:pPr defTabSz="457200" fontAlgn="base">
              <a:spcBef>
                <a:spcPct val="0"/>
              </a:spcBef>
              <a:spcAft>
                <a:spcPct val="0"/>
              </a:spcAft>
            </a:pPr>
            <a:r>
              <a:rPr lang="en-US" sz="800" dirty="0">
                <a:solidFill>
                  <a:srgbClr val="EEECE1"/>
                </a:solidFill>
                <a:latin typeface="Arial" charset="0"/>
                <a:ea typeface="MS PGothic" charset="0"/>
              </a:rPr>
              <a:t>Start-ups</a:t>
            </a:r>
            <a:r>
              <a:rPr lang="ru-RU" sz="800" dirty="0">
                <a:solidFill>
                  <a:srgbClr val="EEECE1"/>
                </a:solidFill>
                <a:latin typeface="Arial" charset="0"/>
                <a:ea typeface="MS PGothic" charset="0"/>
              </a:rPr>
              <a:t> – </a:t>
            </a:r>
            <a:r>
              <a:rPr lang="en-US" sz="800" dirty="0">
                <a:solidFill>
                  <a:srgbClr val="EEECE1"/>
                </a:solidFill>
                <a:latin typeface="Arial" charset="0"/>
                <a:ea typeface="MS PGothic" charset="0"/>
              </a:rPr>
              <a:t>professors</a:t>
            </a:r>
            <a:r>
              <a:rPr lang="ru-RU" sz="800" dirty="0">
                <a:solidFill>
                  <a:srgbClr val="EEECE1"/>
                </a:solidFill>
                <a:latin typeface="Arial" charset="0"/>
                <a:ea typeface="MS PGothic" charset="0"/>
              </a:rPr>
              <a:t>,</a:t>
            </a:r>
          </a:p>
          <a:p>
            <a:pPr defTabSz="457200" fontAlgn="base">
              <a:spcBef>
                <a:spcPct val="0"/>
              </a:spcBef>
              <a:spcAft>
                <a:spcPct val="0"/>
              </a:spcAft>
            </a:pPr>
            <a:r>
              <a:rPr lang="en-US" sz="800" dirty="0">
                <a:solidFill>
                  <a:srgbClr val="EEECE1"/>
                </a:solidFill>
                <a:latin typeface="Arial" charset="0"/>
                <a:ea typeface="MS PGothic" charset="0"/>
              </a:rPr>
              <a:t>students</a:t>
            </a:r>
            <a:r>
              <a:rPr lang="ru-RU" sz="800" dirty="0">
                <a:solidFill>
                  <a:srgbClr val="EEECE1"/>
                </a:solidFill>
                <a:latin typeface="Arial" charset="0"/>
                <a:ea typeface="MS PGothic" charset="0"/>
              </a:rPr>
              <a:t>, </a:t>
            </a:r>
            <a:r>
              <a:rPr lang="en-US" sz="800" dirty="0">
                <a:solidFill>
                  <a:srgbClr val="EEECE1"/>
                </a:solidFill>
                <a:latin typeface="Arial" charset="0"/>
                <a:ea typeface="MS PGothic" charset="0"/>
              </a:rPr>
              <a:t>graduates</a:t>
            </a:r>
            <a:endParaRPr lang="ru-RU" sz="800" dirty="0">
              <a:solidFill>
                <a:srgbClr val="EEECE1"/>
              </a:solidFill>
              <a:latin typeface="Arial" charset="0"/>
              <a:ea typeface="MS PGothic" charset="0"/>
            </a:endParaRPr>
          </a:p>
        </p:txBody>
      </p:sp>
      <p:sp>
        <p:nvSpPr>
          <p:cNvPr id="90" name="TextBox 89"/>
          <p:cNvSpPr txBox="1"/>
          <p:nvPr/>
        </p:nvSpPr>
        <p:spPr>
          <a:xfrm rot="2531972">
            <a:off x="2569205" y="4412895"/>
            <a:ext cx="1027845" cy="215444"/>
          </a:xfrm>
          <a:prstGeom prst="rect">
            <a:avLst/>
          </a:prstGeom>
          <a:noFill/>
        </p:spPr>
        <p:txBody>
          <a:bodyPr wrap="none" rtlCol="0">
            <a:spAutoFit/>
          </a:bodyPr>
          <a:lstStyle/>
          <a:p>
            <a:pPr defTabSz="457200" fontAlgn="base">
              <a:spcBef>
                <a:spcPct val="0"/>
              </a:spcBef>
              <a:spcAft>
                <a:spcPct val="0"/>
              </a:spcAft>
            </a:pPr>
            <a:r>
              <a:rPr lang="en-US" sz="800" dirty="0">
                <a:solidFill>
                  <a:srgbClr val="EEECE1"/>
                </a:solidFill>
                <a:latin typeface="Arial" charset="0"/>
                <a:ea typeface="MS PGothic" charset="0"/>
              </a:rPr>
              <a:t>Graduates, students</a:t>
            </a:r>
            <a:endParaRPr lang="ru-RU" sz="800" dirty="0">
              <a:solidFill>
                <a:srgbClr val="EEECE1"/>
              </a:solidFill>
              <a:latin typeface="Arial" charset="0"/>
              <a:ea typeface="MS PGothic" charset="0"/>
            </a:endParaRPr>
          </a:p>
        </p:txBody>
      </p:sp>
      <p:sp>
        <p:nvSpPr>
          <p:cNvPr id="91" name="TextBox 90"/>
          <p:cNvSpPr txBox="1"/>
          <p:nvPr/>
        </p:nvSpPr>
        <p:spPr>
          <a:xfrm rot="2531972">
            <a:off x="2504863" y="4680706"/>
            <a:ext cx="939681" cy="215444"/>
          </a:xfrm>
          <a:prstGeom prst="rect">
            <a:avLst/>
          </a:prstGeom>
          <a:noFill/>
        </p:spPr>
        <p:txBody>
          <a:bodyPr wrap="none" rtlCol="0">
            <a:spAutoFit/>
          </a:bodyPr>
          <a:lstStyle/>
          <a:p>
            <a:pPr defTabSz="457200" fontAlgn="base">
              <a:spcBef>
                <a:spcPct val="0"/>
              </a:spcBef>
              <a:spcAft>
                <a:spcPct val="0"/>
              </a:spcAft>
            </a:pPr>
            <a:r>
              <a:rPr lang="en-US" sz="800" dirty="0">
                <a:solidFill>
                  <a:srgbClr val="EEECE1"/>
                </a:solidFill>
                <a:latin typeface="Arial" charset="0"/>
                <a:ea typeface="MS PGothic" charset="0"/>
              </a:rPr>
              <a:t>Contracts for R&amp;D</a:t>
            </a:r>
            <a:endParaRPr lang="ru-RU" sz="800" dirty="0">
              <a:solidFill>
                <a:srgbClr val="EEECE1"/>
              </a:solidFill>
              <a:latin typeface="Arial" charset="0"/>
              <a:ea typeface="MS PGothic" charset="0"/>
            </a:endParaRPr>
          </a:p>
        </p:txBody>
      </p:sp>
      <p:sp>
        <p:nvSpPr>
          <p:cNvPr id="92" name="TextBox 91"/>
          <p:cNvSpPr txBox="1"/>
          <p:nvPr/>
        </p:nvSpPr>
        <p:spPr>
          <a:xfrm rot="2531972">
            <a:off x="2475190" y="4873453"/>
            <a:ext cx="620683" cy="215444"/>
          </a:xfrm>
          <a:prstGeom prst="rect">
            <a:avLst/>
          </a:prstGeom>
          <a:noFill/>
        </p:spPr>
        <p:txBody>
          <a:bodyPr wrap="none" rtlCol="0">
            <a:spAutoFit/>
          </a:bodyPr>
          <a:lstStyle/>
          <a:p>
            <a:pPr defTabSz="457200" fontAlgn="base">
              <a:spcBef>
                <a:spcPct val="0"/>
              </a:spcBef>
              <a:spcAft>
                <a:spcPct val="0"/>
              </a:spcAft>
            </a:pPr>
            <a:r>
              <a:rPr lang="en-US" sz="800" dirty="0">
                <a:solidFill>
                  <a:srgbClr val="EEECE1"/>
                </a:solidFill>
                <a:latin typeface="Arial" charset="0"/>
                <a:ea typeface="MS PGothic" charset="0"/>
              </a:rPr>
              <a:t>Professors</a:t>
            </a:r>
            <a:endParaRPr lang="ru-RU" sz="800" dirty="0">
              <a:solidFill>
                <a:srgbClr val="EEECE1"/>
              </a:solidFill>
              <a:latin typeface="Arial" charset="0"/>
              <a:ea typeface="MS PGothic" charset="0"/>
            </a:endParaRPr>
          </a:p>
        </p:txBody>
      </p:sp>
      <p:cxnSp>
        <p:nvCxnSpPr>
          <p:cNvPr id="93" name="Прямая со стрелкой 92"/>
          <p:cNvCxnSpPr/>
          <p:nvPr/>
        </p:nvCxnSpPr>
        <p:spPr>
          <a:xfrm>
            <a:off x="3447567" y="4911020"/>
            <a:ext cx="279883" cy="244005"/>
          </a:xfrm>
          <a:prstGeom prst="straightConnector1">
            <a:avLst/>
          </a:prstGeom>
          <a:ln w="38100">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5" name="Прямая со стрелкой 94"/>
          <p:cNvCxnSpPr/>
          <p:nvPr/>
        </p:nvCxnSpPr>
        <p:spPr>
          <a:xfrm flipH="1" flipV="1">
            <a:off x="2274552" y="4520617"/>
            <a:ext cx="267361" cy="249169"/>
          </a:xfrm>
          <a:prstGeom prst="straightConnector1">
            <a:avLst/>
          </a:prstGeom>
          <a:ln w="38100">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rot="18082021">
            <a:off x="4102097" y="4831754"/>
            <a:ext cx="580608" cy="215444"/>
          </a:xfrm>
          <a:prstGeom prst="rect">
            <a:avLst/>
          </a:prstGeom>
          <a:noFill/>
        </p:spPr>
        <p:txBody>
          <a:bodyPr wrap="none" rtlCol="0">
            <a:spAutoFit/>
          </a:bodyPr>
          <a:lstStyle/>
          <a:p>
            <a:pPr defTabSz="457200" fontAlgn="base">
              <a:spcBef>
                <a:spcPct val="0"/>
              </a:spcBef>
              <a:spcAft>
                <a:spcPct val="0"/>
              </a:spcAft>
            </a:pPr>
            <a:r>
              <a:rPr lang="en-US" sz="800" dirty="0">
                <a:solidFill>
                  <a:srgbClr val="EEECE1"/>
                </a:solidFill>
                <a:latin typeface="Arial" charset="0"/>
                <a:ea typeface="MS PGothic" charset="0"/>
              </a:rPr>
              <a:t>Spin-off’s</a:t>
            </a:r>
            <a:endParaRPr lang="ru-RU" sz="800" dirty="0">
              <a:solidFill>
                <a:srgbClr val="EEECE1"/>
              </a:solidFill>
              <a:latin typeface="Arial" charset="0"/>
              <a:ea typeface="MS PGothic" charset="0"/>
            </a:endParaRPr>
          </a:p>
        </p:txBody>
      </p:sp>
      <p:cxnSp>
        <p:nvCxnSpPr>
          <p:cNvPr id="98" name="Прямая со стрелкой 97"/>
          <p:cNvCxnSpPr/>
          <p:nvPr/>
        </p:nvCxnSpPr>
        <p:spPr>
          <a:xfrm flipV="1">
            <a:off x="4538401" y="4454439"/>
            <a:ext cx="147210" cy="243467"/>
          </a:xfrm>
          <a:prstGeom prst="straightConnector1">
            <a:avLst/>
          </a:prstGeom>
          <a:ln w="38100">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rot="3475547">
            <a:off x="5320843" y="4822663"/>
            <a:ext cx="583814" cy="215444"/>
          </a:xfrm>
          <a:prstGeom prst="rect">
            <a:avLst/>
          </a:prstGeom>
          <a:noFill/>
        </p:spPr>
        <p:txBody>
          <a:bodyPr wrap="none" rtlCol="0">
            <a:spAutoFit/>
          </a:bodyPr>
          <a:lstStyle/>
          <a:p>
            <a:pPr defTabSz="457200" fontAlgn="base">
              <a:spcBef>
                <a:spcPct val="0"/>
              </a:spcBef>
              <a:spcAft>
                <a:spcPct val="0"/>
              </a:spcAft>
            </a:pPr>
            <a:r>
              <a:rPr lang="en-US" sz="800" dirty="0">
                <a:solidFill>
                  <a:srgbClr val="EEECE1"/>
                </a:solidFill>
                <a:latin typeface="Arial" charset="0"/>
                <a:ea typeface="MS PGothic" charset="0"/>
              </a:rPr>
              <a:t>Financing</a:t>
            </a:r>
            <a:endParaRPr lang="ru-RU" sz="800" dirty="0">
              <a:solidFill>
                <a:srgbClr val="EEECE1"/>
              </a:solidFill>
              <a:latin typeface="Arial" charset="0"/>
              <a:ea typeface="MS PGothic" charset="0"/>
            </a:endParaRPr>
          </a:p>
        </p:txBody>
      </p:sp>
      <p:cxnSp>
        <p:nvCxnSpPr>
          <p:cNvPr id="101" name="Прямая со стрелкой 100"/>
          <p:cNvCxnSpPr/>
          <p:nvPr/>
        </p:nvCxnSpPr>
        <p:spPr>
          <a:xfrm flipH="1" flipV="1">
            <a:off x="5265782" y="4390274"/>
            <a:ext cx="125249" cy="185810"/>
          </a:xfrm>
          <a:prstGeom prst="straightConnector1">
            <a:avLst/>
          </a:prstGeom>
          <a:ln w="38100">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2" name="Прямая со стрелкой 111"/>
          <p:cNvCxnSpPr/>
          <p:nvPr/>
        </p:nvCxnSpPr>
        <p:spPr>
          <a:xfrm>
            <a:off x="6004766" y="3915360"/>
            <a:ext cx="366174" cy="0"/>
          </a:xfrm>
          <a:prstGeom prst="straightConnector1">
            <a:avLst/>
          </a:prstGeom>
          <a:ln w="38100">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5486511" y="3787587"/>
            <a:ext cx="556563" cy="215444"/>
          </a:xfrm>
          <a:prstGeom prst="rect">
            <a:avLst/>
          </a:prstGeom>
          <a:noFill/>
        </p:spPr>
        <p:txBody>
          <a:bodyPr wrap="none" rtlCol="0">
            <a:spAutoFit/>
          </a:bodyPr>
          <a:lstStyle/>
          <a:p>
            <a:pPr defTabSz="457200" fontAlgn="base">
              <a:spcBef>
                <a:spcPct val="0"/>
              </a:spcBef>
              <a:spcAft>
                <a:spcPct val="0"/>
              </a:spcAft>
            </a:pPr>
            <a:r>
              <a:rPr lang="en-US" sz="800" dirty="0">
                <a:solidFill>
                  <a:srgbClr val="EEECE1"/>
                </a:solidFill>
                <a:latin typeface="Arial" charset="0"/>
                <a:ea typeface="MS PGothic" charset="0"/>
              </a:rPr>
              <a:t>Start ups</a:t>
            </a:r>
            <a:endParaRPr lang="ru-RU" sz="800" dirty="0">
              <a:solidFill>
                <a:srgbClr val="EEECE1"/>
              </a:solidFill>
              <a:latin typeface="Arial" charset="0"/>
              <a:ea typeface="MS PGothic" charset="0"/>
            </a:endParaRPr>
          </a:p>
        </p:txBody>
      </p:sp>
      <p:sp>
        <p:nvSpPr>
          <p:cNvPr id="117" name="Прямоугольник 116"/>
          <p:cNvSpPr/>
          <p:nvPr/>
        </p:nvSpPr>
        <p:spPr>
          <a:xfrm rot="20130217">
            <a:off x="2391616" y="2833403"/>
            <a:ext cx="3505027" cy="262393"/>
          </a:xfrm>
          <a:prstGeom prst="rect">
            <a:avLst/>
          </a:prstGeom>
          <a:gradFill>
            <a:gsLst>
              <a:gs pos="0">
                <a:srgbClr val="92D050"/>
              </a:gs>
              <a:gs pos="100000">
                <a:srgbClr val="FFFF00"/>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119" name="Прямоугольник 118"/>
          <p:cNvSpPr/>
          <p:nvPr/>
        </p:nvSpPr>
        <p:spPr>
          <a:xfrm rot="15323845">
            <a:off x="5963246" y="2830253"/>
            <a:ext cx="1267713" cy="262393"/>
          </a:xfrm>
          <a:prstGeom prst="rect">
            <a:avLst/>
          </a:prstGeom>
          <a:gradFill>
            <a:gsLst>
              <a:gs pos="0">
                <a:srgbClr val="7030A0"/>
              </a:gs>
              <a:gs pos="100000">
                <a:srgbClr val="FFFF00"/>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120" name="Прямоугольник 119"/>
          <p:cNvSpPr/>
          <p:nvPr/>
        </p:nvSpPr>
        <p:spPr>
          <a:xfrm rot="18016641">
            <a:off x="4955484" y="2861125"/>
            <a:ext cx="1331277" cy="262393"/>
          </a:xfrm>
          <a:prstGeom prst="rect">
            <a:avLst/>
          </a:prstGeom>
          <a:gradFill>
            <a:gsLst>
              <a:gs pos="0">
                <a:srgbClr val="002060"/>
              </a:gs>
              <a:gs pos="100000">
                <a:srgbClr val="FFFF00"/>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grpSp>
        <p:nvGrpSpPr>
          <p:cNvPr id="56" name="Группа 55"/>
          <p:cNvGrpSpPr/>
          <p:nvPr/>
        </p:nvGrpSpPr>
        <p:grpSpPr>
          <a:xfrm>
            <a:off x="1558569" y="3344411"/>
            <a:ext cx="1200150" cy="1133475"/>
            <a:chOff x="1558569" y="3344411"/>
            <a:chExt cx="1200150" cy="1133475"/>
          </a:xfrm>
        </p:grpSpPr>
        <p:sp>
          <p:nvSpPr>
            <p:cNvPr id="5" name="Овал 4"/>
            <p:cNvSpPr/>
            <p:nvPr/>
          </p:nvSpPr>
          <p:spPr>
            <a:xfrm>
              <a:off x="1558569" y="3344411"/>
              <a:ext cx="1200150" cy="1133475"/>
            </a:xfrm>
            <a:prstGeom prst="ellipse">
              <a:avLst/>
            </a:prstGeom>
            <a:solidFill>
              <a:schemeClr val="bg2"/>
            </a:solidFill>
            <a:ln w="28575">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47" name="TextBox 46"/>
            <p:cNvSpPr txBox="1"/>
            <p:nvPr/>
          </p:nvSpPr>
          <p:spPr>
            <a:xfrm>
              <a:off x="1766137" y="3743717"/>
              <a:ext cx="820407" cy="307777"/>
            </a:xfrm>
            <a:prstGeom prst="rect">
              <a:avLst/>
            </a:prstGeom>
            <a:noFill/>
          </p:spPr>
          <p:txBody>
            <a:bodyPr wrap="none" rtlCol="0">
              <a:spAutoFit/>
            </a:bodyPr>
            <a:lstStyle/>
            <a:p>
              <a:pPr defTabSz="457200" fontAlgn="base">
                <a:spcBef>
                  <a:spcPct val="0"/>
                </a:spcBef>
                <a:spcAft>
                  <a:spcPct val="0"/>
                </a:spcAft>
              </a:pPr>
              <a:r>
                <a:rPr lang="en-US" sz="1400" b="1" dirty="0">
                  <a:solidFill>
                    <a:prstClr val="black"/>
                  </a:solidFill>
                  <a:latin typeface="Arial" charset="0"/>
                  <a:ea typeface="MS PGothic" charset="0"/>
                </a:rPr>
                <a:t>Skoltech</a:t>
              </a:r>
              <a:endParaRPr lang="ru-RU" sz="1400" b="1" dirty="0">
                <a:solidFill>
                  <a:prstClr val="black"/>
                </a:solidFill>
                <a:latin typeface="Arial" charset="0"/>
                <a:ea typeface="MS PGothic" charset="0"/>
              </a:endParaRPr>
            </a:p>
          </p:txBody>
        </p:sp>
      </p:grpSp>
      <p:grpSp>
        <p:nvGrpSpPr>
          <p:cNvPr id="57" name="Группа 56"/>
          <p:cNvGrpSpPr/>
          <p:nvPr/>
        </p:nvGrpSpPr>
        <p:grpSpPr>
          <a:xfrm>
            <a:off x="4335252" y="3312046"/>
            <a:ext cx="1200150" cy="1133475"/>
            <a:chOff x="4335252" y="3312046"/>
            <a:chExt cx="1200150" cy="1133475"/>
          </a:xfrm>
        </p:grpSpPr>
        <p:sp>
          <p:nvSpPr>
            <p:cNvPr id="9" name="Овал 8"/>
            <p:cNvSpPr/>
            <p:nvPr/>
          </p:nvSpPr>
          <p:spPr>
            <a:xfrm>
              <a:off x="4335252" y="3312046"/>
              <a:ext cx="1200150" cy="1133475"/>
            </a:xfrm>
            <a:prstGeom prst="ellipse">
              <a:avLst/>
            </a:prstGeom>
            <a:solidFill>
              <a:schemeClr val="bg2"/>
            </a:solidFill>
            <a:ln w="28575">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48" name="TextBox 47"/>
            <p:cNvSpPr txBox="1"/>
            <p:nvPr/>
          </p:nvSpPr>
          <p:spPr>
            <a:xfrm>
              <a:off x="4452398" y="3731998"/>
              <a:ext cx="1070742" cy="307777"/>
            </a:xfrm>
            <a:prstGeom prst="rect">
              <a:avLst/>
            </a:prstGeom>
            <a:noFill/>
          </p:spPr>
          <p:txBody>
            <a:bodyPr wrap="none" rtlCol="0">
              <a:spAutoFit/>
            </a:bodyPr>
            <a:lstStyle/>
            <a:p>
              <a:pPr defTabSz="457200" fontAlgn="base">
                <a:spcBef>
                  <a:spcPct val="0"/>
                </a:spcBef>
                <a:spcAft>
                  <a:spcPct val="0"/>
                </a:spcAft>
              </a:pPr>
              <a:r>
                <a:rPr lang="en-US" sz="1400" b="1" dirty="0">
                  <a:solidFill>
                    <a:prstClr val="black"/>
                  </a:solidFill>
                  <a:latin typeface="Arial" charset="0"/>
                  <a:ea typeface="MS PGothic" charset="0"/>
                </a:rPr>
                <a:t>Participants</a:t>
              </a:r>
              <a:endParaRPr lang="ru-RU" sz="1400" b="1" dirty="0">
                <a:solidFill>
                  <a:prstClr val="black"/>
                </a:solidFill>
                <a:latin typeface="Arial" charset="0"/>
                <a:ea typeface="MS PGothic" charset="0"/>
              </a:endParaRPr>
            </a:p>
          </p:txBody>
        </p:sp>
      </p:grpSp>
      <p:grpSp>
        <p:nvGrpSpPr>
          <p:cNvPr id="62" name="Группа 61"/>
          <p:cNvGrpSpPr/>
          <p:nvPr/>
        </p:nvGrpSpPr>
        <p:grpSpPr>
          <a:xfrm>
            <a:off x="6359082" y="3344002"/>
            <a:ext cx="2753502" cy="1133475"/>
            <a:chOff x="6359082" y="3344002"/>
            <a:chExt cx="2753502" cy="1133475"/>
          </a:xfrm>
        </p:grpSpPr>
        <p:sp>
          <p:nvSpPr>
            <p:cNvPr id="10" name="Овал 9"/>
            <p:cNvSpPr/>
            <p:nvPr/>
          </p:nvSpPr>
          <p:spPr>
            <a:xfrm>
              <a:off x="6359082" y="3344002"/>
              <a:ext cx="1200150" cy="1133475"/>
            </a:xfrm>
            <a:prstGeom prst="ellipse">
              <a:avLst/>
            </a:prstGeom>
            <a:solidFill>
              <a:schemeClr val="bg2"/>
            </a:solidFill>
            <a:ln w="28575">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49" name="TextBox 48"/>
            <p:cNvSpPr txBox="1"/>
            <p:nvPr/>
          </p:nvSpPr>
          <p:spPr>
            <a:xfrm>
              <a:off x="6497716" y="3755837"/>
              <a:ext cx="1045992" cy="307777"/>
            </a:xfrm>
            <a:prstGeom prst="rect">
              <a:avLst/>
            </a:prstGeom>
            <a:noFill/>
          </p:spPr>
          <p:txBody>
            <a:bodyPr wrap="none" rtlCol="0">
              <a:spAutoFit/>
            </a:bodyPr>
            <a:lstStyle/>
            <a:p>
              <a:pPr defTabSz="457200" fontAlgn="base">
                <a:spcBef>
                  <a:spcPct val="0"/>
                </a:spcBef>
                <a:spcAft>
                  <a:spcPct val="0"/>
                </a:spcAft>
              </a:pPr>
              <a:r>
                <a:rPr lang="en-US" sz="1400" b="1" dirty="0">
                  <a:solidFill>
                    <a:prstClr val="black"/>
                  </a:solidFill>
                  <a:latin typeface="Arial" charset="0"/>
                  <a:ea typeface="MS PGothic" charset="0"/>
                </a:rPr>
                <a:t>Technopark</a:t>
              </a:r>
              <a:endParaRPr lang="ru-RU" sz="1400" b="1" dirty="0">
                <a:solidFill>
                  <a:prstClr val="black"/>
                </a:solidFill>
                <a:latin typeface="Arial" charset="0"/>
                <a:ea typeface="MS PGothic" charset="0"/>
              </a:endParaRPr>
            </a:p>
          </p:txBody>
        </p:sp>
        <p:sp>
          <p:nvSpPr>
            <p:cNvPr id="67" name="TextBox 66"/>
            <p:cNvSpPr txBox="1"/>
            <p:nvPr/>
          </p:nvSpPr>
          <p:spPr>
            <a:xfrm>
              <a:off x="7529843" y="3727815"/>
              <a:ext cx="1582741" cy="307777"/>
            </a:xfrm>
            <a:prstGeom prst="rect">
              <a:avLst/>
            </a:prstGeom>
            <a:noFill/>
          </p:spPr>
          <p:txBody>
            <a:bodyPr wrap="none" rtlCol="0">
              <a:spAutoFit/>
            </a:bodyPr>
            <a:lstStyle/>
            <a:p>
              <a:pPr defTabSz="457200" fontAlgn="base">
                <a:spcBef>
                  <a:spcPct val="0"/>
                </a:spcBef>
                <a:spcAft>
                  <a:spcPct val="0"/>
                </a:spcAft>
              </a:pPr>
              <a:r>
                <a:rPr lang="en-US" sz="1400" b="1" dirty="0">
                  <a:solidFill>
                    <a:srgbClr val="1F497D">
                      <a:lumMod val="75000"/>
                    </a:srgbClr>
                  </a:solidFill>
                  <a:latin typeface="Arial" charset="0"/>
                  <a:ea typeface="MS PGothic" charset="0"/>
                </a:rPr>
                <a:t>Mature companies</a:t>
              </a:r>
              <a:endParaRPr lang="ru-RU" sz="1400" b="1" dirty="0">
                <a:solidFill>
                  <a:srgbClr val="1F497D">
                    <a:lumMod val="75000"/>
                  </a:srgbClr>
                </a:solidFill>
                <a:latin typeface="Arial" charset="0"/>
                <a:ea typeface="MS PGothic" charset="0"/>
              </a:endParaRPr>
            </a:p>
          </p:txBody>
        </p:sp>
      </p:grpSp>
      <p:grpSp>
        <p:nvGrpSpPr>
          <p:cNvPr id="118" name="Группа 117"/>
          <p:cNvGrpSpPr/>
          <p:nvPr/>
        </p:nvGrpSpPr>
        <p:grpSpPr>
          <a:xfrm>
            <a:off x="5562435" y="1387834"/>
            <a:ext cx="1200150" cy="1133475"/>
            <a:chOff x="5511549" y="1634773"/>
            <a:chExt cx="1200150" cy="1133475"/>
          </a:xfrm>
        </p:grpSpPr>
        <p:sp>
          <p:nvSpPr>
            <p:cNvPr id="115" name="Овал 114"/>
            <p:cNvSpPr/>
            <p:nvPr/>
          </p:nvSpPr>
          <p:spPr>
            <a:xfrm>
              <a:off x="5511549" y="1634773"/>
              <a:ext cx="1200150" cy="1133475"/>
            </a:xfrm>
            <a:prstGeom prst="ellipse">
              <a:avLst/>
            </a:prstGeom>
            <a:solidFill>
              <a:schemeClr val="bg2"/>
            </a:solidFill>
            <a:ln w="28575">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116" name="TextBox 115"/>
            <p:cNvSpPr txBox="1"/>
            <p:nvPr/>
          </p:nvSpPr>
          <p:spPr>
            <a:xfrm>
              <a:off x="5808017" y="2034079"/>
              <a:ext cx="471604" cy="307777"/>
            </a:xfrm>
            <a:prstGeom prst="rect">
              <a:avLst/>
            </a:prstGeom>
            <a:noFill/>
          </p:spPr>
          <p:txBody>
            <a:bodyPr wrap="none" rtlCol="0">
              <a:spAutoFit/>
            </a:bodyPr>
            <a:lstStyle/>
            <a:p>
              <a:pPr defTabSz="457200" fontAlgn="base">
                <a:spcBef>
                  <a:spcPct val="0"/>
                </a:spcBef>
                <a:spcAft>
                  <a:spcPct val="0"/>
                </a:spcAft>
              </a:pPr>
              <a:r>
                <a:rPr lang="en-US" sz="1400" b="1" dirty="0">
                  <a:solidFill>
                    <a:prstClr val="black"/>
                  </a:solidFill>
                  <a:latin typeface="Arial" charset="0"/>
                  <a:ea typeface="MS PGothic" charset="0"/>
                </a:rPr>
                <a:t>City</a:t>
              </a:r>
              <a:endParaRPr lang="ru-RU" sz="1400" b="1" dirty="0">
                <a:solidFill>
                  <a:prstClr val="black"/>
                </a:solidFill>
                <a:latin typeface="Arial" charset="0"/>
                <a:ea typeface="MS PGothic" charset="0"/>
              </a:endParaRPr>
            </a:p>
          </p:txBody>
        </p:sp>
      </p:grpSp>
      <p:grpSp>
        <p:nvGrpSpPr>
          <p:cNvPr id="121" name="Группа 120"/>
          <p:cNvGrpSpPr/>
          <p:nvPr/>
        </p:nvGrpSpPr>
        <p:grpSpPr>
          <a:xfrm>
            <a:off x="4572000" y="1484784"/>
            <a:ext cx="743542" cy="1728192"/>
            <a:chOff x="10222486" y="915409"/>
            <a:chExt cx="743542" cy="2191069"/>
          </a:xfrm>
        </p:grpSpPr>
        <p:grpSp>
          <p:nvGrpSpPr>
            <p:cNvPr id="43" name="Группа 42"/>
            <p:cNvGrpSpPr/>
            <p:nvPr/>
          </p:nvGrpSpPr>
          <p:grpSpPr>
            <a:xfrm>
              <a:off x="10222486" y="915409"/>
              <a:ext cx="743542" cy="2191069"/>
              <a:chOff x="2559878" y="1309464"/>
              <a:chExt cx="743542" cy="2191069"/>
            </a:xfrm>
          </p:grpSpPr>
          <p:sp>
            <p:nvSpPr>
              <p:cNvPr id="44" name="Стрелка вправо 43"/>
              <p:cNvSpPr/>
              <p:nvPr/>
            </p:nvSpPr>
            <p:spPr>
              <a:xfrm rot="5400000">
                <a:off x="1911182" y="2193471"/>
                <a:ext cx="2099775" cy="514350"/>
              </a:xfrm>
              <a:prstGeom prst="rightArrow">
                <a:avLst/>
              </a:prstGeom>
              <a:solidFill>
                <a:schemeClr val="bg2"/>
              </a:solidFill>
              <a:ln cmpd="sng">
                <a:solidFill>
                  <a:schemeClr val="bg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sp>
            <p:nvSpPr>
              <p:cNvPr id="45" name="Стрелка вправо 44"/>
              <p:cNvSpPr/>
              <p:nvPr/>
            </p:nvSpPr>
            <p:spPr>
              <a:xfrm rot="5400000">
                <a:off x="1887637" y="1981705"/>
                <a:ext cx="2088023" cy="743542"/>
              </a:xfrm>
              <a:prstGeom prst="rightArrow">
                <a:avLst/>
              </a:prstGeom>
              <a:noFill/>
              <a:ln cmpd="sng">
                <a:solidFill>
                  <a:schemeClr val="bg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ru-RU" dirty="0">
                  <a:solidFill>
                    <a:prstClr val="white"/>
                  </a:solidFill>
                </a:endParaRPr>
              </a:p>
            </p:txBody>
          </p:sp>
        </p:grpSp>
        <p:sp>
          <p:nvSpPr>
            <p:cNvPr id="78" name="TextBox 77"/>
            <p:cNvSpPr txBox="1"/>
            <p:nvPr/>
          </p:nvSpPr>
          <p:spPr>
            <a:xfrm rot="5400000">
              <a:off x="10088330" y="1998142"/>
              <a:ext cx="998290" cy="253916"/>
            </a:xfrm>
            <a:prstGeom prst="rect">
              <a:avLst/>
            </a:prstGeom>
            <a:noFill/>
            <a:ln>
              <a:noFill/>
            </a:ln>
          </p:spPr>
          <p:txBody>
            <a:bodyPr wrap="none" rtlCol="0">
              <a:spAutoFit/>
            </a:bodyPr>
            <a:lstStyle/>
            <a:p>
              <a:pPr defTabSz="457200" fontAlgn="base">
                <a:spcBef>
                  <a:spcPct val="0"/>
                </a:spcBef>
                <a:spcAft>
                  <a:spcPct val="0"/>
                </a:spcAft>
              </a:pPr>
              <a:r>
                <a:rPr lang="en-US" sz="1050" b="1" dirty="0">
                  <a:solidFill>
                    <a:prstClr val="white">
                      <a:lumMod val="50000"/>
                    </a:prstClr>
                  </a:solidFill>
                  <a:latin typeface="Arial" charset="0"/>
                  <a:ea typeface="MS PGothic" charset="0"/>
                </a:rPr>
                <a:t>Innovators</a:t>
              </a:r>
              <a:endParaRPr lang="ru-RU" sz="1050" b="1" dirty="0">
                <a:solidFill>
                  <a:prstClr val="white">
                    <a:lumMod val="50000"/>
                  </a:prstClr>
                </a:solidFill>
                <a:latin typeface="Arial" charset="0"/>
                <a:ea typeface="MS PGothic" charset="0"/>
              </a:endParaRPr>
            </a:p>
          </p:txBody>
        </p:sp>
      </p:grpSp>
      <p:sp>
        <p:nvSpPr>
          <p:cNvPr id="122" name="TextBox 121"/>
          <p:cNvSpPr txBox="1"/>
          <p:nvPr/>
        </p:nvSpPr>
        <p:spPr>
          <a:xfrm rot="20087965">
            <a:off x="3464493" y="2991616"/>
            <a:ext cx="776175" cy="215444"/>
          </a:xfrm>
          <a:prstGeom prst="rect">
            <a:avLst/>
          </a:prstGeom>
          <a:noFill/>
        </p:spPr>
        <p:txBody>
          <a:bodyPr wrap="none" rtlCol="0">
            <a:spAutoFit/>
          </a:bodyPr>
          <a:lstStyle/>
          <a:p>
            <a:pPr defTabSz="457200" fontAlgn="base">
              <a:spcBef>
                <a:spcPct val="0"/>
              </a:spcBef>
              <a:spcAft>
                <a:spcPct val="0"/>
              </a:spcAft>
            </a:pPr>
            <a:r>
              <a:rPr lang="en-US" sz="800" b="1" dirty="0">
                <a:solidFill>
                  <a:srgbClr val="EEECE1"/>
                </a:solidFill>
                <a:latin typeface="Arial" charset="0"/>
                <a:ea typeface="MS PGothic" charset="0"/>
              </a:rPr>
              <a:t>Infrastructure</a:t>
            </a:r>
            <a:endParaRPr lang="ru-RU" sz="800" b="1" dirty="0">
              <a:solidFill>
                <a:srgbClr val="EEECE1"/>
              </a:solidFill>
              <a:latin typeface="Arial" charset="0"/>
              <a:ea typeface="MS PGothic" charset="0"/>
            </a:endParaRPr>
          </a:p>
        </p:txBody>
      </p:sp>
      <p:sp>
        <p:nvSpPr>
          <p:cNvPr id="123" name="TextBox 122"/>
          <p:cNvSpPr txBox="1"/>
          <p:nvPr/>
        </p:nvSpPr>
        <p:spPr>
          <a:xfrm rot="17997087">
            <a:off x="5308128" y="2764142"/>
            <a:ext cx="776175" cy="215444"/>
          </a:xfrm>
          <a:prstGeom prst="rect">
            <a:avLst/>
          </a:prstGeom>
          <a:noFill/>
        </p:spPr>
        <p:txBody>
          <a:bodyPr wrap="none" rtlCol="0">
            <a:spAutoFit/>
          </a:bodyPr>
          <a:lstStyle/>
          <a:p>
            <a:pPr defTabSz="457200" fontAlgn="base">
              <a:spcBef>
                <a:spcPct val="0"/>
              </a:spcBef>
              <a:spcAft>
                <a:spcPct val="0"/>
              </a:spcAft>
            </a:pPr>
            <a:r>
              <a:rPr lang="en-US" sz="800" b="1" dirty="0">
                <a:solidFill>
                  <a:srgbClr val="EEECE1"/>
                </a:solidFill>
                <a:latin typeface="Arial" charset="0"/>
                <a:ea typeface="MS PGothic" charset="0"/>
              </a:rPr>
              <a:t>Infrastructure</a:t>
            </a:r>
            <a:endParaRPr lang="ru-RU" sz="800" b="1" dirty="0">
              <a:solidFill>
                <a:srgbClr val="EEECE1"/>
              </a:solidFill>
              <a:latin typeface="Arial" charset="0"/>
              <a:ea typeface="MS PGothic" charset="0"/>
            </a:endParaRPr>
          </a:p>
        </p:txBody>
      </p:sp>
      <p:sp>
        <p:nvSpPr>
          <p:cNvPr id="124" name="TextBox 123"/>
          <p:cNvSpPr txBox="1"/>
          <p:nvPr/>
        </p:nvSpPr>
        <p:spPr>
          <a:xfrm rot="4503466">
            <a:off x="6180471" y="2736265"/>
            <a:ext cx="776175" cy="215444"/>
          </a:xfrm>
          <a:prstGeom prst="rect">
            <a:avLst/>
          </a:prstGeom>
          <a:noFill/>
        </p:spPr>
        <p:txBody>
          <a:bodyPr wrap="none" rtlCol="0">
            <a:spAutoFit/>
          </a:bodyPr>
          <a:lstStyle/>
          <a:p>
            <a:pPr defTabSz="457200" fontAlgn="base">
              <a:spcBef>
                <a:spcPct val="0"/>
              </a:spcBef>
              <a:spcAft>
                <a:spcPct val="0"/>
              </a:spcAft>
            </a:pPr>
            <a:r>
              <a:rPr lang="en-US" sz="800" b="1" dirty="0">
                <a:solidFill>
                  <a:srgbClr val="EEECE1"/>
                </a:solidFill>
                <a:latin typeface="Arial" charset="0"/>
                <a:ea typeface="MS PGothic" charset="0"/>
              </a:rPr>
              <a:t>Infrastructure</a:t>
            </a:r>
            <a:endParaRPr lang="ru-RU" sz="800" b="1" dirty="0">
              <a:solidFill>
                <a:srgbClr val="EEECE1"/>
              </a:solidFill>
              <a:latin typeface="Arial" charset="0"/>
              <a:ea typeface="MS PGothic" charset="0"/>
            </a:endParaRPr>
          </a:p>
        </p:txBody>
      </p:sp>
      <p:cxnSp>
        <p:nvCxnSpPr>
          <p:cNvPr id="125" name="Прямая со стрелкой 124"/>
          <p:cNvCxnSpPr/>
          <p:nvPr/>
        </p:nvCxnSpPr>
        <p:spPr>
          <a:xfrm flipH="1">
            <a:off x="2703474" y="3300701"/>
            <a:ext cx="697696" cy="332611"/>
          </a:xfrm>
          <a:prstGeom prst="straightConnector1">
            <a:avLst/>
          </a:prstGeom>
          <a:ln w="38100">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9" name="Прямая со стрелкой 128"/>
          <p:cNvCxnSpPr>
            <a:stCxn id="123" idx="1"/>
            <a:endCxn id="9" idx="7"/>
          </p:cNvCxnSpPr>
          <p:nvPr/>
        </p:nvCxnSpPr>
        <p:spPr>
          <a:xfrm flipH="1">
            <a:off x="5359644" y="3208122"/>
            <a:ext cx="142813" cy="269918"/>
          </a:xfrm>
          <a:prstGeom prst="straightConnector1">
            <a:avLst/>
          </a:prstGeom>
          <a:ln w="38100">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3" name="Прямая со стрелкой 132"/>
          <p:cNvCxnSpPr/>
          <p:nvPr/>
        </p:nvCxnSpPr>
        <p:spPr>
          <a:xfrm>
            <a:off x="6669873" y="3192366"/>
            <a:ext cx="83652" cy="199034"/>
          </a:xfrm>
          <a:prstGeom prst="straightConnector1">
            <a:avLst/>
          </a:prstGeom>
          <a:ln w="38100">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7245480" y="1956856"/>
            <a:ext cx="1283557" cy="584775"/>
          </a:xfrm>
          <a:prstGeom prst="rect">
            <a:avLst/>
          </a:prstGeom>
          <a:noFill/>
        </p:spPr>
        <p:txBody>
          <a:bodyPr wrap="none" rtlCol="0">
            <a:spAutoFit/>
          </a:bodyPr>
          <a:lstStyle/>
          <a:p>
            <a:pPr algn="r" defTabSz="457200" fontAlgn="base">
              <a:spcBef>
                <a:spcPct val="0"/>
              </a:spcBef>
              <a:spcAft>
                <a:spcPct val="0"/>
              </a:spcAft>
            </a:pPr>
            <a:r>
              <a:rPr lang="en-US" sz="1600" i="1" dirty="0">
                <a:solidFill>
                  <a:srgbClr val="9FC000"/>
                </a:solidFill>
                <a:latin typeface="Arial" charset="0"/>
                <a:ea typeface="MS PGothic" charset="0"/>
              </a:rPr>
              <a:t>Innovational</a:t>
            </a:r>
          </a:p>
          <a:p>
            <a:pPr algn="r" defTabSz="457200" fontAlgn="base">
              <a:spcBef>
                <a:spcPct val="0"/>
              </a:spcBef>
              <a:spcAft>
                <a:spcPct val="0"/>
              </a:spcAft>
            </a:pPr>
            <a:r>
              <a:rPr lang="en-US" sz="1600" i="1" dirty="0">
                <a:solidFill>
                  <a:srgbClr val="9FC000"/>
                </a:solidFill>
                <a:latin typeface="Arial" charset="0"/>
                <a:ea typeface="MS PGothic" charset="0"/>
              </a:rPr>
              <a:t> environment</a:t>
            </a:r>
            <a:endParaRPr lang="ru-RU" sz="1600" i="1" dirty="0">
              <a:solidFill>
                <a:srgbClr val="9FC000"/>
              </a:solidFill>
              <a:latin typeface="Arial" charset="0"/>
              <a:ea typeface="MS PGothic" charset="0"/>
            </a:endParaRPr>
          </a:p>
        </p:txBody>
      </p:sp>
      <p:sp>
        <p:nvSpPr>
          <p:cNvPr id="88" name="TextBox 87"/>
          <p:cNvSpPr txBox="1"/>
          <p:nvPr/>
        </p:nvSpPr>
        <p:spPr>
          <a:xfrm>
            <a:off x="540106" y="5650002"/>
            <a:ext cx="1140056" cy="338554"/>
          </a:xfrm>
          <a:prstGeom prst="rect">
            <a:avLst/>
          </a:prstGeom>
          <a:noFill/>
        </p:spPr>
        <p:txBody>
          <a:bodyPr wrap="none" rtlCol="0">
            <a:spAutoFit/>
          </a:bodyPr>
          <a:lstStyle>
            <a:defPPr>
              <a:defRPr lang="en-US"/>
            </a:defPPr>
            <a:lvl1pPr>
              <a:defRPr sz="1600" i="1">
                <a:solidFill>
                  <a:srgbClr val="9FC000"/>
                </a:solidFill>
              </a:defRPr>
            </a:lvl1pPr>
          </a:lstStyle>
          <a:p>
            <a:pPr defTabSz="457200" fontAlgn="base">
              <a:spcBef>
                <a:spcPct val="0"/>
              </a:spcBef>
              <a:spcAft>
                <a:spcPct val="0"/>
              </a:spcAft>
            </a:pPr>
            <a:r>
              <a:rPr lang="en-US" dirty="0">
                <a:latin typeface="Arial" charset="0"/>
                <a:ea typeface="MS PGothic" charset="0"/>
              </a:rPr>
              <a:t>Community</a:t>
            </a:r>
            <a:endParaRPr lang="ru-RU" dirty="0">
              <a:latin typeface="Arial" charset="0"/>
              <a:ea typeface="MS PGothic" charset="0"/>
            </a:endParaRPr>
          </a:p>
        </p:txBody>
      </p:sp>
      <p:pic>
        <p:nvPicPr>
          <p:cNvPr id="86" name="Picture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2420888"/>
            <a:ext cx="835934" cy="602039"/>
          </a:xfrm>
          <a:prstGeom prst="rect">
            <a:avLst/>
          </a:prstGeom>
        </p:spPr>
      </p:pic>
      <p:sp>
        <p:nvSpPr>
          <p:cNvPr id="89" name="Slide Number Placeholder 3"/>
          <p:cNvSpPr>
            <a:spLocks noGrp="1"/>
          </p:cNvSpPr>
          <p:nvPr>
            <p:ph type="sldNum" sz="quarter" idx="12"/>
          </p:nvPr>
        </p:nvSpPr>
        <p:spPr>
          <a:xfrm>
            <a:off x="6902896" y="6356350"/>
            <a:ext cx="2133600" cy="365125"/>
          </a:xfrm>
        </p:spPr>
        <p:txBody>
          <a:bodyPr/>
          <a:lstStyle/>
          <a:p>
            <a:fld id="{517EC261-C26E-43DE-ADFF-8791023D1E84}" type="slidenum">
              <a:rPr lang="sv-SE" smtClean="0">
                <a:solidFill>
                  <a:prstClr val="black">
                    <a:tint val="75000"/>
                  </a:prstClr>
                </a:solidFill>
              </a:rPr>
              <a:pPr/>
              <a:t>3</a:t>
            </a:fld>
            <a:endParaRPr lang="sv-SE" dirty="0">
              <a:solidFill>
                <a:prstClr val="black">
                  <a:tint val="75000"/>
                </a:prst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4007" y="838200"/>
            <a:ext cx="1128007" cy="81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80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27015" y="0"/>
            <a:ext cx="2916985" cy="2808312"/>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5816" y="0"/>
            <a:ext cx="3384376" cy="2693963"/>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2987824" cy="2766807"/>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0352" y="2636912"/>
            <a:ext cx="2833648" cy="2448272"/>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71800" y="2619020"/>
            <a:ext cx="4003875" cy="2754196"/>
          </a:xfrm>
          <a:prstGeom prst="rect">
            <a:avLst/>
          </a:prstGeom>
        </p:spPr>
      </p:pic>
      <p:pic>
        <p:nvPicPr>
          <p:cNvPr id="12" name="Picture 11"/>
          <p:cNvPicPr>
            <a:picLocks noChangeAspect="1"/>
          </p:cNvPicPr>
          <p:nvPr/>
        </p:nvPicPr>
        <p:blipFill>
          <a:blip r:embed="rId7"/>
          <a:stretch>
            <a:fillRect/>
          </a:stretch>
        </p:blipFill>
        <p:spPr>
          <a:xfrm>
            <a:off x="-22406" y="2636912"/>
            <a:ext cx="2808312" cy="2771034"/>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4248" y="5013176"/>
            <a:ext cx="2339750" cy="1867646"/>
          </a:xfrm>
          <a:prstGeom prst="rect">
            <a:avLst/>
          </a:prstGeom>
        </p:spPr>
      </p:pic>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5289176"/>
            <a:ext cx="1723983" cy="1568824"/>
          </a:xfrm>
          <a:prstGeom prst="rect">
            <a:avLst/>
          </a:prstGeom>
        </p:spPr>
      </p:pic>
      <p:pic>
        <p:nvPicPr>
          <p:cNvPr id="15" name="Picture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91680" y="5291662"/>
            <a:ext cx="1760246" cy="1579821"/>
          </a:xfrm>
          <a:prstGeom prst="rect">
            <a:avLst/>
          </a:prstGeom>
        </p:spPr>
      </p:pic>
      <p:pic>
        <p:nvPicPr>
          <p:cNvPr id="16" name="Picture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47864" y="5224804"/>
            <a:ext cx="1845009" cy="1633196"/>
          </a:xfrm>
          <a:prstGeom prst="rect">
            <a:avLst/>
          </a:prstGeom>
        </p:spPr>
      </p:pic>
      <p:pic>
        <p:nvPicPr>
          <p:cNvPr id="17" name="Picture 1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076056" y="5308103"/>
            <a:ext cx="1791439" cy="1549897"/>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712" y="163742"/>
            <a:ext cx="2778400" cy="2676525"/>
          </a:xfrm>
          <a:prstGeom prst="rect">
            <a:avLst/>
          </a:prstGeom>
        </p:spPr>
      </p:pic>
    </p:spTree>
    <p:extLst>
      <p:ext uri="{BB962C8B-B14F-4D97-AF65-F5344CB8AC3E}">
        <p14:creationId xmlns:p14="http://schemas.microsoft.com/office/powerpoint/2010/main" val="1971347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a:bodyPr>
          <a:lstStyle/>
          <a:p>
            <a:r>
              <a:rPr lang="en-US" dirty="0" smtClean="0">
                <a:latin typeface="Georgia"/>
                <a:ea typeface="ＭＳ Ｐゴシック" charset="0"/>
                <a:cs typeface="Georgia"/>
              </a:rPr>
              <a:t>Designing Skoltech</a:t>
            </a:r>
            <a:endParaRPr lang="en-US" b="1" dirty="0">
              <a:latin typeface="Georgia"/>
              <a:ea typeface="ＭＳ Ｐゴシック" charset="0"/>
              <a:cs typeface="Georgia"/>
            </a:endParaRPr>
          </a:p>
        </p:txBody>
      </p:sp>
      <p:sp>
        <p:nvSpPr>
          <p:cNvPr id="15362" name="Content Placeholder 2"/>
          <p:cNvSpPr>
            <a:spLocks noGrp="1"/>
          </p:cNvSpPr>
          <p:nvPr>
            <p:ph idx="1"/>
          </p:nvPr>
        </p:nvSpPr>
        <p:spPr>
          <a:xfrm>
            <a:off x="1115616" y="2636912"/>
            <a:ext cx="6984776" cy="2304256"/>
          </a:xfrm>
        </p:spPr>
        <p:txBody>
          <a:bodyPr>
            <a:normAutofit lnSpcReduction="10000"/>
          </a:bodyPr>
          <a:lstStyle/>
          <a:p>
            <a:pPr marL="0" indent="0" algn="ctr">
              <a:spcBef>
                <a:spcPts val="1200"/>
              </a:spcBef>
              <a:buNone/>
            </a:pPr>
            <a:r>
              <a:rPr lang="en-US" dirty="0" smtClean="0">
                <a:latin typeface="Georgia"/>
                <a:ea typeface="ＭＳ Ｐゴシック" charset="0"/>
                <a:cs typeface="Georgia"/>
              </a:rPr>
              <a:t>Why build Skoltech?</a:t>
            </a:r>
          </a:p>
          <a:p>
            <a:pPr marL="0" indent="0" algn="ctr">
              <a:spcBef>
                <a:spcPts val="1200"/>
              </a:spcBef>
              <a:buNone/>
            </a:pPr>
            <a:endParaRPr lang="en-US" dirty="0">
              <a:latin typeface="Georgia"/>
              <a:ea typeface="ＭＳ Ｐゴシック" charset="0"/>
              <a:cs typeface="Georgia"/>
            </a:endParaRPr>
          </a:p>
          <a:p>
            <a:pPr marL="0" indent="0" algn="ctr">
              <a:spcBef>
                <a:spcPts val="1200"/>
              </a:spcBef>
              <a:buNone/>
            </a:pPr>
            <a:r>
              <a:rPr lang="en-US" dirty="0" smtClean="0">
                <a:latin typeface="Georgia"/>
                <a:ea typeface="ＭＳ Ｐゴシック" charset="0"/>
                <a:cs typeface="Georgia"/>
              </a:rPr>
              <a:t>How would you design a new </a:t>
            </a:r>
            <a:r>
              <a:rPr lang="en-US" i="1" dirty="0" smtClean="0">
                <a:latin typeface="Georgia"/>
                <a:ea typeface="ＭＳ Ｐゴシック" charset="0"/>
                <a:cs typeface="Georgia"/>
              </a:rPr>
              <a:t>type</a:t>
            </a:r>
            <a:r>
              <a:rPr lang="en-US" dirty="0" smtClean="0">
                <a:latin typeface="Georgia"/>
                <a:ea typeface="ＭＳ Ｐゴシック" charset="0"/>
                <a:cs typeface="Georgia"/>
              </a:rPr>
              <a:t> of university in Russia?</a:t>
            </a:r>
          </a:p>
          <a:p>
            <a:pPr marL="0" indent="0">
              <a:spcBef>
                <a:spcPts val="1200"/>
              </a:spcBef>
              <a:buNone/>
            </a:pPr>
            <a:endParaRPr lang="en-US" dirty="0" smtClean="0">
              <a:latin typeface="Georgia"/>
              <a:ea typeface="ＭＳ Ｐゴシック" charset="0"/>
              <a:cs typeface="Georgia"/>
            </a:endParaRPr>
          </a:p>
          <a:p>
            <a:pPr marL="0" indent="0">
              <a:lnSpc>
                <a:spcPct val="110000"/>
              </a:lnSpc>
              <a:spcBef>
                <a:spcPts val="1200"/>
              </a:spcBef>
              <a:buNone/>
            </a:pPr>
            <a:endParaRPr lang="en-US" dirty="0" smtClean="0">
              <a:latin typeface="Georgia"/>
              <a:ea typeface="ＭＳ Ｐゴシック" charset="0"/>
              <a:cs typeface="Georgia"/>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5216" y="129037"/>
            <a:ext cx="3021584" cy="213791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 y="4648200"/>
            <a:ext cx="2602611" cy="1885950"/>
          </a:xfrm>
          <a:prstGeom prst="rect">
            <a:avLst/>
          </a:prstGeom>
        </p:spPr>
      </p:pic>
    </p:spTree>
    <p:extLst>
      <p:ext uri="{BB962C8B-B14F-4D97-AF65-F5344CB8AC3E}">
        <p14:creationId xmlns:p14="http://schemas.microsoft.com/office/powerpoint/2010/main" val="1398094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539552" y="188640"/>
            <a:ext cx="8280920" cy="864096"/>
          </a:xfrm>
        </p:spPr>
        <p:txBody>
          <a:bodyPr>
            <a:noAutofit/>
          </a:bodyPr>
          <a:lstStyle/>
          <a:p>
            <a:r>
              <a:rPr lang="en-US" sz="2900" dirty="0" smtClean="0">
                <a:latin typeface="Georgia"/>
                <a:cs typeface="Georgia"/>
              </a:rPr>
              <a:t>Russia Already Has Great Universities </a:t>
            </a:r>
            <a:endParaRPr lang="en-US" sz="2900" b="1" dirty="0">
              <a:latin typeface="Georgia"/>
              <a:ea typeface="ＭＳ Ｐゴシック" charset="0"/>
              <a:cs typeface="Georgia"/>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576" y="1484784"/>
            <a:ext cx="3166562" cy="108012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6016" y="1484784"/>
            <a:ext cx="3279924" cy="1258874"/>
          </a:xfrm>
          <a:prstGeom prst="rect">
            <a:avLst/>
          </a:prstGeom>
        </p:spPr>
      </p:pic>
      <p:pic>
        <p:nvPicPr>
          <p:cNvPr id="7" name="Picture 6"/>
          <p:cNvPicPr>
            <a:picLocks noChangeAspect="1"/>
          </p:cNvPicPr>
          <p:nvPr/>
        </p:nvPicPr>
        <p:blipFill>
          <a:blip r:embed="rId4"/>
          <a:stretch>
            <a:fillRect/>
          </a:stretch>
        </p:blipFill>
        <p:spPr>
          <a:xfrm>
            <a:off x="899592" y="2852936"/>
            <a:ext cx="1973926" cy="2016224"/>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91880" y="2996952"/>
            <a:ext cx="2016224" cy="1936984"/>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44208" y="3356992"/>
            <a:ext cx="1728192" cy="1040503"/>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95736" y="4869160"/>
            <a:ext cx="1598396" cy="1540272"/>
          </a:xfrm>
          <a:prstGeom prst="rect">
            <a:avLst/>
          </a:prstGeom>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32040" y="4797152"/>
            <a:ext cx="2304256" cy="1294699"/>
          </a:xfrm>
          <a:prstGeom prst="rect">
            <a:avLst/>
          </a:prstGeom>
        </p:spPr>
      </p:pic>
    </p:spTree>
    <p:extLst>
      <p:ext uri="{BB962C8B-B14F-4D97-AF65-F5344CB8AC3E}">
        <p14:creationId xmlns:p14="http://schemas.microsoft.com/office/powerpoint/2010/main" val="2955489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a:bodyPr>
          <a:lstStyle/>
          <a:p>
            <a:r>
              <a:rPr lang="en-US" sz="2900" dirty="0" smtClean="0">
                <a:latin typeface="Georgia"/>
                <a:ea typeface="ＭＳ Ｐゴシック" charset="0"/>
                <a:cs typeface="Georgia"/>
              </a:rPr>
              <a:t>The Problem, in one picture</a:t>
            </a:r>
            <a:endParaRPr lang="en-US" sz="2900" b="1" dirty="0">
              <a:latin typeface="Georgia"/>
              <a:ea typeface="ＭＳ Ｐゴシック" charset="0"/>
              <a:cs typeface="Georgia"/>
            </a:endParaRPr>
          </a:p>
        </p:txBody>
      </p:sp>
      <p:pic>
        <p:nvPicPr>
          <p:cNvPr id="6"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l="-21959" r="-21959"/>
          <a:stretch>
            <a:fillRect/>
          </a:stretch>
        </p:blipFill>
        <p:spPr>
          <a:xfrm>
            <a:off x="-396552" y="1274235"/>
            <a:ext cx="10801200" cy="5583765"/>
          </a:xfrm>
        </p:spPr>
      </p:pic>
    </p:spTree>
    <p:extLst>
      <p:ext uri="{BB962C8B-B14F-4D97-AF65-F5344CB8AC3E}">
        <p14:creationId xmlns:p14="http://schemas.microsoft.com/office/powerpoint/2010/main" val="3155673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a:bodyPr>
          <a:lstStyle/>
          <a:p>
            <a:r>
              <a:rPr lang="en-US" b="1" dirty="0" smtClean="0">
                <a:latin typeface="Georgia"/>
                <a:ea typeface="ＭＳ Ｐゴシック" charset="0"/>
                <a:cs typeface="Georgia"/>
              </a:rPr>
              <a:t>Skol</a:t>
            </a:r>
            <a:r>
              <a:rPr lang="en-US" dirty="0" smtClean="0">
                <a:solidFill>
                  <a:srgbClr val="C7D83E"/>
                </a:solidFill>
                <a:latin typeface="Georgia"/>
                <a:ea typeface="ＭＳ Ｐゴシック" charset="0"/>
                <a:cs typeface="Georgia"/>
              </a:rPr>
              <a:t>t</a:t>
            </a:r>
            <a:r>
              <a:rPr lang="en-US" b="1" dirty="0" smtClean="0">
                <a:solidFill>
                  <a:srgbClr val="C7D83E"/>
                </a:solidFill>
                <a:latin typeface="Georgia"/>
                <a:ea typeface="ＭＳ Ｐゴシック" charset="0"/>
                <a:cs typeface="Georgia"/>
              </a:rPr>
              <a:t>ech</a:t>
            </a:r>
            <a:r>
              <a:rPr lang="en-US" dirty="0" smtClean="0">
                <a:latin typeface="Georgia"/>
                <a:ea typeface="ＭＳ Ｐゴシック" charset="0"/>
                <a:cs typeface="Georgia"/>
              </a:rPr>
              <a:t> </a:t>
            </a:r>
            <a:r>
              <a:rPr lang="en-US" b="1" dirty="0" smtClean="0">
                <a:latin typeface="Georgia"/>
                <a:ea typeface="ＭＳ Ｐゴシック" charset="0"/>
                <a:cs typeface="Georgia"/>
              </a:rPr>
              <a:t>at a Glance</a:t>
            </a:r>
            <a:endParaRPr lang="en-US" b="1" dirty="0">
              <a:latin typeface="Georgia"/>
              <a:ea typeface="ＭＳ Ｐゴシック" charset="0"/>
              <a:cs typeface="Georgia"/>
            </a:endParaRPr>
          </a:p>
        </p:txBody>
      </p:sp>
      <p:sp>
        <p:nvSpPr>
          <p:cNvPr id="15362" name="Content Placeholder 2"/>
          <p:cNvSpPr>
            <a:spLocks noGrp="1"/>
          </p:cNvSpPr>
          <p:nvPr>
            <p:ph idx="1"/>
          </p:nvPr>
        </p:nvSpPr>
        <p:spPr>
          <a:xfrm>
            <a:off x="518864" y="1268761"/>
            <a:ext cx="8244136" cy="4160490"/>
          </a:xfrm>
        </p:spPr>
        <p:txBody>
          <a:bodyPr>
            <a:normAutofit fontScale="85000" lnSpcReduction="20000"/>
          </a:bodyPr>
          <a:lstStyle/>
          <a:p>
            <a:pPr>
              <a:spcBef>
                <a:spcPts val="1200"/>
              </a:spcBef>
            </a:pPr>
            <a:r>
              <a:rPr lang="en-US" sz="2400" dirty="0" smtClean="0">
                <a:latin typeface="Georgia"/>
                <a:ea typeface="ＭＳ Ｐゴシック" charset="0"/>
                <a:cs typeface="Georgia"/>
              </a:rPr>
              <a:t>A unique Russian institution in an international context</a:t>
            </a:r>
          </a:p>
          <a:p>
            <a:pPr>
              <a:lnSpc>
                <a:spcPct val="110000"/>
              </a:lnSpc>
              <a:spcBef>
                <a:spcPts val="1200"/>
              </a:spcBef>
            </a:pPr>
            <a:r>
              <a:rPr lang="en-US" sz="2400" dirty="0" smtClean="0">
                <a:latin typeface="Georgia"/>
                <a:ea typeface="ＭＳ Ｐゴシック" charset="0"/>
                <a:cs typeface="Georgia"/>
              </a:rPr>
              <a:t>By 2020, Skoltech will have: 200 faculty, 300 post-docs, 1200 MSc and PhD</a:t>
            </a:r>
          </a:p>
          <a:p>
            <a:pPr>
              <a:lnSpc>
                <a:spcPct val="110000"/>
              </a:lnSpc>
              <a:spcBef>
                <a:spcPts val="1200"/>
              </a:spcBef>
            </a:pPr>
            <a:r>
              <a:rPr lang="en-US" sz="2400" dirty="0" smtClean="0">
                <a:latin typeface="Georgia"/>
                <a:ea typeface="ＭＳ Ｐゴシック" charset="0"/>
                <a:cs typeface="Georgia"/>
              </a:rPr>
              <a:t>Integrates science, engineering, and technology</a:t>
            </a:r>
          </a:p>
          <a:p>
            <a:pPr>
              <a:spcBef>
                <a:spcPts val="1200"/>
              </a:spcBef>
            </a:pPr>
            <a:r>
              <a:rPr lang="en-US" sz="2400" dirty="0" smtClean="0">
                <a:latin typeface="Georgia"/>
                <a:ea typeface="ＭＳ Ｐゴシック" charset="0"/>
                <a:cs typeface="Georgia"/>
              </a:rPr>
              <a:t>Addressing problems and issues in Information, Energy, Biomedicine, Space, and Nuclear</a:t>
            </a:r>
          </a:p>
          <a:p>
            <a:pPr>
              <a:spcBef>
                <a:spcPts val="1200"/>
              </a:spcBef>
            </a:pPr>
            <a:r>
              <a:rPr lang="en-US" sz="2400" dirty="0" smtClean="0">
                <a:latin typeface="Georgia"/>
                <a:ea typeface="ＭＳ Ｐゴシック" charset="0"/>
                <a:cs typeface="Georgia"/>
              </a:rPr>
              <a:t>With strong programs in support of innovation and entrepreneurship</a:t>
            </a:r>
          </a:p>
          <a:p>
            <a:pPr>
              <a:spcBef>
                <a:spcPts val="1200"/>
              </a:spcBef>
            </a:pPr>
            <a:r>
              <a:rPr lang="en-US" sz="2400" dirty="0" smtClean="0">
                <a:latin typeface="Georgia"/>
                <a:ea typeface="ＭＳ Ｐゴシック" charset="0"/>
                <a:cs typeface="Georgia"/>
              </a:rPr>
              <a:t>On a new campus, to be built in Skolkovo, near Moscow</a:t>
            </a:r>
          </a:p>
          <a:p>
            <a:pPr>
              <a:spcBef>
                <a:spcPts val="1200"/>
              </a:spcBef>
            </a:pPr>
            <a:r>
              <a:rPr lang="en-US" sz="2400" dirty="0" smtClean="0">
                <a:latin typeface="Georgia"/>
                <a:ea typeface="ＭＳ Ｐゴシック" charset="0"/>
                <a:cs typeface="Georgia"/>
              </a:rPr>
              <a:t>Engine of the Skolkovo Innovation City </a:t>
            </a:r>
          </a:p>
          <a:p>
            <a:pPr>
              <a:spcBef>
                <a:spcPts val="1200"/>
              </a:spcBef>
            </a:pPr>
            <a:r>
              <a:rPr lang="en-US" sz="2400" dirty="0" smtClean="0">
                <a:latin typeface="Georgia"/>
                <a:ea typeface="ＭＳ Ｐゴシック" charset="0"/>
                <a:cs typeface="Georgia"/>
              </a:rPr>
              <a:t>Special status in the Russian higher education landscape</a:t>
            </a:r>
            <a:endParaRPr lang="en-US" sz="2400" dirty="0">
              <a:latin typeface="Georgia"/>
              <a:ea typeface="ＭＳ Ｐゴシック" charset="0"/>
              <a:cs typeface="Georgia"/>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5257800"/>
            <a:ext cx="2143125" cy="14287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257800"/>
            <a:ext cx="2143125" cy="1428750"/>
          </a:xfrm>
          <a:prstGeom prst="rect">
            <a:avLst/>
          </a:prstGeom>
        </p:spPr>
      </p:pic>
    </p:spTree>
    <p:extLst>
      <p:ext uri="{BB962C8B-B14F-4D97-AF65-F5344CB8AC3E}">
        <p14:creationId xmlns:p14="http://schemas.microsoft.com/office/powerpoint/2010/main" val="3194263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eorgia"/>
                <a:cs typeface="Georgia"/>
              </a:rPr>
              <a:t>Start-Up Partner: MIT</a:t>
            </a:r>
            <a:endParaRPr lang="en-US" b="1" dirty="0">
              <a:latin typeface="Georgia"/>
              <a:cs typeface="Georgia"/>
            </a:endParaRPr>
          </a:p>
        </p:txBody>
      </p:sp>
      <p:sp>
        <p:nvSpPr>
          <p:cNvPr id="3" name="Content Placeholder 2"/>
          <p:cNvSpPr>
            <a:spLocks noGrp="1"/>
          </p:cNvSpPr>
          <p:nvPr>
            <p:ph idx="1"/>
          </p:nvPr>
        </p:nvSpPr>
        <p:spPr>
          <a:xfrm>
            <a:off x="518864" y="1268760"/>
            <a:ext cx="8301608" cy="4824535"/>
          </a:xfrm>
        </p:spPr>
        <p:txBody>
          <a:bodyPr>
            <a:normAutofit fontScale="85000" lnSpcReduction="20000"/>
          </a:bodyPr>
          <a:lstStyle/>
          <a:p>
            <a:pPr marL="0" indent="0">
              <a:buNone/>
            </a:pPr>
            <a:r>
              <a:rPr lang="en-US" sz="3000" dirty="0" smtClean="0">
                <a:latin typeface="Georgia"/>
                <a:cs typeface="Georgia"/>
              </a:rPr>
              <a:t>Leadership of Skolkovo deeply impressed by MIT’s economic impact </a:t>
            </a:r>
          </a:p>
          <a:p>
            <a:endParaRPr lang="en-US" sz="3000" dirty="0">
              <a:latin typeface="Georgia"/>
              <a:cs typeface="Georgia"/>
            </a:endParaRPr>
          </a:p>
          <a:p>
            <a:pPr marL="0" indent="0">
              <a:buNone/>
            </a:pPr>
            <a:r>
              <a:rPr lang="en-US" sz="3000" dirty="0" smtClean="0">
                <a:latin typeface="Georgia"/>
                <a:cs typeface="Georgia"/>
              </a:rPr>
              <a:t>MIT is involved in every aspect of launching Skoltech:</a:t>
            </a:r>
          </a:p>
          <a:p>
            <a:endParaRPr lang="en-US" sz="2800" dirty="0" smtClean="0">
              <a:solidFill>
                <a:srgbClr val="000000"/>
              </a:solidFill>
              <a:latin typeface="Georgia"/>
              <a:cs typeface="Georgia"/>
            </a:endParaRPr>
          </a:p>
          <a:p>
            <a:pPr lvl="1"/>
            <a:r>
              <a:rPr lang="en-US" sz="2600" dirty="0" smtClean="0">
                <a:solidFill>
                  <a:srgbClr val="000000"/>
                </a:solidFill>
                <a:latin typeface="Georgia"/>
                <a:cs typeface="Georgia"/>
              </a:rPr>
              <a:t>Recruiting and selecting faculty</a:t>
            </a:r>
          </a:p>
          <a:p>
            <a:pPr lvl="1"/>
            <a:r>
              <a:rPr lang="en-US" sz="2600" dirty="0" smtClean="0">
                <a:solidFill>
                  <a:srgbClr val="000000"/>
                </a:solidFill>
                <a:latin typeface="Georgia"/>
                <a:cs typeface="Georgia"/>
              </a:rPr>
              <a:t>Planning education</a:t>
            </a:r>
          </a:p>
          <a:p>
            <a:pPr lvl="1"/>
            <a:r>
              <a:rPr lang="en-US" sz="2600" dirty="0" smtClean="0">
                <a:solidFill>
                  <a:srgbClr val="000000"/>
                </a:solidFill>
                <a:latin typeface="Georgia"/>
                <a:cs typeface="Georgia"/>
              </a:rPr>
              <a:t>Delivering innovation program</a:t>
            </a:r>
          </a:p>
          <a:p>
            <a:pPr lvl="1"/>
            <a:r>
              <a:rPr lang="en-US" sz="2600" dirty="0" smtClean="0">
                <a:solidFill>
                  <a:srgbClr val="000000"/>
                </a:solidFill>
                <a:latin typeface="Georgia"/>
                <a:cs typeface="Georgia"/>
              </a:rPr>
              <a:t>Engaging in research centers</a:t>
            </a:r>
          </a:p>
          <a:p>
            <a:pPr lvl="1"/>
            <a:r>
              <a:rPr lang="en-US" sz="2600" dirty="0" smtClean="0">
                <a:solidFill>
                  <a:srgbClr val="000000"/>
                </a:solidFill>
                <a:latin typeface="Georgia"/>
                <a:cs typeface="Georgia"/>
              </a:rPr>
              <a:t>Attracting &amp; educating students</a:t>
            </a:r>
          </a:p>
          <a:p>
            <a:pPr lvl="1"/>
            <a:r>
              <a:rPr lang="en-US" sz="2600" dirty="0" smtClean="0">
                <a:solidFill>
                  <a:srgbClr val="000000"/>
                </a:solidFill>
                <a:latin typeface="Georgia"/>
                <a:cs typeface="Georgia"/>
              </a:rPr>
              <a:t>Developing policies</a:t>
            </a:r>
          </a:p>
          <a:p>
            <a:pPr lvl="1"/>
            <a:r>
              <a:rPr lang="en-US" sz="2600" dirty="0" smtClean="0">
                <a:solidFill>
                  <a:srgbClr val="000000"/>
                </a:solidFill>
                <a:latin typeface="Georgia"/>
                <a:cs typeface="Georgia"/>
              </a:rPr>
              <a:t>Planning campus</a:t>
            </a:r>
          </a:p>
          <a:p>
            <a:pPr lvl="1"/>
            <a:r>
              <a:rPr lang="en-US" sz="2600" dirty="0" smtClean="0">
                <a:solidFill>
                  <a:srgbClr val="000000"/>
                </a:solidFill>
                <a:latin typeface="Georgia"/>
                <a:cs typeface="Georgia"/>
              </a:rPr>
              <a:t>Establishing university endowment</a:t>
            </a:r>
          </a:p>
          <a:p>
            <a:pPr marL="0" indent="0">
              <a:buNone/>
            </a:pPr>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a:p>
        </p:txBody>
      </p:sp>
      <p:pic>
        <p:nvPicPr>
          <p:cNvPr id="4" name="Picture 3" descr="dom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54881" y="3164740"/>
            <a:ext cx="2893583" cy="2064460"/>
          </a:xfrm>
          <a:prstGeom prst="rect">
            <a:avLst/>
          </a:prstGeom>
        </p:spPr>
      </p:pic>
    </p:spTree>
    <p:extLst>
      <p:ext uri="{BB962C8B-B14F-4D97-AF65-F5344CB8AC3E}">
        <p14:creationId xmlns:p14="http://schemas.microsoft.com/office/powerpoint/2010/main" val="4203918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e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j-lt"/>
          </a:defRPr>
        </a:defPPr>
      </a:lstStyle>
    </a:txDef>
  </a:objectDefaults>
  <a:extraClrSchemeLst/>
</a:theme>
</file>

<file path=ppt/theme/theme4.xml><?xml version="1.0" encoding="utf-8"?>
<a:theme xmlns:a="http://schemas.openxmlformats.org/drawingml/2006/main" name="9_Presentation Template_11.29.12">
  <a:themeElements>
    <a:clrScheme name="Skoltech">
      <a:dk1>
        <a:srgbClr val="000000"/>
      </a:dk1>
      <a:lt1>
        <a:srgbClr val="FFFFFF"/>
      </a:lt1>
      <a:dk2>
        <a:srgbClr val="000000"/>
      </a:dk2>
      <a:lt2>
        <a:srgbClr val="333333"/>
      </a:lt2>
      <a:accent1>
        <a:srgbClr val="DDDDDD"/>
      </a:accent1>
      <a:accent2>
        <a:srgbClr val="BAC405"/>
      </a:accent2>
      <a:accent3>
        <a:srgbClr val="FFFFFF"/>
      </a:accent3>
      <a:accent4>
        <a:srgbClr val="000000"/>
      </a:accent4>
      <a:accent5>
        <a:srgbClr val="EBEBEB"/>
      </a:accent5>
      <a:accent6>
        <a:srgbClr val="BAC405"/>
      </a:accent6>
      <a:hlink>
        <a:srgbClr val="4D4D4D"/>
      </a:hlink>
      <a:folHlink>
        <a:srgbClr val="EAEAEA"/>
      </a:folHlink>
    </a:clrScheme>
    <a:fontScheme name="Blank Presentation">
      <a:majorFont>
        <a:latin typeface="Arial"/>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912</Words>
  <Application>Microsoft Office PowerPoint</Application>
  <PresentationFormat>On-screen Show (4:3)</PresentationFormat>
  <Paragraphs>178</Paragraphs>
  <Slides>15</Slides>
  <Notes>4</Notes>
  <HiddenSlides>0</HiddenSlides>
  <MMClips>0</MMClip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1_Office Theme</vt:lpstr>
      <vt:lpstr>3_Office Theme</vt:lpstr>
      <vt:lpstr>clean</vt:lpstr>
      <vt:lpstr>9_Presentation Template_11.29.12</vt:lpstr>
      <vt:lpstr>4_Office Theme</vt:lpstr>
      <vt:lpstr>PowerPoint Presentation</vt:lpstr>
      <vt:lpstr>PowerPoint Presentation</vt:lpstr>
      <vt:lpstr>Skoltech is a Partner in Developing the Skolkovo Innovation Ecosystem </vt:lpstr>
      <vt:lpstr>PowerPoint Presentation</vt:lpstr>
      <vt:lpstr>Designing Skoltech</vt:lpstr>
      <vt:lpstr>Russia Already Has Great Universities </vt:lpstr>
      <vt:lpstr>The Problem, in one picture</vt:lpstr>
      <vt:lpstr>Skoltech at a Glance</vt:lpstr>
      <vt:lpstr>Start-Up Partner: MIT</vt:lpstr>
      <vt:lpstr>Start-up Organizational Goal</vt:lpstr>
      <vt:lpstr>Start-Up Principle (A University Organized by Research &amp; Innovation)</vt:lpstr>
      <vt:lpstr>What is a Skoltech CREI?</vt:lpstr>
      <vt:lpstr>CREIs in 2013-2014 (&amp; Ph.D. Studies!)</vt:lpstr>
      <vt:lpstr>CREI Energy Systems</vt:lpstr>
      <vt:lpstr>Research Priorities (CREIs)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Kiselev</dc:creator>
  <cp:lastModifiedBy>Kiselev</cp:lastModifiedBy>
  <cp:revision>3</cp:revision>
  <dcterms:created xsi:type="dcterms:W3CDTF">2014-05-26T10:37:28Z</dcterms:created>
  <dcterms:modified xsi:type="dcterms:W3CDTF">2014-05-26T10:59:27Z</dcterms:modified>
</cp:coreProperties>
</file>