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7" r:id="rId3"/>
    <p:sldId id="278" r:id="rId4"/>
    <p:sldId id="276" r:id="rId5"/>
    <p:sldId id="257" r:id="rId6"/>
    <p:sldId id="258" r:id="rId7"/>
    <p:sldId id="259" r:id="rId8"/>
    <p:sldId id="260" r:id="rId9"/>
    <p:sldId id="271" r:id="rId10"/>
    <p:sldId id="261" r:id="rId11"/>
    <p:sldId id="264" r:id="rId12"/>
    <p:sldId id="270" r:id="rId13"/>
    <p:sldId id="265" r:id="rId14"/>
    <p:sldId id="272" r:id="rId15"/>
    <p:sldId id="273" r:id="rId16"/>
    <p:sldId id="269" r:id="rId17"/>
    <p:sldId id="262" r:id="rId18"/>
    <p:sldId id="263" r:id="rId19"/>
    <p:sldId id="267" r:id="rId20"/>
    <p:sldId id="266" r:id="rId21"/>
    <p:sldId id="268" r:id="rId22"/>
    <p:sldId id="275" r:id="rId23"/>
    <p:sldId id="274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560AE68-1A6F-49ED-AD9B-F33C4DD4624E}" type="datetimeFigureOut">
              <a:rPr lang="ru-RU" smtClean="0"/>
              <a:pPr/>
              <a:t>30.04.2012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C62DC42-3ECC-4B3A-A87B-48904BC09B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60AE68-1A6F-49ED-AD9B-F33C4DD4624E}" type="datetimeFigureOut">
              <a:rPr lang="ru-RU" smtClean="0"/>
              <a:pPr/>
              <a:t>30.04.2012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62DC42-3ECC-4B3A-A87B-48904BC09B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60AE68-1A6F-49ED-AD9B-F33C4DD4624E}" type="datetimeFigureOut">
              <a:rPr lang="ru-RU" smtClean="0"/>
              <a:pPr/>
              <a:t>30.04.2012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62DC42-3ECC-4B3A-A87B-48904BC09B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60AE68-1A6F-49ED-AD9B-F33C4DD4624E}" type="datetimeFigureOut">
              <a:rPr lang="ru-RU" smtClean="0"/>
              <a:pPr/>
              <a:t>30.04.2012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62DC42-3ECC-4B3A-A87B-48904BC09B6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60AE68-1A6F-49ED-AD9B-F33C4DD4624E}" type="datetimeFigureOut">
              <a:rPr lang="ru-RU" smtClean="0"/>
              <a:pPr/>
              <a:t>30.04.2012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62DC42-3ECC-4B3A-A87B-48904BC09B6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60AE68-1A6F-49ED-AD9B-F33C4DD4624E}" type="datetimeFigureOut">
              <a:rPr lang="ru-RU" smtClean="0"/>
              <a:pPr/>
              <a:t>30.04.2012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62DC42-3ECC-4B3A-A87B-48904BC09B6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60AE68-1A6F-49ED-AD9B-F33C4DD4624E}" type="datetimeFigureOut">
              <a:rPr lang="ru-RU" smtClean="0"/>
              <a:pPr/>
              <a:t>30.04.2012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62DC42-3ECC-4B3A-A87B-48904BC09B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60AE68-1A6F-49ED-AD9B-F33C4DD4624E}" type="datetimeFigureOut">
              <a:rPr lang="ru-RU" smtClean="0"/>
              <a:pPr/>
              <a:t>30.04.2012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62DC42-3ECC-4B3A-A87B-48904BC09B6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60AE68-1A6F-49ED-AD9B-F33C4DD4624E}" type="datetimeFigureOut">
              <a:rPr lang="ru-RU" smtClean="0"/>
              <a:pPr/>
              <a:t>30.04.2012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62DC42-3ECC-4B3A-A87B-48904BC09B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2560AE68-1A6F-49ED-AD9B-F33C4DD4624E}" type="datetimeFigureOut">
              <a:rPr lang="ru-RU" smtClean="0"/>
              <a:pPr/>
              <a:t>30.04.2012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62DC42-3ECC-4B3A-A87B-48904BC09B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560AE68-1A6F-49ED-AD9B-F33C4DD4624E}" type="datetimeFigureOut">
              <a:rPr lang="ru-RU" smtClean="0"/>
              <a:pPr/>
              <a:t>30.04.2012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C62DC42-3ECC-4B3A-A87B-48904BC09B6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560AE68-1A6F-49ED-AD9B-F33C4DD4624E}" type="datetimeFigureOut">
              <a:rPr lang="ru-RU" smtClean="0"/>
              <a:pPr/>
              <a:t>30.04.2012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6C62DC42-3ECC-4B3A-A87B-48904BC09B6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2853"/>
            <a:ext cx="7772400" cy="343951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LAMINATED METAL–INTERMETALLIC COMPOSITES BY EXPLOSIVE WELDING AND ANNEALING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611607"/>
            <a:ext cx="9144000" cy="1174716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11200" i="1" dirty="0" smtClean="0"/>
              <a:t>I. A</a:t>
            </a:r>
            <a:r>
              <a:rPr lang="en-US" sz="11200" i="1" dirty="0"/>
              <a:t>. </a:t>
            </a:r>
            <a:r>
              <a:rPr lang="en-US" sz="11200" i="1" dirty="0" smtClean="0"/>
              <a:t>Bataev</a:t>
            </a:r>
            <a:r>
              <a:rPr lang="en-US" sz="11200" i="1" baseline="30000" dirty="0" smtClean="0"/>
              <a:t>1</a:t>
            </a:r>
            <a:r>
              <a:rPr lang="en-US" sz="11200" i="1" dirty="0" smtClean="0"/>
              <a:t>, A</a:t>
            </a:r>
            <a:r>
              <a:rPr lang="en-US" sz="11200" i="1" dirty="0"/>
              <a:t>. A. </a:t>
            </a:r>
            <a:r>
              <a:rPr lang="en-US" sz="11200" i="1" dirty="0" smtClean="0"/>
              <a:t>Bataev</a:t>
            </a:r>
            <a:r>
              <a:rPr lang="en-US" sz="11200" i="1" baseline="30000" dirty="0" smtClean="0"/>
              <a:t>1</a:t>
            </a:r>
            <a:r>
              <a:rPr lang="en-US" sz="11200" i="1" dirty="0" smtClean="0"/>
              <a:t>, </a:t>
            </a:r>
            <a:r>
              <a:rPr lang="en-US" sz="11200" i="1" dirty="0"/>
              <a:t>V. I. </a:t>
            </a:r>
            <a:r>
              <a:rPr lang="en-US" sz="11200" i="1" dirty="0" smtClean="0"/>
              <a:t>Mali</a:t>
            </a:r>
            <a:r>
              <a:rPr lang="en-US" sz="11200" i="1" baseline="30000" dirty="0" smtClean="0"/>
              <a:t>2</a:t>
            </a:r>
            <a:r>
              <a:rPr lang="en-US" sz="11200" i="1" dirty="0" smtClean="0"/>
              <a:t>, </a:t>
            </a:r>
            <a:r>
              <a:rPr lang="en-US" sz="11200" i="1" dirty="0"/>
              <a:t>M. A. </a:t>
            </a:r>
            <a:r>
              <a:rPr lang="en-US" sz="11200" i="1" dirty="0" smtClean="0"/>
              <a:t>Esikov</a:t>
            </a:r>
            <a:r>
              <a:rPr lang="en-US" sz="11200" i="1" baseline="30000" dirty="0" smtClean="0"/>
              <a:t>2</a:t>
            </a:r>
            <a:r>
              <a:rPr lang="en-US" sz="11200" i="1" dirty="0" smtClean="0"/>
              <a:t>, P. </a:t>
            </a:r>
            <a:r>
              <a:rPr lang="en-US" sz="11200" i="1" dirty="0"/>
              <a:t>S. </a:t>
            </a:r>
            <a:r>
              <a:rPr lang="en-US" sz="11200" i="1" dirty="0" smtClean="0"/>
              <a:t>Yartsev</a:t>
            </a:r>
            <a:r>
              <a:rPr lang="en-US" sz="11200" i="1" baseline="30000" dirty="0" smtClean="0"/>
              <a:t>1</a:t>
            </a:r>
            <a:r>
              <a:rPr lang="en-US" sz="11200" i="1" dirty="0" smtClean="0"/>
              <a:t>, A.S</a:t>
            </a:r>
            <a:r>
              <a:rPr lang="en-US" sz="11200" i="1" dirty="0"/>
              <a:t>. </a:t>
            </a:r>
            <a:r>
              <a:rPr lang="en-US" sz="11200" i="1" dirty="0" smtClean="0"/>
              <a:t>Gontarenko</a:t>
            </a:r>
            <a:r>
              <a:rPr lang="en-US" sz="11200" i="1" baseline="30000" dirty="0" smtClean="0"/>
              <a:t>1</a:t>
            </a:r>
          </a:p>
          <a:p>
            <a:pPr algn="l"/>
            <a:endParaRPr lang="en-US" i="1" dirty="0" smtClean="0"/>
          </a:p>
          <a:p>
            <a:pPr algn="l"/>
            <a:endParaRPr lang="en-US" i="1" dirty="0" smtClean="0"/>
          </a:p>
          <a:p>
            <a:pPr algn="l"/>
            <a:r>
              <a:rPr lang="en-US" i="1" dirty="0" smtClean="0"/>
              <a:t> </a:t>
            </a:r>
          </a:p>
          <a:p>
            <a:pPr algn="l"/>
            <a:endParaRPr lang="ru-RU" dirty="0"/>
          </a:p>
          <a:p>
            <a:endParaRPr lang="ru-RU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42844" y="5786454"/>
            <a:ext cx="8786874" cy="1174716"/>
          </a:xfrm>
          <a:prstGeom prst="rect">
            <a:avLst/>
          </a:prstGeom>
        </p:spPr>
        <p:txBody>
          <a:bodyPr vert="horz" lIns="45720" rIns="45720">
            <a:normAutofit fontScale="25000" lnSpcReduction="20000"/>
          </a:bodyPr>
          <a:lstStyle/>
          <a:p>
            <a:pPr marR="64008" lvl="0"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en-US" sz="11200" i="1" dirty="0">
                <a:solidFill>
                  <a:schemeClr val="accent5">
                    <a:lumMod val="50000"/>
                  </a:schemeClr>
                </a:solidFill>
              </a:rPr>
              <a:t>1. Novosibirsk State Technical </a:t>
            </a:r>
            <a:r>
              <a:rPr lang="en-US" sz="11200" i="1" dirty="0" err="1">
                <a:solidFill>
                  <a:schemeClr val="accent5">
                    <a:lumMod val="50000"/>
                  </a:schemeClr>
                </a:solidFill>
              </a:rPr>
              <a:t>Univestity</a:t>
            </a:r>
            <a:endParaRPr lang="en-US" sz="11200" i="1" dirty="0">
              <a:solidFill>
                <a:schemeClr val="accent5">
                  <a:lumMod val="50000"/>
                </a:schemeClr>
              </a:solidFill>
            </a:endParaRPr>
          </a:p>
          <a:p>
            <a:pPr marR="64008" lvl="0"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en-US" sz="11200" i="1" dirty="0">
                <a:solidFill>
                  <a:schemeClr val="accent5">
                    <a:lumMod val="50000"/>
                  </a:schemeClr>
                </a:solidFill>
              </a:rPr>
              <a:t>2. </a:t>
            </a:r>
            <a:r>
              <a:rPr lang="en-US" sz="11200" i="1" dirty="0" err="1">
                <a:solidFill>
                  <a:schemeClr val="accent5">
                    <a:lumMod val="50000"/>
                  </a:schemeClr>
                </a:solidFill>
              </a:rPr>
              <a:t>Lavrentyev</a:t>
            </a:r>
            <a:r>
              <a:rPr lang="en-US" sz="11200" i="1" dirty="0">
                <a:solidFill>
                  <a:schemeClr val="accent5">
                    <a:lumMod val="50000"/>
                  </a:schemeClr>
                </a:solidFill>
              </a:rPr>
              <a:t> Institute of Hydrodynamics SB RAS</a:t>
            </a:r>
          </a:p>
          <a:p>
            <a:pPr marL="0" marR="64008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n-US" sz="2700" b="0" i="1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64008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n-US" sz="2700" b="0" i="1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64008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27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64008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ru-RU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Vortexes structure (TEM)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1285860"/>
            <a:ext cx="2571768" cy="257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42911" y="1794009"/>
            <a:ext cx="3805070" cy="377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3935525"/>
            <a:ext cx="2571768" cy="2557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Dynamic of Al</a:t>
            </a:r>
            <a:r>
              <a:rPr lang="en-US" baseline="-25000" dirty="0" smtClean="0"/>
              <a:t>3</a:t>
            </a:r>
            <a:r>
              <a:rPr lang="en-US" dirty="0" smtClean="0"/>
              <a:t>Ti layer </a:t>
            </a:r>
            <a:r>
              <a:rPr lang="en-US" dirty="0" smtClean="0"/>
              <a:t>growth</a:t>
            </a:r>
            <a:br>
              <a:rPr lang="en-US" dirty="0" smtClean="0"/>
            </a:br>
            <a:r>
              <a:rPr lang="en-US" dirty="0" smtClean="0"/>
              <a:t>(630 </a:t>
            </a:r>
            <a:r>
              <a:rPr lang="en-US" baseline="30000" dirty="0" err="1" smtClean="0"/>
              <a:t>o</a:t>
            </a:r>
            <a:r>
              <a:rPr lang="en-US" dirty="0" err="1" smtClean="0"/>
              <a:t>C</a:t>
            </a:r>
            <a:r>
              <a:rPr lang="en-US" dirty="0" smtClean="0"/>
              <a:t> annealing)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43042" y="2143116"/>
            <a:ext cx="7258072" cy="381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14546" y="1845222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hour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572000" y="1845222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 hours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858016" y="1845222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 hours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42844" y="3000372"/>
            <a:ext cx="128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Wavy interfaces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42844" y="4857760"/>
            <a:ext cx="128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plane interfaces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Al</a:t>
            </a:r>
            <a:r>
              <a:rPr lang="en-US" sz="3600" baseline="-25000" dirty="0" smtClean="0"/>
              <a:t>3</a:t>
            </a:r>
            <a:r>
              <a:rPr lang="en-US" sz="3600" dirty="0" smtClean="0"/>
              <a:t>Ti layer thickness at different interfaces after </a:t>
            </a:r>
            <a:r>
              <a:rPr lang="en-US" sz="3600" dirty="0" smtClean="0"/>
              <a:t>annealing at 630 </a:t>
            </a:r>
            <a:r>
              <a:rPr lang="en-US" sz="3600" baseline="30000" dirty="0" err="1" smtClean="0"/>
              <a:t>o</a:t>
            </a:r>
            <a:r>
              <a:rPr lang="en-US" sz="3600" dirty="0" err="1" smtClean="0"/>
              <a:t>C</a:t>
            </a:r>
            <a:endParaRPr lang="ru-RU" sz="36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469411"/>
            <a:ext cx="5076838" cy="2388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3804731"/>
            <a:ext cx="4857784" cy="241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42844" y="2285992"/>
            <a:ext cx="164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 hours annealing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42844" y="4429132"/>
            <a:ext cx="164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 hours annealing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5 hours at 630 </a:t>
            </a:r>
            <a:r>
              <a:rPr lang="en-US" baseline="30000" dirty="0" err="1" smtClean="0"/>
              <a:t>o</a:t>
            </a:r>
            <a:r>
              <a:rPr lang="en-US" dirty="0" err="1" smtClean="0"/>
              <a:t>C</a:t>
            </a:r>
            <a:r>
              <a:rPr lang="en-US" dirty="0" smtClean="0"/>
              <a:t>, layer thickness</a:t>
            </a:r>
            <a:endParaRPr lang="ru-RU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991780"/>
            <a:ext cx="3000396" cy="562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500042"/>
            <a:ext cx="4329114" cy="1428752"/>
          </a:xfrm>
        </p:spPr>
        <p:txBody>
          <a:bodyPr>
            <a:noAutofit/>
          </a:bodyPr>
          <a:lstStyle/>
          <a:p>
            <a:r>
              <a:rPr lang="en-US" sz="3200" dirty="0" smtClean="0"/>
              <a:t>Growth of Al</a:t>
            </a:r>
            <a:r>
              <a:rPr lang="en-US" sz="3200" baseline="-25000" dirty="0" smtClean="0"/>
              <a:t>3</a:t>
            </a:r>
            <a:r>
              <a:rPr lang="en-US" sz="3200" dirty="0" smtClean="0"/>
              <a:t>Ti</a:t>
            </a:r>
            <a:br>
              <a:rPr lang="en-US" sz="3200" dirty="0" smtClean="0"/>
            </a:br>
            <a:r>
              <a:rPr lang="en-US" sz="3200" dirty="0" smtClean="0"/>
              <a:t>at the position of former vortexes</a:t>
            </a:r>
            <a:endParaRPr lang="ru-RU" sz="32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071678"/>
            <a:ext cx="4214842" cy="276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9554" y="2143116"/>
            <a:ext cx="4171608" cy="2800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4743480" y="357174"/>
            <a:ext cx="4043362" cy="1143000"/>
          </a:xfrm>
          <a:prstGeom prst="rect">
            <a:avLst/>
          </a:prstGeom>
        </p:spPr>
        <p:txBody>
          <a:bodyPr vert="horz" rtlCol="0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>
              <a:spcBef>
                <a:spcPct val="0"/>
              </a:spcBef>
            </a:pPr>
            <a:r>
              <a:rPr lang="en-US" sz="3200" b="1" dirty="0">
                <a:solidFill>
                  <a:srgbClr val="464646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Growth of Al</a:t>
            </a:r>
            <a:r>
              <a:rPr lang="en-US" sz="3200" b="1" baseline="-25000" dirty="0">
                <a:solidFill>
                  <a:srgbClr val="464646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3</a:t>
            </a:r>
            <a:r>
              <a:rPr lang="en-US" sz="3200" b="1" dirty="0">
                <a:solidFill>
                  <a:srgbClr val="464646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Ti</a:t>
            </a:r>
            <a:br>
              <a:rPr lang="en-US" sz="3200" b="1" dirty="0">
                <a:solidFill>
                  <a:srgbClr val="464646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</a:br>
            <a:r>
              <a:rPr lang="en-US" sz="3200" b="1" dirty="0" smtClean="0">
                <a:solidFill>
                  <a:srgbClr val="464646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at plane interface</a:t>
            </a:r>
            <a:endParaRPr kumimoji="0" lang="ru-RU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0430" y="6143644"/>
            <a:ext cx="5429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630 </a:t>
            </a:r>
            <a:r>
              <a:rPr lang="en-US" sz="2800" baseline="30000" dirty="0" err="1" smtClean="0"/>
              <a:t>o</a:t>
            </a:r>
            <a:r>
              <a:rPr lang="en-US" sz="2800" dirty="0" err="1" smtClean="0"/>
              <a:t>C</a:t>
            </a:r>
            <a:r>
              <a:rPr lang="en-US" sz="2800" dirty="0" smtClean="0"/>
              <a:t> </a:t>
            </a:r>
            <a:r>
              <a:rPr lang="en-US" sz="2800" dirty="0" smtClean="0"/>
              <a:t>annealing, 30 min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Scheme of Al</a:t>
            </a:r>
            <a:r>
              <a:rPr lang="en-US" baseline="-25000" dirty="0" smtClean="0"/>
              <a:t>3</a:t>
            </a:r>
            <a:r>
              <a:rPr lang="en-US" dirty="0" smtClean="0"/>
              <a:t>Ti layer growth</a:t>
            </a:r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26973"/>
          <a:stretch>
            <a:fillRect/>
          </a:stretch>
        </p:blipFill>
        <p:spPr bwMode="auto">
          <a:xfrm>
            <a:off x="2857489" y="1481138"/>
            <a:ext cx="2648504" cy="4686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72" y="5000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Dependence of </a:t>
            </a:r>
            <a:r>
              <a:rPr lang="en-US" dirty="0" err="1" smtClean="0"/>
              <a:t>intermetallic</a:t>
            </a:r>
            <a:r>
              <a:rPr lang="en-US" dirty="0" smtClean="0"/>
              <a:t>  layer thickness on annealing time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57356" y="2071678"/>
            <a:ext cx="5010773" cy="3612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XRD pattern after 100 hours at 630</a:t>
            </a:r>
            <a:r>
              <a:rPr lang="en-US" baseline="30000" dirty="0" smtClean="0"/>
              <a:t>o</a:t>
            </a:r>
            <a:endParaRPr lang="ru-RU" baseline="30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999" b="6454"/>
          <a:stretch>
            <a:fillRect/>
          </a:stretch>
        </p:blipFill>
        <p:spPr bwMode="auto">
          <a:xfrm>
            <a:off x="2032909" y="1571612"/>
            <a:ext cx="5078182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 of </a:t>
            </a:r>
            <a:r>
              <a:rPr lang="en-US" dirty="0" err="1" smtClean="0"/>
              <a:t>intermetallic</a:t>
            </a:r>
            <a:r>
              <a:rPr lang="en-US" dirty="0" smtClean="0"/>
              <a:t> layer</a:t>
            </a:r>
            <a:endParaRPr lang="ru-RU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94864"/>
            <a:ext cx="8229600" cy="409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7500926" y="1785926"/>
            <a:ext cx="1643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Al</a:t>
            </a:r>
            <a:r>
              <a:rPr lang="en-US" sz="3200" baseline="-25000" dirty="0" smtClean="0">
                <a:solidFill>
                  <a:schemeClr val="bg1"/>
                </a:solidFill>
              </a:rPr>
              <a:t>3</a:t>
            </a:r>
            <a:r>
              <a:rPr lang="en-US" sz="3200" dirty="0" smtClean="0">
                <a:solidFill>
                  <a:schemeClr val="bg1"/>
                </a:solidFill>
              </a:rPr>
              <a:t>Ti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/>
          <a:srcRect l="74803" t="13104" r="13386" b="60687"/>
          <a:stretch>
            <a:fillRect/>
          </a:stretch>
        </p:blipFill>
        <p:spPr bwMode="auto">
          <a:xfrm rot="16200000">
            <a:off x="2433963" y="1923699"/>
            <a:ext cx="4347514" cy="50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Differences in Al</a:t>
            </a:r>
            <a:r>
              <a:rPr lang="en-US" baseline="-25000" dirty="0" smtClean="0"/>
              <a:t>3</a:t>
            </a:r>
            <a:r>
              <a:rPr lang="en-US" dirty="0" smtClean="0"/>
              <a:t>Ti grain size in different zones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1406" y="1643050"/>
            <a:ext cx="3000396" cy="220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1695514"/>
            <a:ext cx="2926513" cy="2141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40" y="1695514"/>
            <a:ext cx="2928958" cy="2134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000100" y="1345156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Near Al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071802" y="1357298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Middle of the Al</a:t>
            </a:r>
            <a:r>
              <a:rPr lang="en-US" baseline="-25000" dirty="0" smtClean="0"/>
              <a:t>3</a:t>
            </a:r>
            <a:r>
              <a:rPr lang="en-US" dirty="0" smtClean="0"/>
              <a:t>Ti layer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858016" y="1357298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Near Ti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143108" y="6202940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429124" y="6215082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Al3Ti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429388" y="6143644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</a:t>
            </a:r>
            <a:endParaRPr lang="ru-RU" dirty="0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rot="10800000">
            <a:off x="1785918" y="3786190"/>
            <a:ext cx="1143008" cy="85725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endCxn id="10244" idx="2"/>
          </p:cNvCxnSpPr>
          <p:nvPr/>
        </p:nvCxnSpPr>
        <p:spPr>
          <a:xfrm rot="5400000" flipH="1" flipV="1">
            <a:off x="4254798" y="4147650"/>
            <a:ext cx="670124" cy="357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5929322" y="3857628"/>
            <a:ext cx="857256" cy="57150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 Motivation</a:t>
            </a:r>
          </a:p>
          <a:p>
            <a:r>
              <a:rPr lang="en-US" dirty="0" smtClean="0"/>
              <a:t>2. Structure of Al-Ti composite produced by explosive welding</a:t>
            </a:r>
          </a:p>
          <a:p>
            <a:r>
              <a:rPr lang="en-US" dirty="0" smtClean="0"/>
              <a:t>3. Peculiarities of Al</a:t>
            </a:r>
            <a:r>
              <a:rPr lang="en-US" baseline="-25000" dirty="0" smtClean="0"/>
              <a:t>3</a:t>
            </a:r>
            <a:r>
              <a:rPr lang="en-US" dirty="0" smtClean="0"/>
              <a:t>Ti layer formation during annealing</a:t>
            </a:r>
          </a:p>
          <a:p>
            <a:r>
              <a:rPr lang="en-US" dirty="0" smtClean="0"/>
              <a:t>4. Some results of mechanical tests</a:t>
            </a:r>
          </a:p>
          <a:p>
            <a:r>
              <a:rPr lang="en-US" dirty="0" smtClean="0"/>
              <a:t>5. Conclusion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	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/>
          <a:srcRect l="2326" r="4651"/>
          <a:stretch>
            <a:fillRect/>
          </a:stretch>
        </p:blipFill>
        <p:spPr bwMode="auto">
          <a:xfrm>
            <a:off x="3500430" y="1142985"/>
            <a:ext cx="2571972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Iron-reach </a:t>
            </a:r>
            <a:r>
              <a:rPr lang="en-US" sz="3200" dirty="0" err="1" smtClean="0"/>
              <a:t>intermetallic</a:t>
            </a:r>
            <a:r>
              <a:rPr lang="en-US" sz="3200" dirty="0" smtClean="0"/>
              <a:t> </a:t>
            </a:r>
            <a:r>
              <a:rPr lang="en-US" sz="3200" dirty="0" smtClean="0"/>
              <a:t>precipitations (100 </a:t>
            </a:r>
            <a:r>
              <a:rPr lang="en-US" sz="3200" dirty="0" smtClean="0"/>
              <a:t>hours </a:t>
            </a:r>
            <a:r>
              <a:rPr lang="en-US" sz="3200" dirty="0" smtClean="0"/>
              <a:t>630 </a:t>
            </a:r>
            <a:r>
              <a:rPr lang="en-US" sz="3200" baseline="30000" dirty="0" err="1" smtClean="0"/>
              <a:t>o</a:t>
            </a:r>
            <a:r>
              <a:rPr lang="en-US" sz="3200" dirty="0" err="1" smtClean="0"/>
              <a:t>C</a:t>
            </a:r>
            <a:r>
              <a:rPr lang="en-US" sz="3200" dirty="0" smtClean="0"/>
              <a:t>)</a:t>
            </a:r>
            <a:endParaRPr lang="ru-RU" sz="32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32" y="1500174"/>
            <a:ext cx="3071834" cy="4042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5617576" y="2097671"/>
            <a:ext cx="398107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71472" y="5643578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Dark field OM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643306" y="5643578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Btight</a:t>
            </a:r>
            <a:r>
              <a:rPr lang="en-US" dirty="0" smtClean="0"/>
              <a:t> field OM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500826" y="5572140"/>
            <a:ext cx="2357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Btight</a:t>
            </a:r>
            <a:r>
              <a:rPr lang="en-US" dirty="0" smtClean="0"/>
              <a:t> field OM,</a:t>
            </a:r>
          </a:p>
          <a:p>
            <a:r>
              <a:rPr lang="en-US" dirty="0" smtClean="0"/>
              <a:t>Iron-rich precipitation in the Al-layer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Impact behavior of Al –Al</a:t>
            </a:r>
            <a:r>
              <a:rPr lang="en-US" baseline="-25000" dirty="0" smtClean="0"/>
              <a:t>3</a:t>
            </a:r>
            <a:r>
              <a:rPr lang="en-US" dirty="0" smtClean="0"/>
              <a:t>Ti – Ti composite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500174"/>
            <a:ext cx="8229600" cy="2276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4000504"/>
            <a:ext cx="3557105" cy="259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3929066"/>
            <a:ext cx="3500462" cy="2594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643306" y="1500174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 –Al</a:t>
            </a:r>
            <a:r>
              <a:rPr lang="en-US" baseline="-25000" dirty="0" smtClean="0"/>
              <a:t>3</a:t>
            </a:r>
            <a:r>
              <a:rPr lang="en-US" dirty="0" smtClean="0"/>
              <a:t>Ti – Ti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643702" y="1428736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 – Ti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57158" y="5072074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</a:t>
            </a:r>
            <a:r>
              <a:rPr lang="en-US" baseline="-25000" dirty="0" smtClean="0"/>
              <a:t>3</a:t>
            </a:r>
            <a:r>
              <a:rPr lang="en-US" dirty="0" smtClean="0"/>
              <a:t>Ti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857752" y="5072074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Scheme of fatigue cracks propagation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16755"/>
            <a:ext cx="8229600" cy="4254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Fatigue fracture of Al</a:t>
            </a:r>
            <a:r>
              <a:rPr lang="en-US" baseline="-25000" dirty="0" smtClean="0"/>
              <a:t>3</a:t>
            </a:r>
            <a:r>
              <a:rPr lang="en-US" dirty="0" smtClean="0"/>
              <a:t>Ti layer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00232" y="1627182"/>
            <a:ext cx="5643602" cy="4180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>
              <a:spcAft>
                <a:spcPts val="1000"/>
              </a:spcAft>
            </a:pPr>
            <a:r>
              <a:rPr lang="en-US" sz="2000" dirty="0" smtClean="0"/>
              <a:t>Explosive welding of Ti and Al plates with subsequent annealing is effective technological process for MIL composites production</a:t>
            </a:r>
            <a:r>
              <a:rPr lang="ru-RU" sz="2000" dirty="0" smtClean="0"/>
              <a:t>. </a:t>
            </a:r>
            <a:endParaRPr lang="en-US" sz="2000" dirty="0" smtClean="0"/>
          </a:p>
          <a:p>
            <a:pPr algn="just">
              <a:spcAft>
                <a:spcPts val="1000"/>
              </a:spcAft>
            </a:pPr>
            <a:r>
              <a:rPr lang="en-US" sz="2000" dirty="0" smtClean="0"/>
              <a:t>Titanium </a:t>
            </a:r>
            <a:r>
              <a:rPr lang="en-US" sz="2000" dirty="0" err="1" smtClean="0"/>
              <a:t>trialuminide</a:t>
            </a:r>
            <a:r>
              <a:rPr lang="en-US" sz="2000" dirty="0" smtClean="0"/>
              <a:t> (Al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Ti) is the only </a:t>
            </a:r>
            <a:r>
              <a:rPr lang="en-US" sz="2000" dirty="0" err="1" smtClean="0"/>
              <a:t>intermetallic</a:t>
            </a:r>
            <a:r>
              <a:rPr lang="en-US" sz="2000" dirty="0" smtClean="0"/>
              <a:t> compound between Al and Ti formed  under annealing.</a:t>
            </a:r>
          </a:p>
          <a:p>
            <a:pPr algn="just">
              <a:spcAft>
                <a:spcPts val="1000"/>
              </a:spcAft>
            </a:pPr>
            <a:r>
              <a:rPr lang="en-US" sz="2000" dirty="0" smtClean="0"/>
              <a:t>The most favorable place for Al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Ti growth are former vortexes</a:t>
            </a:r>
          </a:p>
          <a:p>
            <a:pPr algn="just">
              <a:spcAft>
                <a:spcPts val="1000"/>
              </a:spcAft>
            </a:pPr>
            <a:r>
              <a:rPr lang="en-US" sz="2000" dirty="0" smtClean="0"/>
              <a:t>The best </a:t>
            </a:r>
            <a:r>
              <a:rPr lang="en-US" sz="2000" dirty="0" err="1" smtClean="0"/>
              <a:t>intermetallic</a:t>
            </a:r>
            <a:r>
              <a:rPr lang="en-US" sz="2000" dirty="0" smtClean="0"/>
              <a:t>  structure is on the Ti-Al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Ti boundary</a:t>
            </a:r>
            <a:r>
              <a:rPr lang="ru-RU" sz="2000" dirty="0" smtClean="0"/>
              <a:t>. </a:t>
            </a:r>
            <a:r>
              <a:rPr lang="en-US" sz="2000" dirty="0" smtClean="0"/>
              <a:t>On</a:t>
            </a:r>
            <a:r>
              <a:rPr lang="ru-RU" sz="2000" dirty="0" smtClean="0"/>
              <a:t> </a:t>
            </a:r>
            <a:r>
              <a:rPr lang="en-US" sz="2000" dirty="0" smtClean="0"/>
              <a:t>Al-Al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Ti boundary pores and </a:t>
            </a:r>
            <a:r>
              <a:rPr lang="en-US" sz="2000" dirty="0" err="1" smtClean="0"/>
              <a:t>microcracks</a:t>
            </a:r>
            <a:r>
              <a:rPr lang="en-US" sz="2000" dirty="0" smtClean="0"/>
              <a:t> were found</a:t>
            </a:r>
            <a:endParaRPr lang="ru-RU" sz="2000" dirty="0" smtClean="0"/>
          </a:p>
          <a:p>
            <a:pPr algn="just">
              <a:spcAft>
                <a:spcPts val="1000"/>
              </a:spcAft>
            </a:pPr>
            <a:r>
              <a:rPr lang="en-US" sz="2000" dirty="0" smtClean="0"/>
              <a:t>One of the most important goals arisen during explosive welding and annealing is addressing the causes of residual stresses, pores and </a:t>
            </a:r>
            <a:r>
              <a:rPr lang="en-US" sz="2000" dirty="0" err="1" smtClean="0"/>
              <a:t>microcracks</a:t>
            </a:r>
            <a:r>
              <a:rPr lang="en-US" sz="2000" dirty="0" smtClean="0"/>
              <a:t> formation</a:t>
            </a:r>
            <a:endParaRPr lang="ru-RU" sz="2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 specific stiffness </a:t>
            </a:r>
          </a:p>
          <a:p>
            <a:r>
              <a:rPr lang="en-US" dirty="0" smtClean="0"/>
              <a:t>High heat resistance</a:t>
            </a:r>
          </a:p>
          <a:p>
            <a:r>
              <a:rPr lang="en-US" dirty="0" smtClean="0"/>
              <a:t>Low density</a:t>
            </a:r>
          </a:p>
          <a:p>
            <a:r>
              <a:rPr lang="en-US" dirty="0" smtClean="0"/>
              <a:t>Good results in fatigue and impact tests</a:t>
            </a:r>
          </a:p>
          <a:p>
            <a:r>
              <a:rPr lang="en-US" dirty="0" smtClean="0"/>
              <a:t>Combining the properties of both the hard and refractory </a:t>
            </a:r>
            <a:r>
              <a:rPr lang="en-US" dirty="0" err="1" smtClean="0"/>
              <a:t>intermetallics</a:t>
            </a:r>
            <a:r>
              <a:rPr lang="en-US" dirty="0" smtClean="0"/>
              <a:t> and the ductile matrix</a:t>
            </a:r>
          </a:p>
          <a:p>
            <a:r>
              <a:rPr lang="en-US" dirty="0" smtClean="0"/>
              <a:t>“Dilution” of titanium with cheaper aluminum reduces the cost of material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 err="1" smtClean="0"/>
              <a:t>Vecchio</a:t>
            </a:r>
            <a:r>
              <a:rPr lang="en-US" sz="2200" dirty="0" smtClean="0"/>
              <a:t> KS. Synthetic multifunctional metallic–</a:t>
            </a:r>
            <a:r>
              <a:rPr lang="en-US" sz="2200" dirty="0" err="1" smtClean="0"/>
              <a:t>intermetallic</a:t>
            </a:r>
            <a:r>
              <a:rPr lang="en-US" sz="2200" dirty="0" smtClean="0"/>
              <a:t> laminate composites. JOM 2005;57:25–31.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00174"/>
            <a:ext cx="6096297" cy="368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3500438"/>
            <a:ext cx="2553131" cy="3043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Scheme of explosive welding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428736"/>
            <a:ext cx="3497931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4643438" y="2000240"/>
            <a:ext cx="4000528" cy="3714776"/>
          </a:xfrm>
          <a:prstGeom prst="rect">
            <a:avLst/>
          </a:prstGeom>
        </p:spPr>
        <p:txBody>
          <a:bodyPr vert="horz" rtlCol="0" anchor="t" anchorCtr="0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Al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plate – 1mm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noProof="0" dirty="0" smtClean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baseline="0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Ti plate – 0,5 mm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baseline="0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HE</a:t>
            </a:r>
            <a:r>
              <a:rPr lang="en-US" sz="16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– Ammonite 6GV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Cross-section of explosively welded Al-Ti composite (optical microscopy)</a:t>
            </a:r>
            <a:endParaRPr lang="ru-RU" sz="3200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34640" y="1544637"/>
            <a:ext cx="3809062" cy="4823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Interface appearance in the upper and lower parts of the composite 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259028"/>
            <a:ext cx="8229600" cy="2970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928662" y="1857364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Upper part of composite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929190" y="1857364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lower part of composite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TEM  investigation of the interface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643050"/>
            <a:ext cx="3714776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8565" y="3714751"/>
            <a:ext cx="2079452" cy="2071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499996"/>
            <a:ext cx="2074013" cy="2079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lum bright="20000" contrast="20000"/>
          </a:blip>
          <a:srcRect/>
          <a:stretch>
            <a:fillRect/>
          </a:stretch>
        </p:blipFill>
        <p:spPr bwMode="auto">
          <a:xfrm>
            <a:off x="6929454" y="1497581"/>
            <a:ext cx="2071702" cy="2074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Vortexes </a:t>
            </a:r>
            <a:r>
              <a:rPr lang="en-US" dirty="0" err="1" smtClean="0"/>
              <a:t>arised</a:t>
            </a:r>
            <a:r>
              <a:rPr lang="en-US" dirty="0" smtClean="0"/>
              <a:t> during explosive welding</a:t>
            </a:r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03338" y="2571744"/>
            <a:ext cx="3932811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lum bright="30000" contrast="30000"/>
          </a:blip>
          <a:srcRect/>
          <a:stretch>
            <a:fillRect/>
          </a:stretch>
        </p:blipFill>
        <p:spPr bwMode="auto">
          <a:xfrm>
            <a:off x="4475272" y="1357298"/>
            <a:ext cx="3240000" cy="2529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lum bright="30000" contrast="30000"/>
          </a:blip>
          <a:srcRect/>
          <a:stretch>
            <a:fillRect/>
          </a:stretch>
        </p:blipFill>
        <p:spPr bwMode="auto">
          <a:xfrm>
            <a:off x="4475272" y="4293414"/>
            <a:ext cx="3240000" cy="2421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786578" y="1071546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 distribution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715140" y="3988362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 distribution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3111</TotalTime>
  <Words>450</Words>
  <Application>Microsoft Office PowerPoint</Application>
  <PresentationFormat>Экран (4:3)</PresentationFormat>
  <Paragraphs>82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Открытая</vt:lpstr>
      <vt:lpstr>LAMINATED METAL–INTERMETALLIC COMPOSITES BY EXPLOSIVE WELDING AND ANNEALING  </vt:lpstr>
      <vt:lpstr>Outline </vt:lpstr>
      <vt:lpstr>Motivation</vt:lpstr>
      <vt:lpstr>Vecchio KS. Synthetic multifunctional metallic–intermetallic laminate composites. JOM 2005;57:25–31. </vt:lpstr>
      <vt:lpstr>Scheme of explosive welding</vt:lpstr>
      <vt:lpstr>Cross-section of explosively welded Al-Ti composite (optical microscopy)</vt:lpstr>
      <vt:lpstr>Interface appearance in the upper and lower parts of the composite </vt:lpstr>
      <vt:lpstr>TEM  investigation of the interface</vt:lpstr>
      <vt:lpstr>Vortexes arised during explosive welding</vt:lpstr>
      <vt:lpstr>Vortexes structure (TEM)</vt:lpstr>
      <vt:lpstr>Dynamic of Al3Ti layer growth (630 oC annealing)</vt:lpstr>
      <vt:lpstr>Al3Ti layer thickness at different interfaces after annealing at 630 oC</vt:lpstr>
      <vt:lpstr>5 hours at 630 oC, layer thickness</vt:lpstr>
      <vt:lpstr>Growth of Al3Ti at the position of former vortexes</vt:lpstr>
      <vt:lpstr>Scheme of Al3Ti layer growth</vt:lpstr>
      <vt:lpstr>Dependence of intermetallic  layer thickness on annealing time</vt:lpstr>
      <vt:lpstr>XRD pattern after 100 hours at 630o</vt:lpstr>
      <vt:lpstr>TEM of intermetallic layer</vt:lpstr>
      <vt:lpstr>Differences in Al3Ti grain size in different zones</vt:lpstr>
      <vt:lpstr>Iron-reach intermetallic precipitations (100 hours 630 oC)</vt:lpstr>
      <vt:lpstr>Impact behavior of Al –Al3Ti – Ti composite</vt:lpstr>
      <vt:lpstr>Scheme of fatigue cracks propagation</vt:lpstr>
      <vt:lpstr>Fatigue fracture of Al3Ti layer</vt:lpstr>
      <vt:lpstr>Conclusion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LAMINATED METAL–INTERMETALLIC COMPOSITES BY EXPLOSIVE WELDING AND ANNEALING  </dc:title>
  <dc:creator>non</dc:creator>
  <cp:lastModifiedBy>I1</cp:lastModifiedBy>
  <cp:revision>57</cp:revision>
  <dcterms:created xsi:type="dcterms:W3CDTF">2012-04-26T10:25:19Z</dcterms:created>
  <dcterms:modified xsi:type="dcterms:W3CDTF">2012-04-30T14:40:46Z</dcterms:modified>
</cp:coreProperties>
</file>