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4" r:id="rId4"/>
    <p:sldId id="259" r:id="rId5"/>
    <p:sldId id="261" r:id="rId6"/>
    <p:sldId id="277" r:id="rId7"/>
    <p:sldId id="262" r:id="rId8"/>
    <p:sldId id="275" r:id="rId9"/>
    <p:sldId id="263" r:id="rId10"/>
    <p:sldId id="264" r:id="rId11"/>
    <p:sldId id="265" r:id="rId12"/>
    <p:sldId id="278" r:id="rId13"/>
    <p:sldId id="276" r:id="rId14"/>
    <p:sldId id="267" r:id="rId15"/>
    <p:sldId id="279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32" autoAdjust="0"/>
  </p:normalViewPr>
  <p:slideViewPr>
    <p:cSldViewPr snapToGrid="0" snapToObjects="1">
      <p:cViewPr varScale="1">
        <p:scale>
          <a:sx n="90" d="100"/>
          <a:sy n="90" d="100"/>
        </p:scale>
        <p:origin x="-2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5DCF0-8BD1-F84A-A5A2-F7865365F766}" type="datetimeFigureOut">
              <a:rPr lang="en-US" smtClean="0"/>
              <a:t>4/27/12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D71A9-BD88-AC43-92C1-0172A320F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DAA25-08F7-9147-927D-CC69679CBC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3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R= explosive mass/plate</a:t>
            </a:r>
            <a:r>
              <a:rPr lang="en-US" baseline="0" dirty="0" smtClean="0"/>
              <a:t>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71A9-BD88-AC43-92C1-0172A320F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4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DAA25-08F7-9147-927D-CC69679CB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 error ~ 2% (from spatial error on image x 2)</a:t>
            </a:r>
          </a:p>
          <a:p>
            <a:r>
              <a:rPr lang="en-US" dirty="0" smtClean="0"/>
              <a:t>Post blast gas pressure</a:t>
            </a:r>
            <a:r>
              <a:rPr lang="en-US" baseline="0" dirty="0" smtClean="0"/>
              <a:t> ~ 2500 </a:t>
            </a:r>
            <a:r>
              <a:rPr lang="en-US" baseline="0" dirty="0" err="1" smtClean="0"/>
              <a:t>MPa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71A9-BD88-AC43-92C1-0172A320F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3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DAA25-08F7-9147-927D-CC69679CBC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5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1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5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8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4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gif"/><Relationship Id="rId1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F703-2454-4243-9A4A-F67D3DEC7C83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93C9A-FD2D-0842-925D-35A0DDBEA1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XPRO_LOGO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2049"/>
            <a:ext cx="1592385" cy="555951"/>
          </a:xfrm>
          <a:prstGeom prst="rect">
            <a:avLst/>
          </a:prstGeom>
        </p:spPr>
      </p:pic>
      <p:pic>
        <p:nvPicPr>
          <p:cNvPr id="8" name="Picture 7" descr="1898616350logo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964" y="6474946"/>
            <a:ext cx="2829481" cy="246529"/>
          </a:xfrm>
          <a:prstGeom prst="rect">
            <a:avLst/>
          </a:prstGeom>
        </p:spPr>
      </p:pic>
      <p:pic>
        <p:nvPicPr>
          <p:cNvPr id="9" name="Picture 8" descr="DMClogo.gif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15"/>
          <a:stretch/>
        </p:blipFill>
        <p:spPr>
          <a:xfrm>
            <a:off x="3638628" y="6355702"/>
            <a:ext cx="1629508" cy="4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1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gif"/><Relationship Id="rId7" Type="http://schemas.openxmlformats.org/officeDocument/2006/relationships/image" Target="../media/image21.gif"/><Relationship Id="rId8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P3589.JPG"/>
          <p:cNvPicPr>
            <a:picLocks noChangeAspect="1"/>
          </p:cNvPicPr>
          <p:nvPr/>
        </p:nvPicPr>
        <p:blipFill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75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Method of Direct Optical Measurement of </a:t>
            </a:r>
            <a:r>
              <a:rPr lang="en-US" b="1" dirty="0" smtClean="0"/>
              <a:t>Flyer Plate Velocity for </a:t>
            </a:r>
            <a:r>
              <a:rPr lang="en-US" b="1" dirty="0"/>
              <a:t>Explosive Welding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217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Dr. Vilem Petr, Dr. Stephen Liu, Christoph Hurley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Colorado School of Mines</a:t>
            </a:r>
          </a:p>
          <a:p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John Banker, Curtis </a:t>
            </a:r>
            <a:r>
              <a:rPr lang="en-US" dirty="0" err="1" smtClean="0">
                <a:solidFill>
                  <a:schemeClr val="tx1"/>
                </a:solidFill>
              </a:rPr>
              <a:t>Prothe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Dynamic Materials Corporation</a:t>
            </a: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Last Revision: April 24, 2012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5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Modeling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936" y="2803485"/>
            <a:ext cx="2519962" cy="68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076757" y="3627345"/>
            <a:ext cx="250823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61" y="4500263"/>
            <a:ext cx="2714924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959" y="5407368"/>
            <a:ext cx="2452427" cy="6858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47" t="7812" r="15786" b="3324"/>
          <a:stretch/>
        </p:blipFill>
        <p:spPr>
          <a:xfrm>
            <a:off x="5247148" y="1226023"/>
            <a:ext cx="3075387" cy="2752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6" t="20501" b="50696"/>
          <a:stretch/>
        </p:blipFill>
        <p:spPr>
          <a:xfrm>
            <a:off x="744304" y="1620837"/>
            <a:ext cx="3520086" cy="9814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47148" y="3966758"/>
            <a:ext cx="2960062" cy="2297092"/>
            <a:chOff x="5362473" y="4313145"/>
            <a:chExt cx="2960062" cy="22970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63" t="19344" r="6709" b="4024"/>
            <a:stretch/>
          </p:blipFill>
          <p:spPr>
            <a:xfrm>
              <a:off x="5375350" y="4313145"/>
              <a:ext cx="2947185" cy="22970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851526" y="5217504"/>
              <a:ext cx="123733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Plate Displacement (mm)</a:t>
              </a:r>
              <a:endParaRPr lang="en-US" sz="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33499" y="1251505"/>
            <a:ext cx="18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model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1676" y="1251505"/>
            <a:ext cx="123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Gauges 1-5</a:t>
            </a:r>
            <a:endParaRPr lang="en-US" dirty="0"/>
          </a:p>
        </p:txBody>
      </p:sp>
      <p:cxnSp>
        <p:nvCxnSpPr>
          <p:cNvPr id="15" name="Straight Arrow Connector 14"/>
          <p:cNvCxnSpPr>
            <a:endCxn id="17" idx="1"/>
          </p:cNvCxnSpPr>
          <p:nvPr/>
        </p:nvCxnSpPr>
        <p:spPr>
          <a:xfrm>
            <a:off x="3150996" y="5836377"/>
            <a:ext cx="415390" cy="484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3"/>
          </p:cNvCxnSpPr>
          <p:nvPr/>
        </p:nvCxnSpPr>
        <p:spPr>
          <a:xfrm flipV="1">
            <a:off x="5304362" y="5989053"/>
            <a:ext cx="310375" cy="331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66386" y="6190104"/>
            <a:ext cx="1737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Plate displacement </a:t>
            </a:r>
            <a:r>
              <a:rPr lang="en-US" sz="1100" dirty="0" err="1"/>
              <a:t>vs</a:t>
            </a:r>
            <a:r>
              <a:rPr lang="en-US" sz="1100" dirty="0"/>
              <a:t> Time</a:t>
            </a:r>
          </a:p>
        </p:txBody>
      </p:sp>
      <p:cxnSp>
        <p:nvCxnSpPr>
          <p:cNvPr id="18" name="Straight Arrow Connector 17"/>
          <p:cNvCxnSpPr>
            <a:endCxn id="19" idx="2"/>
          </p:cNvCxnSpPr>
          <p:nvPr/>
        </p:nvCxnSpPr>
        <p:spPr>
          <a:xfrm>
            <a:off x="3057525" y="3966758"/>
            <a:ext cx="1776861" cy="11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17734" y="3724598"/>
            <a:ext cx="2233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Absolute velocity of the p</a:t>
            </a:r>
            <a:r>
              <a:rPr lang="en-US" sz="1050" dirty="0" smtClean="0"/>
              <a:t>late </a:t>
            </a:r>
            <a:r>
              <a:rPr lang="en-US" sz="1050" dirty="0" err="1"/>
              <a:t>vs</a:t>
            </a:r>
            <a:r>
              <a:rPr lang="en-US" sz="1050" dirty="0"/>
              <a:t> Time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953000" y="2803485"/>
            <a:ext cx="294148" cy="823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27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Experimental and Numerical Results</a:t>
            </a:r>
            <a:endParaRPr lang="en-US" dirty="0"/>
          </a:p>
        </p:txBody>
      </p:sp>
      <p:pic>
        <p:nvPicPr>
          <p:cNvPr id="4" name="Picture 3" descr="Macintosh HD:Users:christophhurley:Desktop:Screen Shot 2011-08-08 at 12.43.06 PM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6"/>
          <a:stretch/>
        </p:blipFill>
        <p:spPr bwMode="auto">
          <a:xfrm>
            <a:off x="1726360" y="5097482"/>
            <a:ext cx="2559238" cy="1669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9" b="1"/>
          <a:stretch/>
        </p:blipFill>
        <p:spPr>
          <a:xfrm>
            <a:off x="4464927" y="4899059"/>
            <a:ext cx="2713125" cy="1989155"/>
          </a:xfrm>
          <a:prstGeom prst="rect">
            <a:avLst/>
          </a:prstGeom>
        </p:spPr>
      </p:pic>
      <p:pic>
        <p:nvPicPr>
          <p:cNvPr id="6" name="Picture 5" descr="Macintosh HD:Users:christophhurley:Documents:School stuff:Explosives:TA/work stuff:Masters Degree Work:2011:Summer:June 28 Testing:628test2frame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26360" y="2730613"/>
            <a:ext cx="2314215" cy="958065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7" name="Picture 6" descr="Macintosh HD:Users:christophhurley:Documents:School stuff:Explosives:TA/work stuff:Masters Degree Work:2011:Summer:June 28 Testing:628test2frame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26360" y="3841783"/>
            <a:ext cx="2314215" cy="1057276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8" name="Picture 7" descr="Screen Shot 2011-10-03 at 3.45.2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48145" y="1507493"/>
            <a:ext cx="2819954" cy="3391566"/>
          </a:xfrm>
          <a:prstGeom prst="rect">
            <a:avLst/>
          </a:prstGeom>
        </p:spPr>
      </p:pic>
      <p:pic>
        <p:nvPicPr>
          <p:cNvPr id="9" name="Picture 8" descr="Macintosh HD:Users:christophhurley:Documents:School stuff:Explosives:TA/work stuff:Masters Degree Work:2011:Summer:June 28 Testing:628test2frame2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26360" y="1507493"/>
            <a:ext cx="2314215" cy="977907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85133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Measured Flying Plate Velocity with Predicted Values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770557"/>
            <a:ext cx="774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Experimentally measured velocity is 13-33% slower than predicted by the Cooper method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slope of the curve fit to experimental data is shallower and shifted up from previously proposed predictive methods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82359"/>
              </p:ext>
            </p:extLst>
          </p:nvPr>
        </p:nvGraphicFramePr>
        <p:xfrm>
          <a:off x="932657" y="3086652"/>
          <a:ext cx="7229810" cy="2830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5962"/>
                <a:gridCol w="1445962"/>
                <a:gridCol w="1445962"/>
                <a:gridCol w="1445962"/>
                <a:gridCol w="1445962"/>
              </a:tblGrid>
              <a:tr h="96798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VOD (m/s)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Experimental Plate Velocity (m/s)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Predicted</a:t>
                      </a:r>
                      <a:r>
                        <a:rPr lang="en-US" sz="1400" b="1" i="1" baseline="0" dirty="0" smtClean="0">
                          <a:latin typeface="Times New Roman"/>
                          <a:cs typeface="Times New Roman"/>
                        </a:rPr>
                        <a:t> Plate Velocity (Gurney) (m/s)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Numerical</a:t>
                      </a:r>
                      <a:r>
                        <a:rPr lang="en-US" sz="1400" b="1" i="1" baseline="0" dirty="0" smtClean="0">
                          <a:latin typeface="Times New Roman"/>
                          <a:cs typeface="Times New Roman"/>
                        </a:rPr>
                        <a:t> Model Plate Velocity (m/s)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71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Prilled ANFO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1600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576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633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970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658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ANFO + 8% Inert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2406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668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951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1063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658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ANFO + 14% Inert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1976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781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652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24 at 4.4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7838036" cy="4967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Measured Flying Plate Velocity with Predicted Values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2436444" y="5242300"/>
            <a:ext cx="932043" cy="8860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0"/>
          </p:cNvCxnSpPr>
          <p:nvPr/>
        </p:nvCxnSpPr>
        <p:spPr>
          <a:xfrm flipH="1" flipV="1">
            <a:off x="4674451" y="5062152"/>
            <a:ext cx="2324426" cy="1066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08368" y="6128389"/>
            <a:ext cx="258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ANFO + 8% Inert Material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49898" y="6128389"/>
            <a:ext cx="137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Prilled ANFO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4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Ongoing work:</a:t>
            </a:r>
          </a:p>
          <a:p>
            <a:pPr lvl="1"/>
            <a:r>
              <a:rPr lang="en-US" dirty="0" smtClean="0"/>
              <a:t>Fill out ANFO-based explosive data set using CSM AXPRO Mobile High Fidelity Detonation Physics Laboratory (MHFDPL)</a:t>
            </a:r>
          </a:p>
          <a:p>
            <a:pPr lvl="2"/>
            <a:r>
              <a:rPr lang="en-US" dirty="0" smtClean="0"/>
              <a:t>Ultra-high speed fast framing camera (</a:t>
            </a:r>
            <a:r>
              <a:rPr lang="en-US" dirty="0" err="1" smtClean="0"/>
              <a:t>Specialised</a:t>
            </a:r>
            <a:r>
              <a:rPr lang="en-US" dirty="0" smtClean="0"/>
              <a:t> Imaging SIMX)</a:t>
            </a:r>
          </a:p>
          <a:p>
            <a:pPr lvl="2"/>
            <a:r>
              <a:rPr lang="en-US" dirty="0" smtClean="0"/>
              <a:t>2-head flash X-ray</a:t>
            </a:r>
          </a:p>
          <a:p>
            <a:pPr lvl="2"/>
            <a:r>
              <a:rPr lang="en-US" dirty="0" smtClean="0"/>
              <a:t>8-point photon </a:t>
            </a:r>
            <a:r>
              <a:rPr lang="en-US" dirty="0" err="1" smtClean="0"/>
              <a:t>doppler</a:t>
            </a:r>
            <a:r>
              <a:rPr lang="en-US" dirty="0" smtClean="0"/>
              <a:t> </a:t>
            </a:r>
            <a:r>
              <a:rPr lang="en-US" dirty="0" err="1" smtClean="0"/>
              <a:t>velocimetry</a:t>
            </a:r>
            <a:endParaRPr lang="en-US" dirty="0" smtClean="0"/>
          </a:p>
          <a:p>
            <a:pPr lvl="1"/>
            <a:r>
              <a:rPr lang="en-US" dirty="0" smtClean="0"/>
              <a:t>Validate previously reported flying plate acceleration predictions</a:t>
            </a:r>
          </a:p>
          <a:p>
            <a:pPr lvl="1"/>
            <a:r>
              <a:rPr lang="en-US" dirty="0" smtClean="0"/>
              <a:t>Directly measure plate deformation behavior using CSM AXPRO MHFDPL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312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Mobile High Fidelity Detonation Physics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Enable high fidelity field measurements of explosive properties and behavior</a:t>
            </a:r>
          </a:p>
          <a:p>
            <a:r>
              <a:rPr lang="en-US" dirty="0" smtClean="0"/>
              <a:t>Laboratory consists of wirelessly linked:</a:t>
            </a:r>
          </a:p>
          <a:p>
            <a:pPr lvl="1"/>
            <a:r>
              <a:rPr lang="en-US" dirty="0" smtClean="0"/>
              <a:t>Command trailer</a:t>
            </a:r>
          </a:p>
          <a:p>
            <a:pPr lvl="1"/>
            <a:r>
              <a:rPr lang="en-US" dirty="0" smtClean="0"/>
              <a:t>Instrumentation trailer</a:t>
            </a:r>
          </a:p>
          <a:p>
            <a:pPr lvl="2"/>
            <a:r>
              <a:rPr lang="en-US" dirty="0" smtClean="0"/>
              <a:t>Ultra high speed framing camera</a:t>
            </a:r>
          </a:p>
          <a:p>
            <a:pPr lvl="2"/>
            <a:r>
              <a:rPr lang="en-US" dirty="0" smtClean="0"/>
              <a:t>High intensity illumination</a:t>
            </a:r>
          </a:p>
          <a:p>
            <a:pPr lvl="2"/>
            <a:r>
              <a:rPr lang="en-US" dirty="0" smtClean="0"/>
              <a:t>Flash X-ray</a:t>
            </a:r>
          </a:p>
          <a:p>
            <a:pPr lvl="2"/>
            <a:r>
              <a:rPr lang="en-US" dirty="0" smtClean="0"/>
              <a:t>Photon Doppler </a:t>
            </a:r>
            <a:r>
              <a:rPr lang="en-US" dirty="0" err="1" smtClean="0"/>
              <a:t>Velocimeter</a:t>
            </a:r>
            <a:endParaRPr lang="en-US" dirty="0" smtClean="0"/>
          </a:p>
          <a:p>
            <a:pPr lvl="2"/>
            <a:r>
              <a:rPr lang="en-US" dirty="0" smtClean="0"/>
              <a:t>High Speed video camera</a:t>
            </a:r>
          </a:p>
          <a:p>
            <a:pPr lvl="2"/>
            <a:r>
              <a:rPr lang="en-US" dirty="0" err="1" smtClean="0"/>
              <a:t>Manganin</a:t>
            </a:r>
            <a:r>
              <a:rPr lang="en-US" dirty="0" smtClean="0"/>
              <a:t> gages</a:t>
            </a:r>
          </a:p>
          <a:p>
            <a:pPr lvl="2"/>
            <a:r>
              <a:rPr lang="en-US" dirty="0" smtClean="0"/>
              <a:t>PZT probes</a:t>
            </a:r>
          </a:p>
          <a:p>
            <a:pPr lvl="2"/>
            <a:r>
              <a:rPr lang="en-US" dirty="0" smtClean="0"/>
              <a:t>Expandable for new and customized instrumentation </a:t>
            </a:r>
            <a:endParaRPr lang="en-US" dirty="0"/>
          </a:p>
        </p:txBody>
      </p:sp>
      <p:pic>
        <p:nvPicPr>
          <p:cNvPr id="5" name="Picture 4" descr="P42301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453" y="3282460"/>
            <a:ext cx="3560193" cy="17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7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 High Speed, High Resolution Framing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Specialised</a:t>
            </a:r>
            <a:r>
              <a:rPr lang="en-US" dirty="0" smtClean="0"/>
              <a:t> Imaging SIM D camera (Model SIMD16)</a:t>
            </a:r>
          </a:p>
          <a:p>
            <a:pPr lvl="1"/>
            <a:r>
              <a:rPr lang="en-US" dirty="0" smtClean="0"/>
              <a:t>Up to 300,000,000 frames/second</a:t>
            </a:r>
          </a:p>
          <a:p>
            <a:pPr lvl="1"/>
            <a:r>
              <a:rPr lang="en-US" dirty="0" smtClean="0"/>
              <a:t>16 frames</a:t>
            </a:r>
          </a:p>
          <a:p>
            <a:pPr lvl="1"/>
            <a:r>
              <a:rPr lang="en-US" dirty="0" smtClean="0"/>
              <a:t>1280x960 image resolution</a:t>
            </a:r>
            <a:endParaRPr lang="en-US" dirty="0"/>
          </a:p>
        </p:txBody>
      </p:sp>
      <p:pic>
        <p:nvPicPr>
          <p:cNvPr id="4" name="Picture 3" descr="EDICS Shot 4  3kv 8.3us trigger delay.TIF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814" y="4900883"/>
            <a:ext cx="2869216" cy="1123407"/>
          </a:xfrm>
          <a:prstGeom prst="rect">
            <a:avLst/>
          </a:prstGeom>
        </p:spPr>
      </p:pic>
      <p:pic>
        <p:nvPicPr>
          <p:cNvPr id="5" name="Picture 4" descr="EDICS Shot 4  3kv 8.3us trigger delay.TIF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062" y="4900883"/>
            <a:ext cx="3129404" cy="1121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3584" y="496447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1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895154" y="557852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2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843832" y="496447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5402" y="557852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1498" y="4438345"/>
            <a:ext cx="378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Exploding </a:t>
            </a:r>
            <a:r>
              <a:rPr lang="en-US" u="sng" dirty="0" err="1" smtClean="0"/>
              <a:t>Bridgewire</a:t>
            </a:r>
            <a:r>
              <a:rPr lang="en-US" u="sng" dirty="0" smtClean="0"/>
              <a:t> Laboratory Test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3243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Intensity Illumination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44888" cy="4525963"/>
          </a:xfrm>
        </p:spPr>
        <p:txBody>
          <a:bodyPr/>
          <a:lstStyle/>
          <a:p>
            <a:r>
              <a:rPr lang="en-US" dirty="0" err="1" smtClean="0"/>
              <a:t>MegaSun</a:t>
            </a:r>
            <a:r>
              <a:rPr lang="en-US" dirty="0" smtClean="0"/>
              <a:t> 700µs flash system</a:t>
            </a:r>
          </a:p>
          <a:p>
            <a:pPr lvl="1"/>
            <a:r>
              <a:rPr lang="en-US" dirty="0" smtClean="0"/>
              <a:t>High-voltage (10 - 20kV) </a:t>
            </a:r>
            <a:r>
              <a:rPr lang="en-US" dirty="0" err="1" smtClean="0"/>
              <a:t>zenon</a:t>
            </a:r>
            <a:r>
              <a:rPr lang="en-US" dirty="0" smtClean="0"/>
              <a:t> flash lamps</a:t>
            </a:r>
          </a:p>
          <a:p>
            <a:pPr lvl="1"/>
            <a:r>
              <a:rPr lang="en-US" dirty="0" smtClean="0"/>
              <a:t>1.6 </a:t>
            </a:r>
            <a:r>
              <a:rPr lang="en-US" dirty="0" err="1" smtClean="0"/>
              <a:t>gigalumens</a:t>
            </a:r>
            <a:endParaRPr lang="en-US" dirty="0" smtClean="0"/>
          </a:p>
          <a:p>
            <a:pPr lvl="1"/>
            <a:r>
              <a:rPr lang="en-US" dirty="0" smtClean="0"/>
              <a:t>Enables high quality (low noise) images to be captured at ultra-high frame rates (&gt;100M fps)</a:t>
            </a:r>
          </a:p>
        </p:txBody>
      </p:sp>
      <p:pic>
        <p:nvPicPr>
          <p:cNvPr id="11" name="Picture 10" descr="Screen Shot 2012-04-24 at 2.5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055" y="1848662"/>
            <a:ext cx="2255300" cy="368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X-Ray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L3 Communications </a:t>
            </a:r>
            <a:r>
              <a:rPr lang="en-US" dirty="0" err="1" smtClean="0"/>
              <a:t>Pulserad</a:t>
            </a:r>
            <a:r>
              <a:rPr lang="en-US" dirty="0" smtClean="0"/>
              <a:t> 2-head flash x-ray imaging system</a:t>
            </a:r>
          </a:p>
          <a:p>
            <a:r>
              <a:rPr lang="en-US" dirty="0" smtClean="0"/>
              <a:t>450 </a:t>
            </a:r>
            <a:r>
              <a:rPr lang="en-US" dirty="0" err="1" smtClean="0"/>
              <a:t>keV</a:t>
            </a:r>
            <a:r>
              <a:rPr lang="en-US" dirty="0" smtClean="0"/>
              <a:t> x-ray power</a:t>
            </a:r>
            <a:endParaRPr lang="en-US" dirty="0"/>
          </a:p>
        </p:txBody>
      </p:sp>
      <p:pic>
        <p:nvPicPr>
          <p:cNvPr id="4" name="Picture 3" descr="Screen Shot 2012-04-24 at 3.08.0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18"/>
          <a:stretch/>
        </p:blipFill>
        <p:spPr>
          <a:xfrm>
            <a:off x="5395021" y="2227263"/>
            <a:ext cx="3098800" cy="3734434"/>
          </a:xfrm>
          <a:prstGeom prst="rect">
            <a:avLst/>
          </a:prstGeom>
        </p:spPr>
      </p:pic>
      <p:pic>
        <p:nvPicPr>
          <p:cNvPr id="5" name="Picture 4" descr="Screen Shot 2012-04-24 at 3.0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56" y="3664892"/>
            <a:ext cx="2905466" cy="21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Doppler </a:t>
            </a:r>
            <a:r>
              <a:rPr lang="en-US" dirty="0" err="1" smtClean="0"/>
              <a:t>Velocimetry</a:t>
            </a:r>
            <a:r>
              <a:rPr lang="en-US" dirty="0" smtClean="0"/>
              <a:t> (PDV)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314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High precision, field </a:t>
            </a:r>
            <a:r>
              <a:rPr lang="en-US" dirty="0"/>
              <a:t>d</a:t>
            </a:r>
            <a:r>
              <a:rPr lang="en-US" dirty="0" smtClean="0"/>
              <a:t>eployable laser interferometry technique</a:t>
            </a:r>
          </a:p>
          <a:p>
            <a:r>
              <a:rPr lang="en-US" dirty="0" smtClean="0"/>
              <a:t>Capable of measuring plate velocity at up to eight (8) discrete points on bottom of plate</a:t>
            </a:r>
          </a:p>
          <a:p>
            <a:r>
              <a:rPr lang="en-US" dirty="0" smtClean="0"/>
              <a:t>Enables the direct measurement of plate deformation, edge effects, dynamic bend angle, plate acceleration</a:t>
            </a:r>
            <a:endParaRPr lang="en-US" dirty="0"/>
          </a:p>
        </p:txBody>
      </p:sp>
      <p:pic>
        <p:nvPicPr>
          <p:cNvPr id="6" name="Picture 5" descr="Screen Shot 2012-04-24 at 2.5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399" y="4531649"/>
            <a:ext cx="2102712" cy="1564122"/>
          </a:xfrm>
          <a:prstGeom prst="rect">
            <a:avLst/>
          </a:prstGeom>
        </p:spPr>
      </p:pic>
      <p:pic>
        <p:nvPicPr>
          <p:cNvPr id="7" name="Picture 6" descr="P31500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24630" y="4432525"/>
            <a:ext cx="2110744" cy="15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their financial and technical support:</a:t>
            </a:r>
          </a:p>
          <a:p>
            <a:pPr lvl="1"/>
            <a:r>
              <a:rPr lang="en-US" dirty="0" smtClean="0"/>
              <a:t>John Banker</a:t>
            </a:r>
          </a:p>
          <a:p>
            <a:pPr lvl="1"/>
            <a:r>
              <a:rPr lang="en-US" dirty="0" smtClean="0"/>
              <a:t>Curtis </a:t>
            </a:r>
            <a:r>
              <a:rPr lang="en-US" dirty="0" err="1" smtClean="0"/>
              <a:t>Prothe</a:t>
            </a:r>
            <a:endParaRPr lang="en-US" dirty="0" smtClean="0"/>
          </a:p>
          <a:p>
            <a:pPr lvl="1"/>
            <a:r>
              <a:rPr lang="en-US" dirty="0" smtClean="0"/>
              <a:t>Dynamic Materials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30567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P3573.JPG"/>
          <p:cNvPicPr>
            <a:picLocks noChangeAspect="1"/>
          </p:cNvPicPr>
          <p:nvPr/>
        </p:nvPicPr>
        <p:blipFill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75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This method allows the direct, optical measurement of flyer plate velocity for the open-face sandwich charge </a:t>
            </a:r>
            <a:r>
              <a:rPr lang="en-US" dirty="0" smtClean="0"/>
              <a:t>configuration</a:t>
            </a:r>
          </a:p>
          <a:p>
            <a:pPr lvl="0"/>
            <a:r>
              <a:rPr lang="en-US" dirty="0" smtClean="0"/>
              <a:t>This </a:t>
            </a:r>
            <a:r>
              <a:rPr lang="en-US" dirty="0"/>
              <a:t>technique provides an inexpensive, safe, repeatable method to measure flyer plate behavior </a:t>
            </a:r>
            <a:r>
              <a:rPr lang="en-US" dirty="0" smtClean="0"/>
              <a:t>under various explosive loads</a:t>
            </a:r>
            <a:endParaRPr lang="en-US" dirty="0"/>
          </a:p>
          <a:p>
            <a:pPr lvl="0"/>
            <a:r>
              <a:rPr lang="en-US" dirty="0" smtClean="0"/>
              <a:t>CSM AXPRO </a:t>
            </a:r>
            <a:r>
              <a:rPr lang="en-US" dirty="0"/>
              <a:t>experimental and numerical results </a:t>
            </a:r>
            <a:r>
              <a:rPr lang="en-US" dirty="0" smtClean="0"/>
              <a:t>show excellent agreement </a:t>
            </a:r>
          </a:p>
          <a:p>
            <a:pPr lvl="0"/>
            <a:r>
              <a:rPr lang="en-US" dirty="0" smtClean="0"/>
              <a:t>This </a:t>
            </a:r>
            <a:r>
              <a:rPr lang="en-US" dirty="0"/>
              <a:t>method will enable the testing of the effect of </a:t>
            </a:r>
            <a:r>
              <a:rPr lang="en-US" dirty="0" smtClean="0"/>
              <a:t>varying explosive properties on flyer plate velocity</a:t>
            </a:r>
          </a:p>
          <a:p>
            <a:pPr lvl="0"/>
            <a:r>
              <a:rPr lang="en-US" dirty="0" smtClean="0"/>
              <a:t>The new proposed method using the CSM AXPRO MHFDPL will allow the precise study of flyer plate behavior and explosive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6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2894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CSM Method for Measuring Flying Plate Velocity</a:t>
            </a:r>
          </a:p>
          <a:p>
            <a:r>
              <a:rPr lang="en-US" dirty="0" smtClean="0"/>
              <a:t>Numerical modeling of explosively driven flyer plates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Continuing and 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8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Many formulas available for prediction of flyer plate velocity from explosive loading</a:t>
            </a:r>
          </a:p>
          <a:p>
            <a:r>
              <a:rPr lang="en-US" dirty="0" smtClean="0"/>
              <a:t>Little available data on “explosive energy” of ammonium nitrate (AN) based explosives </a:t>
            </a:r>
          </a:p>
          <a:p>
            <a:r>
              <a:rPr lang="en-US" dirty="0" smtClean="0"/>
              <a:t>A </a:t>
            </a:r>
            <a:r>
              <a:rPr lang="en-US" dirty="0"/>
              <a:t>new method of direct optical measurement is used to measure the energy of an </a:t>
            </a:r>
            <a:r>
              <a:rPr lang="en-US" dirty="0" smtClean="0"/>
              <a:t>AN-based </a:t>
            </a:r>
            <a:r>
              <a:rPr lang="en-US" dirty="0"/>
              <a:t>explosive in sheet </a:t>
            </a:r>
            <a:r>
              <a:rPr lang="en-US" dirty="0" smtClean="0"/>
              <a:t>geometry </a:t>
            </a:r>
          </a:p>
          <a:p>
            <a:r>
              <a:rPr lang="en-US" dirty="0" smtClean="0"/>
              <a:t>Testing </a:t>
            </a:r>
            <a:r>
              <a:rPr lang="en-US" dirty="0"/>
              <a:t>of </a:t>
            </a:r>
            <a:r>
              <a:rPr lang="en-US" dirty="0" smtClean="0"/>
              <a:t>AN-based </a:t>
            </a:r>
            <a:r>
              <a:rPr lang="en-US" dirty="0"/>
              <a:t>explosives with charge geometries different than the usage geometry presents problems due to their detonation properties sensitivity to geometric </a:t>
            </a:r>
            <a:r>
              <a:rPr lang="en-US" dirty="0" smtClean="0"/>
              <a:t>changes </a:t>
            </a:r>
          </a:p>
          <a:p>
            <a:r>
              <a:rPr lang="en-US" dirty="0" smtClean="0"/>
              <a:t>Measurement </a:t>
            </a:r>
            <a:r>
              <a:rPr lang="en-US" dirty="0"/>
              <a:t>of energy in a typical explosion welding configuration avoids these problems. </a:t>
            </a:r>
          </a:p>
        </p:txBody>
      </p:sp>
    </p:spTree>
    <p:extLst>
      <p:ext uri="{BB962C8B-B14F-4D97-AF65-F5344CB8AC3E}">
        <p14:creationId xmlns:p14="http://schemas.microsoft.com/office/powerpoint/2010/main" val="39242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701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Flying plate suspended 1-m above ground from steel cables </a:t>
            </a:r>
          </a:p>
          <a:p>
            <a:r>
              <a:rPr lang="en-US" dirty="0" smtClean="0"/>
              <a:t>Particle board box built on top of plate for charge containment</a:t>
            </a:r>
          </a:p>
          <a:p>
            <a:r>
              <a:rPr lang="en-US" dirty="0" smtClean="0"/>
              <a:t>Camera looks at setup from the side at the same elevation as the plate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675451"/>
              </p:ext>
            </p:extLst>
          </p:nvPr>
        </p:nvGraphicFramePr>
        <p:xfrm>
          <a:off x="5414212" y="3979438"/>
          <a:ext cx="3729788" cy="177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4" imgW="5969000" imgH="2844800" progId="Word.Document.12">
                  <p:embed/>
                </p:oleObj>
              </mc:Choice>
              <mc:Fallback>
                <p:oleObj name="Document" r:id="rId4" imgW="5969000" imgH="284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4212" y="3979438"/>
                        <a:ext cx="3729788" cy="177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Macintosh HD:Users:christophhurley:Desktop:Cable support plan view of site.pd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842" y="1791368"/>
            <a:ext cx="2777957" cy="1769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53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Mix Designs</a:t>
            </a:r>
          </a:p>
          <a:p>
            <a:pPr lvl="1"/>
            <a:r>
              <a:rPr lang="en-US" dirty="0" smtClean="0"/>
              <a:t>Prilled ANFO (R=2; R= Charge mass/plate mass)</a:t>
            </a:r>
          </a:p>
          <a:p>
            <a:pPr lvl="1"/>
            <a:r>
              <a:rPr lang="en-US" dirty="0" smtClean="0"/>
              <a:t>Crushed ANFO + 8% inert material (R=1.99)</a:t>
            </a:r>
          </a:p>
          <a:p>
            <a:r>
              <a:rPr lang="en-US" dirty="0" smtClean="0"/>
              <a:t>Camera setup</a:t>
            </a:r>
          </a:p>
          <a:p>
            <a:pPr lvl="1"/>
            <a:r>
              <a:rPr lang="en-US" dirty="0" smtClean="0"/>
              <a:t>Vision Research Phantom v7.3 high speed video camera</a:t>
            </a:r>
          </a:p>
          <a:p>
            <a:pPr lvl="1"/>
            <a:r>
              <a:rPr lang="en-US" dirty="0" smtClean="0"/>
              <a:t>63,492 fps</a:t>
            </a:r>
          </a:p>
          <a:p>
            <a:pPr lvl="1"/>
            <a:r>
              <a:rPr lang="en-US" dirty="0" smtClean="0"/>
              <a:t>5 µs exposure time</a:t>
            </a:r>
          </a:p>
          <a:p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Ambient, outdoor, high-altitude light</a:t>
            </a:r>
          </a:p>
          <a:p>
            <a:r>
              <a:rPr lang="en-US" dirty="0" smtClean="0"/>
              <a:t>Detonation Velocity Measurement</a:t>
            </a:r>
          </a:p>
          <a:p>
            <a:pPr lvl="1"/>
            <a:r>
              <a:rPr lang="en-US" dirty="0" smtClean="0"/>
              <a:t>MREL Handitrap II system</a:t>
            </a:r>
          </a:p>
          <a:p>
            <a:pPr lvl="1"/>
            <a:r>
              <a:rPr lang="en-US" dirty="0" smtClean="0"/>
              <a:t>1-meter probes</a:t>
            </a:r>
          </a:p>
          <a:p>
            <a:r>
              <a:rPr lang="en-US" dirty="0" smtClean="0"/>
              <a:t>Initiation and triggering</a:t>
            </a:r>
          </a:p>
          <a:p>
            <a:pPr lvl="1"/>
            <a:r>
              <a:rPr lang="en-US" dirty="0" smtClean="0"/>
              <a:t>#8 Electric detonator with 20-gram Pentolite booster</a:t>
            </a:r>
          </a:p>
          <a:p>
            <a:pPr lvl="1"/>
            <a:r>
              <a:rPr lang="en-US" dirty="0" smtClean="0"/>
              <a:t>5-volt TTL (digital) trigger from firing system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9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9052" y="2558472"/>
            <a:ext cx="167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Frame 1: Time = 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2518" y="3760861"/>
            <a:ext cx="2021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Frame 2: Time = 52 µs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1560" y="4933621"/>
            <a:ext cx="212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Frame 3: Time = 105 µs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171" y="6157635"/>
            <a:ext cx="212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Frame 4: Time = 157 µs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" name="Picture 7" descr="Macintosh HD:Users:christophhurley:Documents:School stuff:Explosives:TA/work stuff:Masters Degree Work:2011:Summer:June 28 Testing:628test2fram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603" y="1351144"/>
            <a:ext cx="3637764" cy="18288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 descr="Macintosh HD:Users:christophhurley:Documents:School stuff:Explosives:TA/work stuff:Masters Degree Work:2011:Summer:June 28 Testing:628test2fram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659427" y="2423232"/>
            <a:ext cx="3637800" cy="18288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10" name="Picture 9" descr="Macintosh HD:Users:christophhurley:Documents:School stuff:Explosives:TA/work stuff:Masters Degree Work:2011:Summer:June 28 Testing:628test2fram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2988" y="3443375"/>
            <a:ext cx="3637800" cy="18288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11" name="Picture 10" descr="Macintosh HD:Users:christophhurley:Documents:School stuff:Explosives:TA/work stuff:Masters Degree Work:2011:Summer:June 28 Testing:628test2fram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06200" y="4667389"/>
            <a:ext cx="3637800" cy="18288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605159" y="1351144"/>
            <a:ext cx="11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Frame 1: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Time = 15 µs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9019" y="2423232"/>
            <a:ext cx="11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Frame 2: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Time = 31 µs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2580" y="3443375"/>
            <a:ext cx="11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Frame 3: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Time = 47 µs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5792" y="4658787"/>
            <a:ext cx="11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Frame 4: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Time = 63 µs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789" y="5922211"/>
            <a:ext cx="3415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Frame rate: 63,492 images per second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4258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Experimentally Measured Flyer Plate Velocity</a:t>
            </a:r>
            <a:endParaRPr lang="en-US" dirty="0"/>
          </a:p>
        </p:txBody>
      </p:sp>
      <p:pic>
        <p:nvPicPr>
          <p:cNvPr id="6" name="Picture 5" descr="Screen Shot 2011-08-08 at 12.43.0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36" y="1698221"/>
            <a:ext cx="4498156" cy="27523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 descr="Screen Shot 2011-08-08 at 12.40.31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256" y="3609472"/>
            <a:ext cx="4473251" cy="2713789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70219" y="1698221"/>
            <a:ext cx="35429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Clearly shown instability in plate velocity during explosive DDT (&lt;20-cm from initiation point)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Smooth plate acceleration and velocity curves after stabilization of detonation velocity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5" t="11227" b="49247"/>
          <a:stretch/>
        </p:blipFill>
        <p:spPr>
          <a:xfrm flipH="1">
            <a:off x="206441" y="4577844"/>
            <a:ext cx="3833495" cy="1483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8963" y="6102645"/>
            <a:ext cx="695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Point 1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/>
          <p:cNvCxnSpPr>
            <a:stCxn id="18" idx="1"/>
          </p:cNvCxnSpPr>
          <p:nvPr/>
        </p:nvCxnSpPr>
        <p:spPr>
          <a:xfrm flipH="1" flipV="1">
            <a:off x="1929670" y="5750023"/>
            <a:ext cx="680363" cy="419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6441" y="5365243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27316" y="4724776"/>
            <a:ext cx="162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Initiation Point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2161" y="4964666"/>
            <a:ext cx="1816570" cy="400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47769" y="5816749"/>
            <a:ext cx="98982" cy="24445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494538" y="5796299"/>
            <a:ext cx="435132" cy="52696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79998" y="6333581"/>
            <a:ext cx="69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Point 2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0033" y="6015484"/>
            <a:ext cx="69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Point 3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Model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499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Flyer plate behavior modeled in ANSYS Autodyne using shell geometry and an Euler-Lagrange coupled solver</a:t>
            </a:r>
          </a:p>
          <a:p>
            <a:r>
              <a:rPr lang="en-US" dirty="0" smtClean="0"/>
              <a:t>Plate and charge geometry matched to experimental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738" y="3850104"/>
            <a:ext cx="2965504" cy="2433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212" y="3061368"/>
            <a:ext cx="1597944" cy="34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975</Words>
  <Application>Microsoft Macintosh PowerPoint</Application>
  <PresentationFormat>On-screen Show (4:3)</PresentationFormat>
  <Paragraphs>158</Paragraphs>
  <Slides>21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Document</vt:lpstr>
      <vt:lpstr>Method of Direct Optical Measurement of Flyer Plate Velocity for Explosive Welding </vt:lpstr>
      <vt:lpstr>Acknowledgements</vt:lpstr>
      <vt:lpstr>Outline</vt:lpstr>
      <vt:lpstr>Background</vt:lpstr>
      <vt:lpstr>Experimental Design</vt:lpstr>
      <vt:lpstr>Experimental Setup</vt:lpstr>
      <vt:lpstr>Experimental Results</vt:lpstr>
      <vt:lpstr>Experimentally Measured Flyer Plate Velocity</vt:lpstr>
      <vt:lpstr>Numerical Model Setup</vt:lpstr>
      <vt:lpstr>Numerical Modeling Results</vt:lpstr>
      <vt:lpstr>Comparison of Experimental and Numerical Results</vt:lpstr>
      <vt:lpstr>Comparison of Measured Flying Plate Velocity with Predicted Values</vt:lpstr>
      <vt:lpstr>Comparison of Measured Flying Plate Velocity with Predicted Values</vt:lpstr>
      <vt:lpstr>Ongoing and Future Work</vt:lpstr>
      <vt:lpstr>Mobile High Fidelity Detonation Physics Laboratory</vt:lpstr>
      <vt:lpstr>Ultra High Speed, High Resolution Framing Camera</vt:lpstr>
      <vt:lpstr>High Intensity Illumination System</vt:lpstr>
      <vt:lpstr>Flash X-Ray System</vt:lpstr>
      <vt:lpstr>Photon Doppler Velocimetry (PDV)</vt:lpstr>
      <vt:lpstr>Conclusions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of Direct Optical Measurement of Explosive Energy for Explosive Welding </dc:title>
  <dc:creator>Christoph Hurley</dc:creator>
  <cp:lastModifiedBy>Vilem Petr</cp:lastModifiedBy>
  <cp:revision>44</cp:revision>
  <dcterms:created xsi:type="dcterms:W3CDTF">2012-04-23T17:12:40Z</dcterms:created>
  <dcterms:modified xsi:type="dcterms:W3CDTF">2012-04-27T21:42:58Z</dcterms:modified>
</cp:coreProperties>
</file>